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3.xml" ContentType="application/vnd.openxmlformats-officedocument.drawingml.chart+xml"/>
  <Override PartName="/ppt/charts/style2.xml" ContentType="application/vnd.ms-office.chartstyle+xml"/>
  <Override PartName="/ppt/charts/colors2.xml" ContentType="application/vnd.ms-office.chartcolorstyle+xml"/>
  <Override PartName="/ppt/charts/chart14.xml" ContentType="application/vnd.openxmlformats-officedocument.drawingml.chart+xml"/>
  <Override PartName="/ppt/charts/style3.xml" ContentType="application/vnd.ms-office.chartstyle+xml"/>
  <Override PartName="/ppt/charts/colors3.xml" ContentType="application/vnd.ms-office.chartcolorstyle+xml"/>
  <Override PartName="/ppt/charts/chart15.xml" ContentType="application/vnd.openxmlformats-officedocument.drawingml.chart+xml"/>
  <Override PartName="/ppt/charts/style4.xml" ContentType="application/vnd.ms-office.chartstyle+xml"/>
  <Override PartName="/ppt/charts/colors4.xml" ContentType="application/vnd.ms-office.chartcolorstyle+xml"/>
  <Override PartName="/ppt/charts/chart16.xml" ContentType="application/vnd.openxmlformats-officedocument.drawingml.chart+xml"/>
  <Override PartName="/ppt/charts/style5.xml" ContentType="application/vnd.ms-office.chartstyle+xml"/>
  <Override PartName="/ppt/charts/colors5.xml" ContentType="application/vnd.ms-office.chartcolorstyle+xml"/>
  <Override PartName="/ppt/charts/chart17.xml" ContentType="application/vnd.openxmlformats-officedocument.drawingml.chart+xml"/>
  <Override PartName="/ppt/charts/style6.xml" ContentType="application/vnd.ms-office.chartstyle+xml"/>
  <Override PartName="/ppt/charts/colors6.xml" ContentType="application/vnd.ms-office.chartcolorstyle+xml"/>
  <Override PartName="/ppt/charts/chart18.xml" ContentType="application/vnd.openxmlformats-officedocument.drawingml.chart+xml"/>
  <Override PartName="/ppt/charts/style7.xml" ContentType="application/vnd.ms-office.chartstyle+xml"/>
  <Override PartName="/ppt/charts/colors7.xml" ContentType="application/vnd.ms-office.chartcolorstyle+xml"/>
  <Override PartName="/ppt/charts/chart19.xml" ContentType="application/vnd.openxmlformats-officedocument.drawingml.chart+xml"/>
  <Override PartName="/ppt/charts/style8.xml" ContentType="application/vnd.ms-office.chartstyle+xml"/>
  <Override PartName="/ppt/charts/colors8.xml" ContentType="application/vnd.ms-office.chartcolorstyle+xml"/>
  <Override PartName="/ppt/charts/chart20.xml" ContentType="application/vnd.openxmlformats-officedocument.drawingml.chart+xml"/>
  <Override PartName="/ppt/charts/style9.xml" ContentType="application/vnd.ms-office.chartstyle+xml"/>
  <Override PartName="/ppt/charts/colors9.xml" ContentType="application/vnd.ms-office.chartcolorstyle+xml"/>
  <Override PartName="/ppt/charts/chart21.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22.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23.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24.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25.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26.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27.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28.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29.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30.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31.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32.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33.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34.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35.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36.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37.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38.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39.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40.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41.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42.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43.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44.xml" ContentType="application/vnd.openxmlformats-officedocument.drawingml.chart+xml"/>
  <Override PartName="/ppt/charts/style33.xml" ContentType="application/vnd.ms-office.chartstyle+xml"/>
  <Override PartName="/ppt/charts/colors33.xml" ContentType="application/vnd.ms-office.chartcolorstyle+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2"/>
  </p:notesMasterIdLst>
  <p:sldIdLst>
    <p:sldId id="256" r:id="rId2"/>
    <p:sldId id="257" r:id="rId3"/>
    <p:sldId id="258" r:id="rId4"/>
    <p:sldId id="259" r:id="rId5"/>
    <p:sldId id="260" r:id="rId6"/>
    <p:sldId id="261" r:id="rId7"/>
    <p:sldId id="276" r:id="rId8"/>
    <p:sldId id="277" r:id="rId9"/>
    <p:sldId id="298" r:id="rId10"/>
    <p:sldId id="262" r:id="rId11"/>
    <p:sldId id="296" r:id="rId12"/>
    <p:sldId id="297" r:id="rId13"/>
    <p:sldId id="299" r:id="rId14"/>
    <p:sldId id="301" r:id="rId15"/>
    <p:sldId id="302" r:id="rId16"/>
    <p:sldId id="303" r:id="rId17"/>
    <p:sldId id="305" r:id="rId18"/>
    <p:sldId id="304" r:id="rId19"/>
    <p:sldId id="307" r:id="rId20"/>
    <p:sldId id="263" r:id="rId21"/>
    <p:sldId id="265" r:id="rId22"/>
    <p:sldId id="266" r:id="rId23"/>
    <p:sldId id="278" r:id="rId24"/>
    <p:sldId id="279" r:id="rId25"/>
    <p:sldId id="280" r:id="rId26"/>
    <p:sldId id="268" r:id="rId27"/>
    <p:sldId id="269" r:id="rId28"/>
    <p:sldId id="342" r:id="rId29"/>
    <p:sldId id="343" r:id="rId30"/>
    <p:sldId id="349" r:id="rId31"/>
    <p:sldId id="347" r:id="rId32"/>
    <p:sldId id="348" r:id="rId33"/>
    <p:sldId id="344" r:id="rId34"/>
    <p:sldId id="345" r:id="rId35"/>
    <p:sldId id="346" r:id="rId36"/>
    <p:sldId id="274" r:id="rId37"/>
    <p:sldId id="350" r:id="rId38"/>
    <p:sldId id="351" r:id="rId39"/>
    <p:sldId id="318" r:id="rId40"/>
    <p:sldId id="317" r:id="rId41"/>
    <p:sldId id="314" r:id="rId42"/>
    <p:sldId id="313" r:id="rId43"/>
    <p:sldId id="316" r:id="rId44"/>
    <p:sldId id="320" r:id="rId45"/>
    <p:sldId id="329" r:id="rId46"/>
    <p:sldId id="332" r:id="rId47"/>
    <p:sldId id="338" r:id="rId48"/>
    <p:sldId id="339" r:id="rId49"/>
    <p:sldId id="353" r:id="rId50"/>
    <p:sldId id="352" r:id="rId51"/>
    <p:sldId id="267" r:id="rId52"/>
    <p:sldId id="355" r:id="rId53"/>
    <p:sldId id="356" r:id="rId54"/>
    <p:sldId id="357" r:id="rId55"/>
    <p:sldId id="359" r:id="rId56"/>
    <p:sldId id="360" r:id="rId57"/>
    <p:sldId id="271" r:id="rId58"/>
    <p:sldId id="272" r:id="rId59"/>
    <p:sldId id="358" r:id="rId60"/>
    <p:sldId id="275"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ga-PC" initials="M" lastIdx="1" clrIdx="0">
    <p:extLst>
      <p:ext uri="{19B8F6BF-5375-455C-9EA6-DF929625EA0E}">
        <p15:presenceInfo xmlns:p15="http://schemas.microsoft.com/office/powerpoint/2012/main" userId="Mega-PC"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E51"/>
    <a:srgbClr val="151B24"/>
    <a:srgbClr val="1B222D"/>
    <a:srgbClr val="FFFFFF"/>
    <a:srgbClr val="CCD2D8"/>
    <a:srgbClr val="E6EA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31" autoAdjust="0"/>
    <p:restoredTop sz="95638" autoAdjust="0"/>
  </p:normalViewPr>
  <p:slideViewPr>
    <p:cSldViewPr snapToGrid="0">
      <p:cViewPr varScale="1">
        <p:scale>
          <a:sx n="85" d="100"/>
          <a:sy n="85" d="100"/>
        </p:scale>
        <p:origin x="581"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AMINE\Downloads\New%20folder%20(5)\Monetary%20market%20interest%20rates.Tunisia%20(1994%20-%202021)%2011_29_2023%2016_11_48.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C:\Users\AMINE\Downloads\New%20folder%20(5)\Monetary%20market%20interest%20rates.Tunisia%20(1994%20-%202021)%2011_29_2023%2016_11_48.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file:///C:\Users\AMINE\Downloads\New%20folder%20(5)\Monetary%20market%20interest%20rates.Tunisia%20(1994%20-%202021)%2011_29_2023%2016_11_48.xlsx"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file:///C:\Users\AMINE\Downloads\New%20folder%20(5)\Monetary%20market%20interest%20rates.Tunisia%20(1994%20-%202021)%2011_29_2023%2016_11_48.xlsx" TargetMode="External"/></Relationships>
</file>

<file path=ppt/charts/_rels/chart13.xml.rels><?xml version="1.0" encoding="UTF-8" standalone="yes"?>
<Relationships xmlns="http://schemas.openxmlformats.org/package/2006/relationships"><Relationship Id="rId3" Type="http://schemas.openxmlformats.org/officeDocument/2006/relationships/oleObject" Target="file:///C:\Users\AMINE\Downloads\fm-20231221T201854Z-001\fm\best%2038%20according%20to%20our%20strategy\Cours_ASSURANCES%20MAGHREBIA%20VIE.xlsx" TargetMode="External"/><Relationship Id="rId2" Type="http://schemas.microsoft.com/office/2011/relationships/chartColorStyle" Target="colors2.xml"/><Relationship Id="rId1" Type="http://schemas.microsoft.com/office/2011/relationships/chartStyle" Target="style2.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AMINE\Downloads\fm-20231221T201854Z-001\fm\best%2038%20according%20to%20our%20strategy\Cours_AETECH.xlsx" TargetMode="External"/><Relationship Id="rId2" Type="http://schemas.microsoft.com/office/2011/relationships/chartColorStyle" Target="colors3.xml"/><Relationship Id="rId1" Type="http://schemas.microsoft.com/office/2011/relationships/chartStyle" Target="style3.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AMINE\Downloads\fm-20231221T201854Z-001\fm\best%2038%20according%20to%20our%20strategy\Cours_Amen%20Bank.xlsx" TargetMode="External"/><Relationship Id="rId2" Type="http://schemas.microsoft.com/office/2011/relationships/chartColorStyle" Target="colors4.xml"/><Relationship Id="rId1" Type="http://schemas.microsoft.com/office/2011/relationships/chartStyle" Target="style4.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AMINE\Downloads\fm-20231221T201854Z-001\fm\best%2038%20according%20to%20our%20strategy\Cours_ARTES.xlsx" TargetMode="External"/><Relationship Id="rId2" Type="http://schemas.microsoft.com/office/2011/relationships/chartColorStyle" Target="colors5.xml"/><Relationship Id="rId1" Type="http://schemas.microsoft.com/office/2011/relationships/chartStyle" Target="style5.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AMINE\Downloads\fm-20231221T201854Z-001\fm\best%2038%20according%20to%20our%20strategy\Cours_ASTREE.xlsx" TargetMode="External"/><Relationship Id="rId2" Type="http://schemas.microsoft.com/office/2011/relationships/chartColorStyle" Target="colors6.xml"/><Relationship Id="rId1" Type="http://schemas.microsoft.com/office/2011/relationships/chartStyle" Target="style6.xml"/></Relationships>
</file>

<file path=ppt/charts/_rels/chart18.xml.rels><?xml version="1.0" encoding="UTF-8" standalone="yes"?>
<Relationships xmlns="http://schemas.openxmlformats.org/package/2006/relationships"><Relationship Id="rId3" Type="http://schemas.openxmlformats.org/officeDocument/2006/relationships/oleObject" Target="file:///C:\Users\AMINE\Downloads\fm-20231221T201854Z-001\fm\best%2038%20(updated)\Cours_ATB.xlsx" TargetMode="External"/><Relationship Id="rId2" Type="http://schemas.microsoft.com/office/2011/relationships/chartColorStyle" Target="colors7.xml"/><Relationship Id="rId1" Type="http://schemas.microsoft.com/office/2011/relationships/chartStyle" Target="style7.xml"/></Relationships>
</file>

<file path=ppt/charts/_rels/chart19.xml.rels><?xml version="1.0" encoding="UTF-8" standalone="yes"?>
<Relationships xmlns="http://schemas.openxmlformats.org/package/2006/relationships"><Relationship Id="rId3" Type="http://schemas.openxmlformats.org/officeDocument/2006/relationships/oleObject" Target="file:///C:\Users\AMINE\Downloads\fm-20231221T201854Z-001\fm\best%2038%20(updated)\Cours_ATTIJARI%20BANK.xlsx" TargetMode="External"/><Relationship Id="rId2" Type="http://schemas.microsoft.com/office/2011/relationships/chartColorStyle" Target="colors8.xml"/><Relationship Id="rId1" Type="http://schemas.microsoft.com/office/2011/relationships/chartStyle" Target="style8.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MINE\Desktop\JUNIOR%20TBS\SEM%201\MAJOR%20FINANCE\financial%20markets\FM%20project\sectors\Indices_AGRO-ALIMENTAIRE%20ET%20BOISSONS.xlsx" TargetMode="External"/><Relationship Id="rId2" Type="http://schemas.microsoft.com/office/2011/relationships/chartColorStyle" Target="colors1.xml"/><Relationship Id="rId1" Type="http://schemas.microsoft.com/office/2011/relationships/chartStyle" Target="style1.xml"/></Relationships>
</file>

<file path=ppt/charts/_rels/chart20.xml.rels><?xml version="1.0" encoding="UTF-8" standalone="yes"?>
<Relationships xmlns="http://schemas.openxmlformats.org/package/2006/relationships"><Relationship Id="rId3" Type="http://schemas.openxmlformats.org/officeDocument/2006/relationships/oleObject" Target="file:///C:\Users\AMINE\Downloads\fm-20231221T201854Z-001\fm\best%2038%20(updated)\Cours_BH%20ASSURANCE.xlsx" TargetMode="External"/><Relationship Id="rId2" Type="http://schemas.microsoft.com/office/2011/relationships/chartColorStyle" Target="colors9.xml"/><Relationship Id="rId1" Type="http://schemas.microsoft.com/office/2011/relationships/chartStyle" Target="style9.xml"/></Relationships>
</file>

<file path=ppt/charts/_rels/chart21.xml.rels><?xml version="1.0" encoding="UTF-8" standalone="yes"?>
<Relationships xmlns="http://schemas.openxmlformats.org/package/2006/relationships"><Relationship Id="rId3" Type="http://schemas.openxmlformats.org/officeDocument/2006/relationships/oleObject" Target="file:///C:\Users\AMINE\Downloads\fm-20231221T201854Z-001\fm\best%2038%20(updated)\Cours_BH%20BANK.xlsx" TargetMode="External"/><Relationship Id="rId2" Type="http://schemas.microsoft.com/office/2011/relationships/chartColorStyle" Target="colors10.xml"/><Relationship Id="rId1" Type="http://schemas.microsoft.com/office/2011/relationships/chartStyle" Target="style10.xml"/></Relationships>
</file>

<file path=ppt/charts/_rels/chart22.xml.rels><?xml version="1.0" encoding="UTF-8" standalone="yes"?>
<Relationships xmlns="http://schemas.openxmlformats.org/package/2006/relationships"><Relationship Id="rId3" Type="http://schemas.openxmlformats.org/officeDocument/2006/relationships/oleObject" Target="file:///C:\Users\AMINE\Downloads\fm-20231221T201854Z-001\fm\best%2038%20(updated)\Cours_BNA.xlsx" TargetMode="External"/><Relationship Id="rId2" Type="http://schemas.microsoft.com/office/2011/relationships/chartColorStyle" Target="colors11.xml"/><Relationship Id="rId1" Type="http://schemas.microsoft.com/office/2011/relationships/chartStyle" Target="style11.xml"/></Relationships>
</file>

<file path=ppt/charts/_rels/chart23.xml.rels><?xml version="1.0" encoding="UTF-8" standalone="yes"?>
<Relationships xmlns="http://schemas.openxmlformats.org/package/2006/relationships"><Relationship Id="rId3" Type="http://schemas.openxmlformats.org/officeDocument/2006/relationships/oleObject" Target="file:///C:\Users\AMINE\Downloads\fm-20231221T201854Z-001\fm\best%2038%20(updated)\Cours_BTE.xlsx" TargetMode="External"/><Relationship Id="rId2" Type="http://schemas.microsoft.com/office/2011/relationships/chartColorStyle" Target="colors12.xml"/><Relationship Id="rId1" Type="http://schemas.microsoft.com/office/2011/relationships/chartStyle" Target="style12.xml"/></Relationships>
</file>

<file path=ppt/charts/_rels/chart24.xml.rels><?xml version="1.0" encoding="UTF-8" standalone="yes"?>
<Relationships xmlns="http://schemas.openxmlformats.org/package/2006/relationships"><Relationship Id="rId3" Type="http://schemas.openxmlformats.org/officeDocument/2006/relationships/oleObject" Target="file:///C:\Users\AMINE\Downloads\fm-20231221T201854Z-001\fm\best%2038%20(updated)\Cours_CITY%20CARS.xlsx" TargetMode="External"/><Relationship Id="rId2" Type="http://schemas.microsoft.com/office/2011/relationships/chartColorStyle" Target="colors13.xml"/><Relationship Id="rId1" Type="http://schemas.microsoft.com/office/2011/relationships/chartStyle" Target="style13.xml"/></Relationships>
</file>

<file path=ppt/charts/_rels/chart25.xml.rels><?xml version="1.0" encoding="UTF-8" standalone="yes"?>
<Relationships xmlns="http://schemas.openxmlformats.org/package/2006/relationships"><Relationship Id="rId3" Type="http://schemas.openxmlformats.org/officeDocument/2006/relationships/oleObject" Target="file:///C:\Users\AMINE\Downloads\fm-20231221T201854Z-001\fm\best%2038%20(updated)\Cours_DELICE%20HOLDING.xlsx" TargetMode="External"/><Relationship Id="rId2" Type="http://schemas.microsoft.com/office/2011/relationships/chartColorStyle" Target="colors14.xml"/><Relationship Id="rId1" Type="http://schemas.microsoft.com/office/2011/relationships/chartStyle" Target="style14.xml"/></Relationships>
</file>

<file path=ppt/charts/_rels/chart26.xml.rels><?xml version="1.0" encoding="UTF-8" standalone="yes"?>
<Relationships xmlns="http://schemas.openxmlformats.org/package/2006/relationships"><Relationship Id="rId3" Type="http://schemas.openxmlformats.org/officeDocument/2006/relationships/oleObject" Target="file:///C:\Users\AMINE\Downloads\fm-20231221T201854Z-001\fm\best%2038%20(updated)\Cours_ENNAKL.xlsx" TargetMode="External"/><Relationship Id="rId2" Type="http://schemas.microsoft.com/office/2011/relationships/chartColorStyle" Target="colors15.xml"/><Relationship Id="rId1" Type="http://schemas.microsoft.com/office/2011/relationships/chartStyle" Target="style15.xml"/></Relationships>
</file>

<file path=ppt/charts/_rels/chart27.xml.rels><?xml version="1.0" encoding="UTF-8" standalone="yes"?>
<Relationships xmlns="http://schemas.openxmlformats.org/package/2006/relationships"><Relationship Id="rId3" Type="http://schemas.openxmlformats.org/officeDocument/2006/relationships/oleObject" Target="file:///C:\Users\AMINE\Downloads\fm-20231221T201854Z-001\fm\best%2038%20(updated)\Cours_EUROCYCLE.xlsx" TargetMode="External"/><Relationship Id="rId2" Type="http://schemas.microsoft.com/office/2011/relationships/chartColorStyle" Target="colors16.xml"/><Relationship Id="rId1" Type="http://schemas.microsoft.com/office/2011/relationships/chartStyle" Target="style16.xml"/></Relationships>
</file>

<file path=ppt/charts/_rels/chart28.xml.rels><?xml version="1.0" encoding="UTF-8" standalone="yes"?>
<Relationships xmlns="http://schemas.openxmlformats.org/package/2006/relationships"><Relationship Id="rId3" Type="http://schemas.openxmlformats.org/officeDocument/2006/relationships/oleObject" Target="file:///C:\Users\AMINE\Downloads\fm-20231221T201854Z-001\fm\best%2038%20(updated)\Cours_MAGASIN%20GENERAL.xlsx" TargetMode="External"/><Relationship Id="rId2" Type="http://schemas.microsoft.com/office/2011/relationships/chartColorStyle" Target="colors17.xml"/><Relationship Id="rId1" Type="http://schemas.microsoft.com/office/2011/relationships/chartStyle" Target="style17.xml"/></Relationships>
</file>

<file path=ppt/charts/_rels/chart29.xml.rels><?xml version="1.0" encoding="UTF-8" standalone="yes"?>
<Relationships xmlns="http://schemas.openxmlformats.org/package/2006/relationships"><Relationship Id="rId3" Type="http://schemas.openxmlformats.org/officeDocument/2006/relationships/oleObject" Target="file:///C:\Users\AMINE\Downloads\fm-20231221T201854Z-001\fm\best%2038%20(updated)\Cours_MONOPRIX.xlsx" TargetMode="External"/><Relationship Id="rId2" Type="http://schemas.microsoft.com/office/2011/relationships/chartColorStyle" Target="colors18.xml"/><Relationship Id="rId1" Type="http://schemas.microsoft.com/office/2011/relationships/chartStyle" Target="style18.xml"/></Relationships>
</file>

<file path=ppt/charts/_rels/chart3.xml.rels><?xml version="1.0" encoding="UTF-8" standalone="yes"?>
<Relationships xmlns="http://schemas.openxmlformats.org/package/2006/relationships"><Relationship Id="rId1" Type="http://schemas.openxmlformats.org/officeDocument/2006/relationships/oleObject" Target="file:///C:\Users\AMINE\Downloads\New%20folder%20(5)\Monetary%20market%20interest%20rates.Tunisia%20(1994%20-%202021)%2011_29_2023%2016_11_48.xlsx" TargetMode="External"/></Relationships>
</file>

<file path=ppt/charts/_rels/chart30.xml.rels><?xml version="1.0" encoding="UTF-8" standalone="yes"?>
<Relationships xmlns="http://schemas.openxmlformats.org/package/2006/relationships"><Relationship Id="rId3" Type="http://schemas.openxmlformats.org/officeDocument/2006/relationships/oleObject" Target="file:///C:\Users\AMINE\Downloads\fm-20231221T201854Z-001\fm\best%2038%20(updated)\Cours_NEW%20BODY%20LINE.xlsx" TargetMode="External"/><Relationship Id="rId2" Type="http://schemas.microsoft.com/office/2011/relationships/chartColorStyle" Target="colors19.xml"/><Relationship Id="rId1" Type="http://schemas.microsoft.com/office/2011/relationships/chartStyle" Target="style19.xml"/></Relationships>
</file>

<file path=ppt/charts/_rels/chart31.xml.rels><?xml version="1.0" encoding="UTF-8" standalone="yes"?>
<Relationships xmlns="http://schemas.openxmlformats.org/package/2006/relationships"><Relationship Id="rId3" Type="http://schemas.openxmlformats.org/officeDocument/2006/relationships/oleObject" Target="file:///C:\Users\AMINE\Downloads\fm-20231221T201854Z-001\fm\best%2038%20(updated)\Cours_OFFICE%20PLAST.xlsx" TargetMode="External"/><Relationship Id="rId2" Type="http://schemas.microsoft.com/office/2011/relationships/chartColorStyle" Target="colors20.xml"/><Relationship Id="rId1" Type="http://schemas.microsoft.com/office/2011/relationships/chartStyle" Target="style20.xml"/></Relationships>
</file>

<file path=ppt/charts/_rels/chart32.xml.rels><?xml version="1.0" encoding="UTF-8" standalone="yes"?>
<Relationships xmlns="http://schemas.openxmlformats.org/package/2006/relationships"><Relationship Id="rId3" Type="http://schemas.openxmlformats.org/officeDocument/2006/relationships/oleObject" Target="file:///C:\Users\AMINE\Downloads\fm-20231221T201854Z-001\fm\best%2038%20(updated)\Cours_ONE%20TECH%20HOLDING.xlsx" TargetMode="External"/><Relationship Id="rId2" Type="http://schemas.microsoft.com/office/2011/relationships/chartColorStyle" Target="colors21.xml"/><Relationship Id="rId1" Type="http://schemas.microsoft.com/office/2011/relationships/chartStyle" Target="style21.xml"/></Relationships>
</file>

<file path=ppt/charts/_rels/chart33.xml.rels><?xml version="1.0" encoding="UTF-8" standalone="yes"?>
<Relationships xmlns="http://schemas.openxmlformats.org/package/2006/relationships"><Relationship Id="rId3" Type="http://schemas.openxmlformats.org/officeDocument/2006/relationships/oleObject" Target="file:///C:\Users\AMINE\Downloads\fm-20231221T201854Z-001\fm\best%2038%20(updated)\Cours_POULINA%20GROUP%20HOLDING.xlsx" TargetMode="External"/><Relationship Id="rId2" Type="http://schemas.microsoft.com/office/2011/relationships/chartColorStyle" Target="colors22.xml"/><Relationship Id="rId1" Type="http://schemas.microsoft.com/office/2011/relationships/chartStyle" Target="style22.xml"/></Relationships>
</file>

<file path=ppt/charts/_rels/chart34.xml.rels><?xml version="1.0" encoding="UTF-8" standalone="yes"?>
<Relationships xmlns="http://schemas.openxmlformats.org/package/2006/relationships"><Relationship Id="rId3" Type="http://schemas.openxmlformats.org/officeDocument/2006/relationships/oleObject" Target="file:///C:\Users\AMINE\Downloads\fm-20231221T201854Z-001\fm\best%2038%20(updated)\Cours_SAH.xlsx" TargetMode="External"/><Relationship Id="rId2" Type="http://schemas.microsoft.com/office/2011/relationships/chartColorStyle" Target="colors23.xml"/><Relationship Id="rId1" Type="http://schemas.microsoft.com/office/2011/relationships/chartStyle" Target="style23.xml"/></Relationships>
</file>

<file path=ppt/charts/_rels/chart35.xml.rels><?xml version="1.0" encoding="UTF-8" standalone="yes"?>
<Relationships xmlns="http://schemas.openxmlformats.org/package/2006/relationships"><Relationship Id="rId3" Type="http://schemas.openxmlformats.org/officeDocument/2006/relationships/oleObject" Target="file:///C:\Users\AMINE\Downloads\fm-20231221T201854Z-001\fm\best%2038%20(updated)\Cours_SFBT.xlsx" TargetMode="External"/><Relationship Id="rId2" Type="http://schemas.microsoft.com/office/2011/relationships/chartColorStyle" Target="colors24.xml"/><Relationship Id="rId1" Type="http://schemas.microsoft.com/office/2011/relationships/chartStyle" Target="style24.xml"/></Relationships>
</file>

<file path=ppt/charts/_rels/chart36.xml.rels><?xml version="1.0" encoding="UTF-8" standalone="yes"?>
<Relationships xmlns="http://schemas.openxmlformats.org/package/2006/relationships"><Relationship Id="rId3" Type="http://schemas.openxmlformats.org/officeDocument/2006/relationships/oleObject" Target="file:///C:\Users\AMINE\Downloads\fm-20231221T201854Z-001\fm\best%2038%20(updated)\Cours_SMART%20TUNISIE.xlsx" TargetMode="External"/><Relationship Id="rId2" Type="http://schemas.microsoft.com/office/2011/relationships/chartColorStyle" Target="colors25.xml"/><Relationship Id="rId1" Type="http://schemas.microsoft.com/office/2011/relationships/chartStyle" Target="style25.xml"/></Relationships>
</file>

<file path=ppt/charts/_rels/chart37.xml.rels><?xml version="1.0" encoding="UTF-8" standalone="yes"?>
<Relationships xmlns="http://schemas.openxmlformats.org/package/2006/relationships"><Relationship Id="rId3" Type="http://schemas.openxmlformats.org/officeDocument/2006/relationships/oleObject" Target="file:///C:\Users\AMINE\Downloads\fm-20231221T201854Z-001\fm\best%2038%20(updated)\Cours_SOTUMAG.xlsx" TargetMode="External"/><Relationship Id="rId2" Type="http://schemas.microsoft.com/office/2011/relationships/chartColorStyle" Target="colors26.xml"/><Relationship Id="rId1" Type="http://schemas.microsoft.com/office/2011/relationships/chartStyle" Target="style26.xml"/></Relationships>
</file>

<file path=ppt/charts/_rels/chart38.xml.rels><?xml version="1.0" encoding="UTF-8" standalone="yes"?>
<Relationships xmlns="http://schemas.openxmlformats.org/package/2006/relationships"><Relationship Id="rId3" Type="http://schemas.openxmlformats.org/officeDocument/2006/relationships/oleObject" Target="file:///C:\Users\AMINE\Downloads\fm-20231221T201854Z-001\fm\best%2038%20(updated)\Cours_STB.xlsx" TargetMode="External"/><Relationship Id="rId2" Type="http://schemas.microsoft.com/office/2011/relationships/chartColorStyle" Target="colors27.xml"/><Relationship Id="rId1" Type="http://schemas.microsoft.com/office/2011/relationships/chartStyle" Target="style27.xml"/></Relationships>
</file>

<file path=ppt/charts/_rels/chart39.xml.rels><?xml version="1.0" encoding="UTF-8" standalone="yes"?>
<Relationships xmlns="http://schemas.openxmlformats.org/package/2006/relationships"><Relationship Id="rId3" Type="http://schemas.openxmlformats.org/officeDocument/2006/relationships/oleObject" Target="file:///C:\Users\AMINE\Downloads\fm-20231221T201854Z-001\fm\best%2038%20(updated)\Cours_TELNET.xlsx" TargetMode="External"/><Relationship Id="rId2" Type="http://schemas.microsoft.com/office/2011/relationships/chartColorStyle" Target="colors28.xml"/><Relationship Id="rId1" Type="http://schemas.microsoft.com/office/2011/relationships/chartStyle" Target="style28.xml"/></Relationships>
</file>

<file path=ppt/charts/_rels/chart4.xml.rels><?xml version="1.0" encoding="UTF-8" standalone="yes"?>
<Relationships xmlns="http://schemas.openxmlformats.org/package/2006/relationships"><Relationship Id="rId1" Type="http://schemas.openxmlformats.org/officeDocument/2006/relationships/oleObject" Target="file:///C:\Users\AMINE\Downloads\New%20folder%20(5)\Monetary%20market%20interest%20rates.Tunisia%20(1994%20-%202021)%2011_29_2023%2016_11_48.xlsx" TargetMode="External"/></Relationships>
</file>

<file path=ppt/charts/_rels/chart40.xml.rels><?xml version="1.0" encoding="UTF-8" standalone="yes"?>
<Relationships xmlns="http://schemas.openxmlformats.org/package/2006/relationships"><Relationship Id="rId3" Type="http://schemas.openxmlformats.org/officeDocument/2006/relationships/oleObject" Target="file:///C:\Users\AMINE\Downloads\fm-20231221T201854Z-001\fm\best%2038%20(updated)\Cours_TUNIS%20RE.xlsx" TargetMode="External"/><Relationship Id="rId2" Type="http://schemas.microsoft.com/office/2011/relationships/chartColorStyle" Target="colors29.xml"/><Relationship Id="rId1" Type="http://schemas.microsoft.com/office/2011/relationships/chartStyle" Target="style29.xml"/></Relationships>
</file>

<file path=ppt/charts/_rels/chart41.xml.rels><?xml version="1.0" encoding="UTF-8" standalone="yes"?>
<Relationships xmlns="http://schemas.openxmlformats.org/package/2006/relationships"><Relationship Id="rId3" Type="http://schemas.openxmlformats.org/officeDocument/2006/relationships/oleObject" Target="file:///C:\Users\AMINE\Downloads\fm-20231221T201854Z-001\fm\best%2038%20(updated)\Cours_UBCI.xlsx" TargetMode="External"/><Relationship Id="rId2" Type="http://schemas.microsoft.com/office/2011/relationships/chartColorStyle" Target="colors30.xml"/><Relationship Id="rId1" Type="http://schemas.microsoft.com/office/2011/relationships/chartStyle" Target="style30.xml"/></Relationships>
</file>

<file path=ppt/charts/_rels/chart42.xml.rels><?xml version="1.0" encoding="UTF-8" standalone="yes"?>
<Relationships xmlns="http://schemas.openxmlformats.org/package/2006/relationships"><Relationship Id="rId3" Type="http://schemas.openxmlformats.org/officeDocument/2006/relationships/oleObject" Target="file:///C:\Users\AMINE\Downloads\fm-20231221T201854Z-001\fm\best%2038%20(updated)\Cours_UIB.xlsx" TargetMode="External"/><Relationship Id="rId2" Type="http://schemas.microsoft.com/office/2011/relationships/chartColorStyle" Target="colors31.xml"/><Relationship Id="rId1" Type="http://schemas.microsoft.com/office/2011/relationships/chartStyle" Target="style31.xml"/></Relationships>
</file>

<file path=ppt/charts/_rels/chart43.xml.rels><?xml version="1.0" encoding="UTF-8" standalone="yes"?>
<Relationships xmlns="http://schemas.openxmlformats.org/package/2006/relationships"><Relationship Id="rId3" Type="http://schemas.openxmlformats.org/officeDocument/2006/relationships/oleObject" Target="file:///C:\Users\AMINE\Downloads\fm-20231221T201854Z-001\fm\best%2038%20(updated)\Cours_UNIMED.xlsx" TargetMode="External"/><Relationship Id="rId2" Type="http://schemas.microsoft.com/office/2011/relationships/chartColorStyle" Target="colors32.xml"/><Relationship Id="rId1" Type="http://schemas.microsoft.com/office/2011/relationships/chartStyle" Target="style32.xml"/></Relationships>
</file>

<file path=ppt/charts/_rels/chart44.xml.rels><?xml version="1.0" encoding="UTF-8" standalone="yes"?>
<Relationships xmlns="http://schemas.openxmlformats.org/package/2006/relationships"><Relationship Id="rId3" Type="http://schemas.openxmlformats.org/officeDocument/2006/relationships/oleObject" Target="file:///C:\Users\AMINE\Downloads\fm-20231221T201854Z-001\fm\best%2038%20(updated)\Cours_WIFAK.xlsx" TargetMode="External"/><Relationship Id="rId2" Type="http://schemas.microsoft.com/office/2011/relationships/chartColorStyle" Target="colors33.xml"/><Relationship Id="rId1" Type="http://schemas.microsoft.com/office/2011/relationships/chartStyle" Target="style33.xml"/></Relationships>
</file>

<file path=ppt/charts/_rels/chart5.xml.rels><?xml version="1.0" encoding="UTF-8" standalone="yes"?>
<Relationships xmlns="http://schemas.openxmlformats.org/package/2006/relationships"><Relationship Id="rId1" Type="http://schemas.openxmlformats.org/officeDocument/2006/relationships/oleObject" Target="file:///C:\Users\AMINE\Downloads\New%20folder%20(5)\Monetary%20market%20interest%20rates.Tunisia%20(1994%20-%202021)%2011_29_2023%2016_11_48.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AMINE\Downloads\New%20folder%20(5)\Monetary%20market%20interest%20rates.Tunisia%20(1994%20-%202021)%2011_29_2023%2016_11_48.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AMINE\Downloads\New%20folder%20(5)\Monetary%20market%20interest%20rates.Tunisia%20(1994%20-%202021)%2011_29_2023%2016_11_48.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AMINE\Downloads\New%20folder%20(5)\Monetary%20market%20interest%20rates.Tunisia%20(1994%20-%202021)%2011_29_2023%2016_11_48.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C:\Users\AMINE\Downloads\New%20folder%20(5)\Monetary%20market%20interest%20rates.Tunisia%20(1994%20-%202021)%2011_29_2023%2016_11_48.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5"/>
    </mc:Choice>
    <mc:Fallback>
      <c:style val="15"/>
    </mc:Fallback>
  </mc:AlternateContent>
  <c:chart>
    <c:title>
      <c:tx>
        <c:rich>
          <a:bodyPr/>
          <a:lstStyle/>
          <a:p>
            <a:pPr rtl="0">
              <a:defRPr sz="1200" b="0" i="0" baseline="0">
                <a:solidFill>
                  <a:srgbClr val="3E576F"/>
                </a:solidFill>
              </a:defRPr>
            </a:pPr>
            <a:r>
              <a:rPr lang="en-US" sz="1200" b="0" i="0" baseline="0" dirty="0">
                <a:solidFill>
                  <a:srgbClr val="3E576F"/>
                </a:solidFill>
              </a:rPr>
              <a:t>Monetary market interest </a:t>
            </a:r>
            <a:r>
              <a:rPr lang="en-US" sz="1200" b="0" i="0" baseline="0" dirty="0" err="1">
                <a:solidFill>
                  <a:srgbClr val="3E576F"/>
                </a:solidFill>
              </a:rPr>
              <a:t>rates.Tunisia</a:t>
            </a:r>
            <a:r>
              <a:rPr lang="en-US" sz="1200" b="0" i="0" baseline="0" dirty="0">
                <a:solidFill>
                  <a:srgbClr val="3E576F"/>
                </a:solidFill>
              </a:rPr>
              <a:t> (2012 - 2021)</a:t>
            </a:r>
          </a:p>
        </c:rich>
      </c:tx>
      <c:layout>
        <c:manualLayout>
          <c:xMode val="edge"/>
          <c:yMode val="edge"/>
          <c:x val="0.2163959541279129"/>
          <c:y val="8.9376259272786907E-3"/>
        </c:manualLayout>
      </c:layout>
      <c:overlay val="0"/>
    </c:title>
    <c:autoTitleDeleted val="0"/>
    <c:plotArea>
      <c:layout/>
      <c:lineChart>
        <c:grouping val="standard"/>
        <c:varyColors val="0"/>
        <c:ser>
          <c:idx val="0"/>
          <c:order val="0"/>
          <c:tx>
            <c:v/>
          </c:tx>
          <c:spPr>
            <a:ln w="25400" cap="rnd">
              <a:solidFill>
                <a:srgbClr val="006189"/>
              </a:solidFill>
              <a:prstDash val="sysDot"/>
            </a:ln>
          </c:spPr>
          <c:marker>
            <c:symbol val="none"/>
          </c:marker>
          <c:cat>
            <c:strRef>
              <c:f>Data!$A$2:$A$11</c:f>
              <c:strCache>
                <c:ptCount val="10"/>
                <c:pt idx="0">
                  <c:v>2021</c:v>
                </c:pt>
                <c:pt idx="1">
                  <c:v>2020</c:v>
                </c:pt>
                <c:pt idx="2">
                  <c:v>2019</c:v>
                </c:pt>
                <c:pt idx="3">
                  <c:v>2018</c:v>
                </c:pt>
                <c:pt idx="4">
                  <c:v>2017</c:v>
                </c:pt>
                <c:pt idx="5">
                  <c:v>2016</c:v>
                </c:pt>
                <c:pt idx="6">
                  <c:v>2015</c:v>
                </c:pt>
                <c:pt idx="7">
                  <c:v>2014</c:v>
                </c:pt>
                <c:pt idx="8">
                  <c:v>2013</c:v>
                </c:pt>
                <c:pt idx="9">
                  <c:v>2012</c:v>
                </c:pt>
              </c:strCache>
              <c:extLst/>
            </c:strRef>
          </c:cat>
          <c:val>
            <c:numLit>
              <c:formatCode>General</c:formatCode>
              <c:ptCount val="10"/>
              <c:pt idx="0">
                <c:v>6.3</c:v>
              </c:pt>
              <c:pt idx="1">
                <c:v>6.1</c:v>
              </c:pt>
              <c:pt idx="2">
                <c:v>7.8</c:v>
              </c:pt>
              <c:pt idx="3">
                <c:v>7.2</c:v>
              </c:pt>
              <c:pt idx="4">
                <c:v>5.2</c:v>
              </c:pt>
              <c:pt idx="5">
                <c:v>4.3</c:v>
              </c:pt>
              <c:pt idx="6">
                <c:v>4.3</c:v>
              </c:pt>
              <c:pt idx="7">
                <c:v>4.9000000000000004</c:v>
              </c:pt>
              <c:pt idx="8">
                <c:v>4.7</c:v>
              </c:pt>
              <c:pt idx="9">
                <c:v>4</c:v>
              </c:pt>
            </c:numLit>
          </c:val>
          <c:smooth val="0"/>
          <c:extLst>
            <c:ext xmlns:c16="http://schemas.microsoft.com/office/drawing/2014/chart" uri="{C3380CC4-5D6E-409C-BE32-E72D297353CC}">
              <c16:uniqueId val="{00000000-9E45-479E-9081-255567E56D6A}"/>
            </c:ext>
          </c:extLst>
        </c:ser>
        <c:ser>
          <c:idx val="1"/>
          <c:order val="1"/>
          <c:tx>
            <c:v>Monetary market interest rates.Tunisia (1994 - 2021)</c:v>
          </c:tx>
          <c:spPr>
            <a:ln w="25400" cap="rnd">
              <a:solidFill>
                <a:srgbClr val="006189"/>
              </a:solidFill>
              <a:prstDash val="solid"/>
            </a:ln>
          </c:spPr>
          <c:marker>
            <c:symbol val="circle"/>
            <c:size val="5"/>
            <c:spPr>
              <a:solidFill>
                <a:srgbClr val="006189"/>
              </a:solidFill>
              <a:ln>
                <a:solidFill>
                  <a:srgbClr val="006189"/>
                </a:solidFill>
              </a:ln>
            </c:spPr>
          </c:marker>
          <c:cat>
            <c:strRef>
              <c:f>Data!$A$2:$A$11</c:f>
              <c:strCache>
                <c:ptCount val="10"/>
                <c:pt idx="0">
                  <c:v>2021</c:v>
                </c:pt>
                <c:pt idx="1">
                  <c:v>2020</c:v>
                </c:pt>
                <c:pt idx="2">
                  <c:v>2019</c:v>
                </c:pt>
                <c:pt idx="3">
                  <c:v>2018</c:v>
                </c:pt>
                <c:pt idx="4">
                  <c:v>2017</c:v>
                </c:pt>
                <c:pt idx="5">
                  <c:v>2016</c:v>
                </c:pt>
                <c:pt idx="6">
                  <c:v>2015</c:v>
                </c:pt>
                <c:pt idx="7">
                  <c:v>2014</c:v>
                </c:pt>
                <c:pt idx="8">
                  <c:v>2013</c:v>
                </c:pt>
                <c:pt idx="9">
                  <c:v>2012</c:v>
                </c:pt>
              </c:strCache>
              <c:extLst/>
            </c:strRef>
          </c:cat>
          <c:val>
            <c:numRef>
              <c:f>Data!$B$2:$B$11</c:f>
              <c:numCache>
                <c:formatCode>#,##0.0;\-#,##0.0;0.0;</c:formatCode>
                <c:ptCount val="10"/>
                <c:pt idx="0">
                  <c:v>6.3</c:v>
                </c:pt>
                <c:pt idx="1">
                  <c:v>6.1</c:v>
                </c:pt>
                <c:pt idx="2">
                  <c:v>7.8</c:v>
                </c:pt>
                <c:pt idx="3">
                  <c:v>7.2</c:v>
                </c:pt>
                <c:pt idx="4">
                  <c:v>5.2</c:v>
                </c:pt>
                <c:pt idx="5">
                  <c:v>4.3</c:v>
                </c:pt>
                <c:pt idx="6">
                  <c:v>4.3</c:v>
                </c:pt>
                <c:pt idx="7">
                  <c:v>4.9000000000000004</c:v>
                </c:pt>
                <c:pt idx="8">
                  <c:v>4.7</c:v>
                </c:pt>
                <c:pt idx="9">
                  <c:v>4</c:v>
                </c:pt>
              </c:numCache>
              <c:extLst/>
            </c:numRef>
          </c:val>
          <c:smooth val="0"/>
          <c:extLst>
            <c:ext xmlns:c16="http://schemas.microsoft.com/office/drawing/2014/chart" uri="{C3380CC4-5D6E-409C-BE32-E72D297353CC}">
              <c16:uniqueId val="{00000001-9E45-479E-9081-255567E56D6A}"/>
            </c:ext>
          </c:extLst>
        </c:ser>
        <c:dLbls>
          <c:showLegendKey val="0"/>
          <c:showVal val="0"/>
          <c:showCatName val="0"/>
          <c:showSerName val="0"/>
          <c:showPercent val="0"/>
          <c:showBubbleSize val="0"/>
        </c:dLbls>
        <c:smooth val="0"/>
        <c:axId val="99577344"/>
        <c:axId val="77090752"/>
      </c:lineChart>
      <c:catAx>
        <c:axId val="99577344"/>
        <c:scaling>
          <c:orientation val="maxMin"/>
        </c:scaling>
        <c:delete val="0"/>
        <c:axPos val="b"/>
        <c:numFmt formatCode="General" sourceLinked="1"/>
        <c:majorTickMark val="none"/>
        <c:minorTickMark val="none"/>
        <c:tickLblPos val="low"/>
        <c:spPr>
          <a:ln>
            <a:solidFill>
              <a:schemeClr val="tx2">
                <a:lumMod val="20000"/>
                <a:lumOff val="80000"/>
              </a:schemeClr>
            </a:solidFill>
          </a:ln>
        </c:spPr>
        <c:txPr>
          <a:bodyPr/>
          <a:lstStyle/>
          <a:p>
            <a:pPr rtl="0">
              <a:defRPr sz="800" baseline="0">
                <a:solidFill>
                  <a:srgbClr val="3E576F"/>
                </a:solidFill>
                <a:latin typeface="Arial" pitchFamily="34" charset="0"/>
              </a:defRPr>
            </a:pPr>
            <a:endParaRPr lang="en-US"/>
          </a:p>
        </c:txPr>
        <c:crossAx val="77090752"/>
        <c:crosses val="autoZero"/>
        <c:auto val="1"/>
        <c:lblAlgn val="ctr"/>
        <c:lblOffset val="100"/>
        <c:noMultiLvlLbl val="1"/>
      </c:catAx>
      <c:valAx>
        <c:axId val="77090752"/>
        <c:scaling>
          <c:orientation val="minMax"/>
          <c:max val="10"/>
          <c:min val="3"/>
        </c:scaling>
        <c:delete val="0"/>
        <c:axPos val="l"/>
        <c:majorGridlines>
          <c:spPr>
            <a:ln>
              <a:solidFill>
                <a:schemeClr val="bg1">
                  <a:lumMod val="75000"/>
                </a:schemeClr>
              </a:solidFill>
            </a:ln>
          </c:spPr>
        </c:majorGridlines>
        <c:title>
          <c:tx>
            <c:rich>
              <a:bodyPr rot="-5400000" vert="horz"/>
              <a:lstStyle/>
              <a:p>
                <a:pPr rtl="0">
                  <a:defRPr sz="1100" b="1" i="0" baseline="0">
                    <a:solidFill>
                      <a:srgbClr val="3E576F"/>
                    </a:solidFill>
                  </a:defRPr>
                </a:pPr>
                <a:r>
                  <a:rPr lang="en-US" sz="1100" b="1" i="0" baseline="0">
                    <a:solidFill>
                      <a:srgbClr val="3E576F"/>
                    </a:solidFill>
                  </a:rPr>
                  <a:t>Percentage</a:t>
                </a:r>
              </a:p>
            </c:rich>
          </c:tx>
          <c:overlay val="0"/>
        </c:title>
        <c:numFmt formatCode="#,##0;\-#,##0;0;" sourceLinked="0"/>
        <c:majorTickMark val="cross"/>
        <c:minorTickMark val="cross"/>
        <c:tickLblPos val="nextTo"/>
        <c:spPr>
          <a:ln>
            <a:noFill/>
          </a:ln>
        </c:spPr>
        <c:txPr>
          <a:bodyPr/>
          <a:lstStyle/>
          <a:p>
            <a:pPr rtl="0">
              <a:defRPr sz="800" baseline="0">
                <a:solidFill>
                  <a:srgbClr val="3E576F"/>
                </a:solidFill>
                <a:latin typeface="Arial" pitchFamily="34" charset="0"/>
              </a:defRPr>
            </a:pPr>
            <a:endParaRPr lang="en-US"/>
          </a:p>
        </c:txPr>
        <c:crossAx val="99577344"/>
        <c:crosses val="max"/>
        <c:crossBetween val="between"/>
      </c:valAx>
      <c:spPr>
        <a:solidFill>
          <a:srgbClr val="FFFFFF"/>
        </a:solidFill>
        <a:ln w="0">
          <a:solidFill>
            <a:srgbClr val="FFFFFF"/>
          </a:solidFill>
        </a:ln>
      </c:spPr>
    </c:plotArea>
    <c:plotVisOnly val="0"/>
    <c:dispBlanksAs val="gap"/>
    <c:showDLblsOverMax val="1"/>
  </c:chart>
  <c:spPr>
    <a:solidFill>
      <a:srgbClr val="FFFFFF"/>
    </a:solidFill>
    <a:ln w="0">
      <a:noFill/>
    </a:ln>
    <a:effectLst>
      <a:softEdge rad="25400"/>
    </a:effectLst>
  </c:sp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5"/>
    </mc:Choice>
    <mc:Fallback>
      <c:style val="15"/>
    </mc:Fallback>
  </mc:AlternateContent>
  <c:chart>
    <c:title>
      <c:tx>
        <c:rich>
          <a:bodyPr/>
          <a:lstStyle/>
          <a:p>
            <a:pPr rtl="0">
              <a:defRPr sz="1200" b="0" i="0" baseline="0">
                <a:solidFill>
                  <a:srgbClr val="3E576F"/>
                </a:solidFill>
              </a:defRPr>
            </a:pPr>
            <a:r>
              <a:rPr lang="en-US" sz="1200" b="0" i="0" baseline="0">
                <a:solidFill>
                  <a:srgbClr val="3E576F"/>
                </a:solidFill>
              </a:rPr>
              <a:t>Monetary market interest rates.Tunisia (2012 - 2021)</a:t>
            </a:r>
          </a:p>
        </c:rich>
      </c:tx>
      <c:layout>
        <c:manualLayout>
          <c:xMode val="edge"/>
          <c:yMode val="edge"/>
          <c:x val="0.12158333333333333"/>
          <c:y val="5.1820596279607618E-2"/>
        </c:manualLayout>
      </c:layout>
      <c:overlay val="0"/>
    </c:title>
    <c:autoTitleDeleted val="0"/>
    <c:plotArea>
      <c:layout/>
      <c:lineChart>
        <c:grouping val="standard"/>
        <c:varyColors val="0"/>
        <c:ser>
          <c:idx val="0"/>
          <c:order val="0"/>
          <c:tx>
            <c:v/>
          </c:tx>
          <c:spPr>
            <a:ln w="25400" cap="rnd">
              <a:solidFill>
                <a:srgbClr val="006189"/>
              </a:solidFill>
              <a:prstDash val="sysDot"/>
            </a:ln>
          </c:spPr>
          <c:marker>
            <c:symbol val="none"/>
          </c:marker>
          <c:cat>
            <c:strRef>
              <c:f>Data!$A$2:$A$11</c:f>
              <c:strCache>
                <c:ptCount val="10"/>
                <c:pt idx="0">
                  <c:v>2021</c:v>
                </c:pt>
                <c:pt idx="1">
                  <c:v>2020</c:v>
                </c:pt>
                <c:pt idx="2">
                  <c:v>2019</c:v>
                </c:pt>
                <c:pt idx="3">
                  <c:v>2018</c:v>
                </c:pt>
                <c:pt idx="4">
                  <c:v>2017</c:v>
                </c:pt>
                <c:pt idx="5">
                  <c:v>2016</c:v>
                </c:pt>
                <c:pt idx="6">
                  <c:v>2015</c:v>
                </c:pt>
                <c:pt idx="7">
                  <c:v>2014</c:v>
                </c:pt>
                <c:pt idx="8">
                  <c:v>2013</c:v>
                </c:pt>
                <c:pt idx="9">
                  <c:v>2012</c:v>
                </c:pt>
              </c:strCache>
              <c:extLst/>
            </c:strRef>
          </c:cat>
          <c:val>
            <c:numLit>
              <c:formatCode>General</c:formatCode>
              <c:ptCount val="10"/>
              <c:pt idx="0">
                <c:v>6.3</c:v>
              </c:pt>
              <c:pt idx="1">
                <c:v>6.1</c:v>
              </c:pt>
              <c:pt idx="2">
                <c:v>7.8</c:v>
              </c:pt>
              <c:pt idx="3">
                <c:v>7.2</c:v>
              </c:pt>
              <c:pt idx="4">
                <c:v>5.2</c:v>
              </c:pt>
              <c:pt idx="5">
                <c:v>4.3</c:v>
              </c:pt>
              <c:pt idx="6">
                <c:v>4.3</c:v>
              </c:pt>
              <c:pt idx="7">
                <c:v>4.9000000000000004</c:v>
              </c:pt>
              <c:pt idx="8">
                <c:v>4.7</c:v>
              </c:pt>
              <c:pt idx="9">
                <c:v>4</c:v>
              </c:pt>
            </c:numLit>
          </c:val>
          <c:smooth val="0"/>
          <c:extLst>
            <c:ext xmlns:c16="http://schemas.microsoft.com/office/drawing/2014/chart" uri="{C3380CC4-5D6E-409C-BE32-E72D297353CC}">
              <c16:uniqueId val="{00000000-3BE5-4D5E-B5FB-C643685A541F}"/>
            </c:ext>
          </c:extLst>
        </c:ser>
        <c:ser>
          <c:idx val="1"/>
          <c:order val="1"/>
          <c:tx>
            <c:v>Monetary market interest rates.Tunisia (1994 - 2021)</c:v>
          </c:tx>
          <c:spPr>
            <a:ln w="25400" cap="rnd">
              <a:solidFill>
                <a:srgbClr val="006189"/>
              </a:solidFill>
              <a:prstDash val="solid"/>
            </a:ln>
          </c:spPr>
          <c:marker>
            <c:symbol val="circle"/>
            <c:size val="5"/>
            <c:spPr>
              <a:solidFill>
                <a:srgbClr val="006189"/>
              </a:solidFill>
              <a:ln>
                <a:solidFill>
                  <a:srgbClr val="006189"/>
                </a:solidFill>
              </a:ln>
            </c:spPr>
          </c:marker>
          <c:cat>
            <c:strRef>
              <c:f>Data!$A$2:$A$11</c:f>
              <c:strCache>
                <c:ptCount val="10"/>
                <c:pt idx="0">
                  <c:v>2021</c:v>
                </c:pt>
                <c:pt idx="1">
                  <c:v>2020</c:v>
                </c:pt>
                <c:pt idx="2">
                  <c:v>2019</c:v>
                </c:pt>
                <c:pt idx="3">
                  <c:v>2018</c:v>
                </c:pt>
                <c:pt idx="4">
                  <c:v>2017</c:v>
                </c:pt>
                <c:pt idx="5">
                  <c:v>2016</c:v>
                </c:pt>
                <c:pt idx="6">
                  <c:v>2015</c:v>
                </c:pt>
                <c:pt idx="7">
                  <c:v>2014</c:v>
                </c:pt>
                <c:pt idx="8">
                  <c:v>2013</c:v>
                </c:pt>
                <c:pt idx="9">
                  <c:v>2012</c:v>
                </c:pt>
              </c:strCache>
              <c:extLst/>
            </c:strRef>
          </c:cat>
          <c:val>
            <c:numRef>
              <c:f>Data!$B$2:$B$11</c:f>
              <c:numCache>
                <c:formatCode>#,##0.0;\-#,##0.0;0.0;</c:formatCode>
                <c:ptCount val="10"/>
                <c:pt idx="0">
                  <c:v>6.3</c:v>
                </c:pt>
                <c:pt idx="1">
                  <c:v>6.1</c:v>
                </c:pt>
                <c:pt idx="2">
                  <c:v>7.8</c:v>
                </c:pt>
                <c:pt idx="3">
                  <c:v>7.2</c:v>
                </c:pt>
                <c:pt idx="4">
                  <c:v>5.2</c:v>
                </c:pt>
                <c:pt idx="5">
                  <c:v>4.3</c:v>
                </c:pt>
                <c:pt idx="6">
                  <c:v>4.3</c:v>
                </c:pt>
                <c:pt idx="7">
                  <c:v>4.9000000000000004</c:v>
                </c:pt>
                <c:pt idx="8">
                  <c:v>4.7</c:v>
                </c:pt>
                <c:pt idx="9">
                  <c:v>4</c:v>
                </c:pt>
              </c:numCache>
              <c:extLst/>
            </c:numRef>
          </c:val>
          <c:smooth val="0"/>
          <c:extLst>
            <c:ext xmlns:c16="http://schemas.microsoft.com/office/drawing/2014/chart" uri="{C3380CC4-5D6E-409C-BE32-E72D297353CC}">
              <c16:uniqueId val="{00000001-3BE5-4D5E-B5FB-C643685A541F}"/>
            </c:ext>
          </c:extLst>
        </c:ser>
        <c:dLbls>
          <c:showLegendKey val="0"/>
          <c:showVal val="0"/>
          <c:showCatName val="0"/>
          <c:showSerName val="0"/>
          <c:showPercent val="0"/>
          <c:showBubbleSize val="0"/>
        </c:dLbls>
        <c:smooth val="0"/>
        <c:axId val="99577344"/>
        <c:axId val="77090752"/>
      </c:lineChart>
      <c:catAx>
        <c:axId val="99577344"/>
        <c:scaling>
          <c:orientation val="maxMin"/>
        </c:scaling>
        <c:delete val="0"/>
        <c:axPos val="b"/>
        <c:numFmt formatCode="General" sourceLinked="1"/>
        <c:majorTickMark val="none"/>
        <c:minorTickMark val="none"/>
        <c:tickLblPos val="low"/>
        <c:spPr>
          <a:ln>
            <a:solidFill>
              <a:schemeClr val="tx2">
                <a:lumMod val="20000"/>
                <a:lumOff val="80000"/>
              </a:schemeClr>
            </a:solidFill>
          </a:ln>
        </c:spPr>
        <c:txPr>
          <a:bodyPr/>
          <a:lstStyle/>
          <a:p>
            <a:pPr rtl="0">
              <a:defRPr sz="800" baseline="0">
                <a:solidFill>
                  <a:srgbClr val="3E576F"/>
                </a:solidFill>
                <a:latin typeface="Arial" pitchFamily="34" charset="0"/>
              </a:defRPr>
            </a:pPr>
            <a:endParaRPr lang="en-US"/>
          </a:p>
        </c:txPr>
        <c:crossAx val="77090752"/>
        <c:crosses val="autoZero"/>
        <c:auto val="1"/>
        <c:lblAlgn val="ctr"/>
        <c:lblOffset val="100"/>
        <c:noMultiLvlLbl val="1"/>
      </c:catAx>
      <c:valAx>
        <c:axId val="77090752"/>
        <c:scaling>
          <c:orientation val="minMax"/>
          <c:max val="10"/>
          <c:min val="3"/>
        </c:scaling>
        <c:delete val="0"/>
        <c:axPos val="l"/>
        <c:majorGridlines>
          <c:spPr>
            <a:ln>
              <a:solidFill>
                <a:schemeClr val="bg1">
                  <a:lumMod val="75000"/>
                </a:schemeClr>
              </a:solidFill>
            </a:ln>
          </c:spPr>
        </c:majorGridlines>
        <c:title>
          <c:tx>
            <c:rich>
              <a:bodyPr rot="-5400000" vert="horz"/>
              <a:lstStyle/>
              <a:p>
                <a:pPr rtl="0">
                  <a:defRPr sz="1100" b="1" i="0" baseline="0">
                    <a:solidFill>
                      <a:srgbClr val="3E576F"/>
                    </a:solidFill>
                  </a:defRPr>
                </a:pPr>
                <a:r>
                  <a:rPr lang="en-US" sz="1100" b="1" i="0" baseline="0">
                    <a:solidFill>
                      <a:srgbClr val="3E576F"/>
                    </a:solidFill>
                  </a:rPr>
                  <a:t>Percentage</a:t>
                </a:r>
              </a:p>
            </c:rich>
          </c:tx>
          <c:overlay val="0"/>
        </c:title>
        <c:numFmt formatCode="#,##0;\-#,##0;0;" sourceLinked="0"/>
        <c:majorTickMark val="cross"/>
        <c:minorTickMark val="cross"/>
        <c:tickLblPos val="nextTo"/>
        <c:spPr>
          <a:ln>
            <a:noFill/>
          </a:ln>
        </c:spPr>
        <c:txPr>
          <a:bodyPr/>
          <a:lstStyle/>
          <a:p>
            <a:pPr rtl="0">
              <a:defRPr sz="800" baseline="0">
                <a:solidFill>
                  <a:srgbClr val="3E576F"/>
                </a:solidFill>
                <a:latin typeface="Arial" pitchFamily="34" charset="0"/>
              </a:defRPr>
            </a:pPr>
            <a:endParaRPr lang="en-US"/>
          </a:p>
        </c:txPr>
        <c:crossAx val="99577344"/>
        <c:crosses val="max"/>
        <c:crossBetween val="between"/>
      </c:valAx>
      <c:spPr>
        <a:solidFill>
          <a:srgbClr val="FFFFFF"/>
        </a:solidFill>
        <a:ln w="0">
          <a:solidFill>
            <a:srgbClr val="FFFFFF"/>
          </a:solidFill>
        </a:ln>
      </c:spPr>
    </c:plotArea>
    <c:plotVisOnly val="0"/>
    <c:dispBlanksAs val="gap"/>
    <c:showDLblsOverMax val="1"/>
  </c:chart>
  <c:spPr>
    <a:solidFill>
      <a:srgbClr val="FFFFFF"/>
    </a:solidFill>
    <a:ln w="0"/>
  </c:sp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5"/>
    </mc:Choice>
    <mc:Fallback>
      <c:style val="15"/>
    </mc:Fallback>
  </mc:AlternateContent>
  <c:chart>
    <c:title>
      <c:tx>
        <c:rich>
          <a:bodyPr/>
          <a:lstStyle/>
          <a:p>
            <a:pPr rtl="0">
              <a:defRPr sz="1200" b="0" i="0" baseline="0">
                <a:solidFill>
                  <a:srgbClr val="3E576F"/>
                </a:solidFill>
              </a:defRPr>
            </a:pPr>
            <a:r>
              <a:rPr lang="en-US" sz="1200" b="0" i="0" baseline="0">
                <a:solidFill>
                  <a:srgbClr val="3E576F"/>
                </a:solidFill>
              </a:rPr>
              <a:t>Monetary market interest rates.Tunisia (2012 - 2021)</a:t>
            </a:r>
          </a:p>
        </c:rich>
      </c:tx>
      <c:layout>
        <c:manualLayout>
          <c:xMode val="edge"/>
          <c:yMode val="edge"/>
          <c:x val="0.12158333333333333"/>
          <c:y val="5.1820596279607618E-2"/>
        </c:manualLayout>
      </c:layout>
      <c:overlay val="0"/>
    </c:title>
    <c:autoTitleDeleted val="0"/>
    <c:plotArea>
      <c:layout/>
      <c:lineChart>
        <c:grouping val="standard"/>
        <c:varyColors val="0"/>
        <c:ser>
          <c:idx val="0"/>
          <c:order val="0"/>
          <c:tx>
            <c:v/>
          </c:tx>
          <c:spPr>
            <a:ln w="25400" cap="rnd">
              <a:solidFill>
                <a:srgbClr val="006189"/>
              </a:solidFill>
              <a:prstDash val="sysDot"/>
            </a:ln>
          </c:spPr>
          <c:marker>
            <c:symbol val="none"/>
          </c:marker>
          <c:cat>
            <c:strRef>
              <c:f>Data!$A$2:$A$11</c:f>
              <c:strCache>
                <c:ptCount val="10"/>
                <c:pt idx="0">
                  <c:v>2021</c:v>
                </c:pt>
                <c:pt idx="1">
                  <c:v>2020</c:v>
                </c:pt>
                <c:pt idx="2">
                  <c:v>2019</c:v>
                </c:pt>
                <c:pt idx="3">
                  <c:v>2018</c:v>
                </c:pt>
                <c:pt idx="4">
                  <c:v>2017</c:v>
                </c:pt>
                <c:pt idx="5">
                  <c:v>2016</c:v>
                </c:pt>
                <c:pt idx="6">
                  <c:v>2015</c:v>
                </c:pt>
                <c:pt idx="7">
                  <c:v>2014</c:v>
                </c:pt>
                <c:pt idx="8">
                  <c:v>2013</c:v>
                </c:pt>
                <c:pt idx="9">
                  <c:v>2012</c:v>
                </c:pt>
              </c:strCache>
              <c:extLst/>
            </c:strRef>
          </c:cat>
          <c:val>
            <c:numLit>
              <c:formatCode>General</c:formatCode>
              <c:ptCount val="10"/>
              <c:pt idx="0">
                <c:v>6.3</c:v>
              </c:pt>
              <c:pt idx="1">
                <c:v>6.1</c:v>
              </c:pt>
              <c:pt idx="2">
                <c:v>7.8</c:v>
              </c:pt>
              <c:pt idx="3">
                <c:v>7.2</c:v>
              </c:pt>
              <c:pt idx="4">
                <c:v>5.2</c:v>
              </c:pt>
              <c:pt idx="5">
                <c:v>4.3</c:v>
              </c:pt>
              <c:pt idx="6">
                <c:v>4.3</c:v>
              </c:pt>
              <c:pt idx="7">
                <c:v>4.9000000000000004</c:v>
              </c:pt>
              <c:pt idx="8">
                <c:v>4.7</c:v>
              </c:pt>
              <c:pt idx="9">
                <c:v>4</c:v>
              </c:pt>
            </c:numLit>
          </c:val>
          <c:smooth val="0"/>
          <c:extLst>
            <c:ext xmlns:c16="http://schemas.microsoft.com/office/drawing/2014/chart" uri="{C3380CC4-5D6E-409C-BE32-E72D297353CC}">
              <c16:uniqueId val="{00000000-C620-4BBA-912C-C5BE290EF468}"/>
            </c:ext>
          </c:extLst>
        </c:ser>
        <c:ser>
          <c:idx val="1"/>
          <c:order val="1"/>
          <c:tx>
            <c:v>Monetary market interest rates.Tunisia (1994 - 2021)</c:v>
          </c:tx>
          <c:spPr>
            <a:ln w="25400" cap="rnd">
              <a:solidFill>
                <a:srgbClr val="006189"/>
              </a:solidFill>
              <a:prstDash val="solid"/>
            </a:ln>
          </c:spPr>
          <c:marker>
            <c:symbol val="circle"/>
            <c:size val="5"/>
            <c:spPr>
              <a:solidFill>
                <a:srgbClr val="006189"/>
              </a:solidFill>
              <a:ln>
                <a:solidFill>
                  <a:srgbClr val="006189"/>
                </a:solidFill>
              </a:ln>
            </c:spPr>
          </c:marker>
          <c:cat>
            <c:strRef>
              <c:f>Data!$A$2:$A$11</c:f>
              <c:strCache>
                <c:ptCount val="10"/>
                <c:pt idx="0">
                  <c:v>2021</c:v>
                </c:pt>
                <c:pt idx="1">
                  <c:v>2020</c:v>
                </c:pt>
                <c:pt idx="2">
                  <c:v>2019</c:v>
                </c:pt>
                <c:pt idx="3">
                  <c:v>2018</c:v>
                </c:pt>
                <c:pt idx="4">
                  <c:v>2017</c:v>
                </c:pt>
                <c:pt idx="5">
                  <c:v>2016</c:v>
                </c:pt>
                <c:pt idx="6">
                  <c:v>2015</c:v>
                </c:pt>
                <c:pt idx="7">
                  <c:v>2014</c:v>
                </c:pt>
                <c:pt idx="8">
                  <c:v>2013</c:v>
                </c:pt>
                <c:pt idx="9">
                  <c:v>2012</c:v>
                </c:pt>
              </c:strCache>
              <c:extLst/>
            </c:strRef>
          </c:cat>
          <c:val>
            <c:numRef>
              <c:f>Data!$B$2:$B$11</c:f>
              <c:numCache>
                <c:formatCode>#,##0.0;\-#,##0.0;0.0;</c:formatCode>
                <c:ptCount val="10"/>
                <c:pt idx="0">
                  <c:v>6.3</c:v>
                </c:pt>
                <c:pt idx="1">
                  <c:v>6.1</c:v>
                </c:pt>
                <c:pt idx="2">
                  <c:v>7.8</c:v>
                </c:pt>
                <c:pt idx="3">
                  <c:v>7.2</c:v>
                </c:pt>
                <c:pt idx="4">
                  <c:v>5.2</c:v>
                </c:pt>
                <c:pt idx="5">
                  <c:v>4.3</c:v>
                </c:pt>
                <c:pt idx="6">
                  <c:v>4.3</c:v>
                </c:pt>
                <c:pt idx="7">
                  <c:v>4.9000000000000004</c:v>
                </c:pt>
                <c:pt idx="8">
                  <c:v>4.7</c:v>
                </c:pt>
                <c:pt idx="9">
                  <c:v>4</c:v>
                </c:pt>
              </c:numCache>
              <c:extLst/>
            </c:numRef>
          </c:val>
          <c:smooth val="0"/>
          <c:extLst>
            <c:ext xmlns:c16="http://schemas.microsoft.com/office/drawing/2014/chart" uri="{C3380CC4-5D6E-409C-BE32-E72D297353CC}">
              <c16:uniqueId val="{00000001-C620-4BBA-912C-C5BE290EF468}"/>
            </c:ext>
          </c:extLst>
        </c:ser>
        <c:dLbls>
          <c:showLegendKey val="0"/>
          <c:showVal val="0"/>
          <c:showCatName val="0"/>
          <c:showSerName val="0"/>
          <c:showPercent val="0"/>
          <c:showBubbleSize val="0"/>
        </c:dLbls>
        <c:smooth val="0"/>
        <c:axId val="99577344"/>
        <c:axId val="77090752"/>
      </c:lineChart>
      <c:catAx>
        <c:axId val="99577344"/>
        <c:scaling>
          <c:orientation val="maxMin"/>
        </c:scaling>
        <c:delete val="0"/>
        <c:axPos val="b"/>
        <c:numFmt formatCode="General" sourceLinked="1"/>
        <c:majorTickMark val="none"/>
        <c:minorTickMark val="none"/>
        <c:tickLblPos val="low"/>
        <c:spPr>
          <a:ln>
            <a:solidFill>
              <a:schemeClr val="tx2">
                <a:lumMod val="20000"/>
                <a:lumOff val="80000"/>
              </a:schemeClr>
            </a:solidFill>
          </a:ln>
        </c:spPr>
        <c:txPr>
          <a:bodyPr/>
          <a:lstStyle/>
          <a:p>
            <a:pPr rtl="0">
              <a:defRPr sz="800" baseline="0">
                <a:solidFill>
                  <a:srgbClr val="3E576F"/>
                </a:solidFill>
                <a:latin typeface="Arial" pitchFamily="34" charset="0"/>
              </a:defRPr>
            </a:pPr>
            <a:endParaRPr lang="en-US"/>
          </a:p>
        </c:txPr>
        <c:crossAx val="77090752"/>
        <c:crosses val="autoZero"/>
        <c:auto val="1"/>
        <c:lblAlgn val="ctr"/>
        <c:lblOffset val="100"/>
        <c:noMultiLvlLbl val="1"/>
      </c:catAx>
      <c:valAx>
        <c:axId val="77090752"/>
        <c:scaling>
          <c:orientation val="minMax"/>
          <c:max val="10"/>
          <c:min val="3"/>
        </c:scaling>
        <c:delete val="0"/>
        <c:axPos val="l"/>
        <c:majorGridlines>
          <c:spPr>
            <a:ln>
              <a:solidFill>
                <a:schemeClr val="bg1">
                  <a:lumMod val="75000"/>
                </a:schemeClr>
              </a:solidFill>
            </a:ln>
          </c:spPr>
        </c:majorGridlines>
        <c:title>
          <c:tx>
            <c:rich>
              <a:bodyPr rot="-5400000" vert="horz"/>
              <a:lstStyle/>
              <a:p>
                <a:pPr rtl="0">
                  <a:defRPr sz="1100" b="1" i="0" baseline="0">
                    <a:solidFill>
                      <a:srgbClr val="3E576F"/>
                    </a:solidFill>
                  </a:defRPr>
                </a:pPr>
                <a:r>
                  <a:rPr lang="en-US" sz="1100" b="1" i="0" baseline="0">
                    <a:solidFill>
                      <a:srgbClr val="3E576F"/>
                    </a:solidFill>
                  </a:rPr>
                  <a:t>Percentage</a:t>
                </a:r>
              </a:p>
            </c:rich>
          </c:tx>
          <c:overlay val="0"/>
        </c:title>
        <c:numFmt formatCode="#,##0;\-#,##0;0;" sourceLinked="0"/>
        <c:majorTickMark val="cross"/>
        <c:minorTickMark val="cross"/>
        <c:tickLblPos val="nextTo"/>
        <c:spPr>
          <a:ln>
            <a:noFill/>
          </a:ln>
        </c:spPr>
        <c:txPr>
          <a:bodyPr/>
          <a:lstStyle/>
          <a:p>
            <a:pPr rtl="0">
              <a:defRPr sz="800" baseline="0">
                <a:solidFill>
                  <a:srgbClr val="3E576F"/>
                </a:solidFill>
                <a:latin typeface="Arial" pitchFamily="34" charset="0"/>
              </a:defRPr>
            </a:pPr>
            <a:endParaRPr lang="en-US"/>
          </a:p>
        </c:txPr>
        <c:crossAx val="99577344"/>
        <c:crosses val="max"/>
        <c:crossBetween val="between"/>
      </c:valAx>
      <c:spPr>
        <a:solidFill>
          <a:srgbClr val="FFFFFF"/>
        </a:solidFill>
        <a:ln w="0">
          <a:solidFill>
            <a:srgbClr val="FFFFFF"/>
          </a:solidFill>
        </a:ln>
      </c:spPr>
    </c:plotArea>
    <c:plotVisOnly val="0"/>
    <c:dispBlanksAs val="gap"/>
    <c:showDLblsOverMax val="1"/>
  </c:chart>
  <c:spPr>
    <a:solidFill>
      <a:srgbClr val="FFFFFF"/>
    </a:solidFill>
    <a:ln w="0"/>
  </c:sp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5"/>
    </mc:Choice>
    <mc:Fallback>
      <c:style val="15"/>
    </mc:Fallback>
  </mc:AlternateContent>
  <c:chart>
    <c:title>
      <c:tx>
        <c:rich>
          <a:bodyPr/>
          <a:lstStyle/>
          <a:p>
            <a:pPr rtl="0">
              <a:defRPr sz="1200" b="0" i="0" baseline="0">
                <a:solidFill>
                  <a:srgbClr val="3E576F"/>
                </a:solidFill>
              </a:defRPr>
            </a:pPr>
            <a:r>
              <a:rPr lang="en-US" sz="1200" b="0" i="0" baseline="0">
                <a:solidFill>
                  <a:srgbClr val="3E576F"/>
                </a:solidFill>
              </a:rPr>
              <a:t>Monetary market interest rates.Tunisia (2012 - 2021)</a:t>
            </a:r>
          </a:p>
        </c:rich>
      </c:tx>
      <c:layout>
        <c:manualLayout>
          <c:xMode val="edge"/>
          <c:yMode val="edge"/>
          <c:x val="0.12158333333333333"/>
          <c:y val="5.1820596279607618E-2"/>
        </c:manualLayout>
      </c:layout>
      <c:overlay val="0"/>
    </c:title>
    <c:autoTitleDeleted val="0"/>
    <c:plotArea>
      <c:layout/>
      <c:lineChart>
        <c:grouping val="standard"/>
        <c:varyColors val="0"/>
        <c:ser>
          <c:idx val="0"/>
          <c:order val="0"/>
          <c:tx>
            <c:v/>
          </c:tx>
          <c:spPr>
            <a:ln w="25400" cap="rnd">
              <a:solidFill>
                <a:srgbClr val="006189"/>
              </a:solidFill>
              <a:prstDash val="sysDot"/>
            </a:ln>
          </c:spPr>
          <c:marker>
            <c:symbol val="none"/>
          </c:marker>
          <c:cat>
            <c:strRef>
              <c:f>Data!$A$2:$A$11</c:f>
              <c:strCache>
                <c:ptCount val="10"/>
                <c:pt idx="0">
                  <c:v>2021</c:v>
                </c:pt>
                <c:pt idx="1">
                  <c:v>2020</c:v>
                </c:pt>
                <c:pt idx="2">
                  <c:v>2019</c:v>
                </c:pt>
                <c:pt idx="3">
                  <c:v>2018</c:v>
                </c:pt>
                <c:pt idx="4">
                  <c:v>2017</c:v>
                </c:pt>
                <c:pt idx="5">
                  <c:v>2016</c:v>
                </c:pt>
                <c:pt idx="6">
                  <c:v>2015</c:v>
                </c:pt>
                <c:pt idx="7">
                  <c:v>2014</c:v>
                </c:pt>
                <c:pt idx="8">
                  <c:v>2013</c:v>
                </c:pt>
                <c:pt idx="9">
                  <c:v>2012</c:v>
                </c:pt>
              </c:strCache>
              <c:extLst/>
            </c:strRef>
          </c:cat>
          <c:val>
            <c:numLit>
              <c:formatCode>General</c:formatCode>
              <c:ptCount val="10"/>
              <c:pt idx="0">
                <c:v>6.3</c:v>
              </c:pt>
              <c:pt idx="1">
                <c:v>6.1</c:v>
              </c:pt>
              <c:pt idx="2">
                <c:v>7.8</c:v>
              </c:pt>
              <c:pt idx="3">
                <c:v>7.2</c:v>
              </c:pt>
              <c:pt idx="4">
                <c:v>5.2</c:v>
              </c:pt>
              <c:pt idx="5">
                <c:v>4.3</c:v>
              </c:pt>
              <c:pt idx="6">
                <c:v>4.3</c:v>
              </c:pt>
              <c:pt idx="7">
                <c:v>4.9000000000000004</c:v>
              </c:pt>
              <c:pt idx="8">
                <c:v>4.7</c:v>
              </c:pt>
              <c:pt idx="9">
                <c:v>4</c:v>
              </c:pt>
            </c:numLit>
          </c:val>
          <c:smooth val="0"/>
          <c:extLst>
            <c:ext xmlns:c16="http://schemas.microsoft.com/office/drawing/2014/chart" uri="{C3380CC4-5D6E-409C-BE32-E72D297353CC}">
              <c16:uniqueId val="{00000000-FA01-4391-B9BA-8BE10597477B}"/>
            </c:ext>
          </c:extLst>
        </c:ser>
        <c:ser>
          <c:idx val="1"/>
          <c:order val="1"/>
          <c:tx>
            <c:v>Monetary market interest rates.Tunisia (1994 - 2021)</c:v>
          </c:tx>
          <c:spPr>
            <a:ln w="25400" cap="rnd">
              <a:solidFill>
                <a:srgbClr val="006189"/>
              </a:solidFill>
              <a:prstDash val="solid"/>
            </a:ln>
          </c:spPr>
          <c:marker>
            <c:symbol val="circle"/>
            <c:size val="5"/>
            <c:spPr>
              <a:solidFill>
                <a:srgbClr val="006189"/>
              </a:solidFill>
              <a:ln>
                <a:solidFill>
                  <a:srgbClr val="006189"/>
                </a:solidFill>
              </a:ln>
            </c:spPr>
          </c:marker>
          <c:cat>
            <c:strRef>
              <c:f>Data!$A$2:$A$11</c:f>
              <c:strCache>
                <c:ptCount val="10"/>
                <c:pt idx="0">
                  <c:v>2021</c:v>
                </c:pt>
                <c:pt idx="1">
                  <c:v>2020</c:v>
                </c:pt>
                <c:pt idx="2">
                  <c:v>2019</c:v>
                </c:pt>
                <c:pt idx="3">
                  <c:v>2018</c:v>
                </c:pt>
                <c:pt idx="4">
                  <c:v>2017</c:v>
                </c:pt>
                <c:pt idx="5">
                  <c:v>2016</c:v>
                </c:pt>
                <c:pt idx="6">
                  <c:v>2015</c:v>
                </c:pt>
                <c:pt idx="7">
                  <c:v>2014</c:v>
                </c:pt>
                <c:pt idx="8">
                  <c:v>2013</c:v>
                </c:pt>
                <c:pt idx="9">
                  <c:v>2012</c:v>
                </c:pt>
              </c:strCache>
              <c:extLst/>
            </c:strRef>
          </c:cat>
          <c:val>
            <c:numRef>
              <c:f>Data!$B$2:$B$11</c:f>
              <c:numCache>
                <c:formatCode>#,##0.0;\-#,##0.0;0.0;</c:formatCode>
                <c:ptCount val="10"/>
                <c:pt idx="0">
                  <c:v>6.3</c:v>
                </c:pt>
                <c:pt idx="1">
                  <c:v>6.1</c:v>
                </c:pt>
                <c:pt idx="2">
                  <c:v>7.8</c:v>
                </c:pt>
                <c:pt idx="3">
                  <c:v>7.2</c:v>
                </c:pt>
                <c:pt idx="4">
                  <c:v>5.2</c:v>
                </c:pt>
                <c:pt idx="5">
                  <c:v>4.3</c:v>
                </c:pt>
                <c:pt idx="6">
                  <c:v>4.3</c:v>
                </c:pt>
                <c:pt idx="7">
                  <c:v>4.9000000000000004</c:v>
                </c:pt>
                <c:pt idx="8">
                  <c:v>4.7</c:v>
                </c:pt>
                <c:pt idx="9">
                  <c:v>4</c:v>
                </c:pt>
              </c:numCache>
              <c:extLst/>
            </c:numRef>
          </c:val>
          <c:smooth val="0"/>
          <c:extLst>
            <c:ext xmlns:c16="http://schemas.microsoft.com/office/drawing/2014/chart" uri="{C3380CC4-5D6E-409C-BE32-E72D297353CC}">
              <c16:uniqueId val="{00000001-FA01-4391-B9BA-8BE10597477B}"/>
            </c:ext>
          </c:extLst>
        </c:ser>
        <c:dLbls>
          <c:showLegendKey val="0"/>
          <c:showVal val="0"/>
          <c:showCatName val="0"/>
          <c:showSerName val="0"/>
          <c:showPercent val="0"/>
          <c:showBubbleSize val="0"/>
        </c:dLbls>
        <c:smooth val="0"/>
        <c:axId val="99577344"/>
        <c:axId val="77090752"/>
      </c:lineChart>
      <c:catAx>
        <c:axId val="99577344"/>
        <c:scaling>
          <c:orientation val="maxMin"/>
        </c:scaling>
        <c:delete val="0"/>
        <c:axPos val="b"/>
        <c:numFmt formatCode="General" sourceLinked="1"/>
        <c:majorTickMark val="none"/>
        <c:minorTickMark val="none"/>
        <c:tickLblPos val="low"/>
        <c:spPr>
          <a:ln>
            <a:solidFill>
              <a:schemeClr val="tx2">
                <a:lumMod val="20000"/>
                <a:lumOff val="80000"/>
              </a:schemeClr>
            </a:solidFill>
          </a:ln>
        </c:spPr>
        <c:txPr>
          <a:bodyPr/>
          <a:lstStyle/>
          <a:p>
            <a:pPr rtl="0">
              <a:defRPr sz="800" baseline="0">
                <a:solidFill>
                  <a:srgbClr val="3E576F"/>
                </a:solidFill>
                <a:latin typeface="Arial" pitchFamily="34" charset="0"/>
              </a:defRPr>
            </a:pPr>
            <a:endParaRPr lang="en-US"/>
          </a:p>
        </c:txPr>
        <c:crossAx val="77090752"/>
        <c:crosses val="autoZero"/>
        <c:auto val="1"/>
        <c:lblAlgn val="ctr"/>
        <c:lblOffset val="100"/>
        <c:noMultiLvlLbl val="1"/>
      </c:catAx>
      <c:valAx>
        <c:axId val="77090752"/>
        <c:scaling>
          <c:orientation val="minMax"/>
          <c:max val="10"/>
          <c:min val="3"/>
        </c:scaling>
        <c:delete val="0"/>
        <c:axPos val="l"/>
        <c:majorGridlines>
          <c:spPr>
            <a:ln>
              <a:solidFill>
                <a:schemeClr val="bg1">
                  <a:lumMod val="75000"/>
                </a:schemeClr>
              </a:solidFill>
            </a:ln>
          </c:spPr>
        </c:majorGridlines>
        <c:title>
          <c:tx>
            <c:rich>
              <a:bodyPr rot="-5400000" vert="horz"/>
              <a:lstStyle/>
              <a:p>
                <a:pPr rtl="0">
                  <a:defRPr sz="1100" b="1" i="0" baseline="0">
                    <a:solidFill>
                      <a:srgbClr val="3E576F"/>
                    </a:solidFill>
                  </a:defRPr>
                </a:pPr>
                <a:r>
                  <a:rPr lang="en-US" sz="1100" b="1" i="0" baseline="0">
                    <a:solidFill>
                      <a:srgbClr val="3E576F"/>
                    </a:solidFill>
                  </a:rPr>
                  <a:t>Percentage</a:t>
                </a:r>
              </a:p>
            </c:rich>
          </c:tx>
          <c:overlay val="0"/>
        </c:title>
        <c:numFmt formatCode="#,##0;\-#,##0;0;" sourceLinked="0"/>
        <c:majorTickMark val="cross"/>
        <c:minorTickMark val="cross"/>
        <c:tickLblPos val="nextTo"/>
        <c:spPr>
          <a:ln>
            <a:noFill/>
          </a:ln>
        </c:spPr>
        <c:txPr>
          <a:bodyPr/>
          <a:lstStyle/>
          <a:p>
            <a:pPr rtl="0">
              <a:defRPr sz="800" baseline="0">
                <a:solidFill>
                  <a:srgbClr val="3E576F"/>
                </a:solidFill>
                <a:latin typeface="Arial" pitchFamily="34" charset="0"/>
              </a:defRPr>
            </a:pPr>
            <a:endParaRPr lang="en-US"/>
          </a:p>
        </c:txPr>
        <c:crossAx val="99577344"/>
        <c:crosses val="max"/>
        <c:crossBetween val="between"/>
      </c:valAx>
      <c:spPr>
        <a:solidFill>
          <a:srgbClr val="FFFFFF"/>
        </a:solidFill>
        <a:ln w="0">
          <a:solidFill>
            <a:srgbClr val="FFFFFF"/>
          </a:solidFill>
        </a:ln>
      </c:spPr>
    </c:plotArea>
    <c:plotVisOnly val="0"/>
    <c:dispBlanksAs val="gap"/>
    <c:showDLblsOverMax val="1"/>
  </c:chart>
  <c:spPr>
    <a:solidFill>
      <a:srgbClr val="FFFFFF"/>
    </a:solidFill>
    <a:ln w="0"/>
  </c:sp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AMV</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radarChart>
        <c:radarStyle val="marker"/>
        <c:varyColors val="0"/>
        <c:ser>
          <c:idx val="0"/>
          <c:order val="0"/>
          <c:spPr>
            <a:ln w="28575" cap="rnd">
              <a:solidFill>
                <a:schemeClr val="accent4"/>
              </a:solidFill>
              <a:round/>
            </a:ln>
            <a:effectLst/>
          </c:spPr>
          <c:marker>
            <c:symbol val="none"/>
          </c:marker>
          <c:cat>
            <c:strRef>
              <c:f>'Table 1'!$P$15:$P$20</c:f>
              <c:strCache>
                <c:ptCount val="6"/>
                <c:pt idx="0">
                  <c:v>Total Liabilities Growth</c:v>
                </c:pt>
                <c:pt idx="1">
                  <c:v>Assets - Total - 1 Year Growth</c:v>
                </c:pt>
                <c:pt idx="2">
                  <c:v>Sales Growth</c:v>
                </c:pt>
                <c:pt idx="3">
                  <c:v>Operating Income Growth</c:v>
                </c:pt>
                <c:pt idx="4">
                  <c:v>Net Income Growth</c:v>
                </c:pt>
                <c:pt idx="5">
                  <c:v>eps growth</c:v>
                </c:pt>
              </c:strCache>
            </c:strRef>
          </c:cat>
          <c:val>
            <c:numRef>
              <c:f>'Table 1'!$Q$15:$Q$20</c:f>
              <c:numCache>
                <c:formatCode>0.000%</c:formatCode>
                <c:ptCount val="6"/>
                <c:pt idx="0">
                  <c:v>0.110375</c:v>
                </c:pt>
                <c:pt idx="1">
                  <c:v>0.12642500000000001</c:v>
                </c:pt>
                <c:pt idx="2">
                  <c:v>6.1374999999999999E-2</c:v>
                </c:pt>
                <c:pt idx="3">
                  <c:v>0.18377500000000002</c:v>
                </c:pt>
                <c:pt idx="4">
                  <c:v>0.20127500000000001</c:v>
                </c:pt>
                <c:pt idx="5">
                  <c:v>-5.7740804713422092E-3</c:v>
                </c:pt>
              </c:numCache>
            </c:numRef>
          </c:val>
          <c:extLst>
            <c:ext xmlns:c16="http://schemas.microsoft.com/office/drawing/2014/chart" uri="{C3380CC4-5D6E-409C-BE32-E72D297353CC}">
              <c16:uniqueId val="{00000000-A9BF-42B0-9970-61DFA271B361}"/>
            </c:ext>
          </c:extLst>
        </c:ser>
        <c:dLbls>
          <c:showLegendKey val="0"/>
          <c:showVal val="0"/>
          <c:showCatName val="0"/>
          <c:showSerName val="0"/>
          <c:showPercent val="0"/>
          <c:showBubbleSize val="0"/>
        </c:dLbls>
        <c:axId val="768254928"/>
        <c:axId val="772446968"/>
      </c:radarChart>
      <c:catAx>
        <c:axId val="768254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2446968"/>
        <c:crosses val="autoZero"/>
        <c:auto val="1"/>
        <c:lblAlgn val="ctr"/>
        <c:lblOffset val="100"/>
        <c:noMultiLvlLbl val="0"/>
      </c:catAx>
      <c:valAx>
        <c:axId val="772446968"/>
        <c:scaling>
          <c:orientation val="minMax"/>
        </c:scaling>
        <c:delete val="1"/>
        <c:axPos val="l"/>
        <c:majorGridlines>
          <c:spPr>
            <a:ln w="9525" cap="flat" cmpd="sng" algn="ctr">
              <a:solidFill>
                <a:schemeClr val="tx1">
                  <a:lumMod val="15000"/>
                  <a:lumOff val="85000"/>
                </a:schemeClr>
              </a:solidFill>
              <a:round/>
            </a:ln>
            <a:effectLst/>
          </c:spPr>
        </c:majorGridlines>
        <c:numFmt formatCode="0.000%" sourceLinked="1"/>
        <c:majorTickMark val="none"/>
        <c:minorTickMark val="none"/>
        <c:tickLblPos val="nextTo"/>
        <c:crossAx val="7682549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AeTech</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radarChart>
        <c:radarStyle val="marker"/>
        <c:varyColors val="0"/>
        <c:ser>
          <c:idx val="0"/>
          <c:order val="0"/>
          <c:spPr>
            <a:ln w="28575" cap="rnd">
              <a:solidFill>
                <a:schemeClr val="accent4"/>
              </a:solidFill>
              <a:round/>
            </a:ln>
            <a:effectLst/>
          </c:spPr>
          <c:marker>
            <c:symbol val="none"/>
          </c:marker>
          <c:cat>
            <c:strRef>
              <c:f>'LIABILITIES AND EQ'!$H$15:$H$20</c:f>
              <c:strCache>
                <c:ptCount val="6"/>
                <c:pt idx="0">
                  <c:v>Assets - Total - Growth</c:v>
                </c:pt>
                <c:pt idx="1">
                  <c:v>total liabilities growth</c:v>
                </c:pt>
                <c:pt idx="2">
                  <c:v>Sales Growth</c:v>
                </c:pt>
                <c:pt idx="3">
                  <c:v>Gross Income Growth</c:v>
                </c:pt>
                <c:pt idx="4">
                  <c:v>Net Income Growth</c:v>
                </c:pt>
                <c:pt idx="5">
                  <c:v>EPS (Basic) Growth</c:v>
                </c:pt>
              </c:strCache>
            </c:strRef>
          </c:cat>
          <c:val>
            <c:numRef>
              <c:f>'LIABILITIES AND EQ'!$M$15:$M$20</c:f>
              <c:numCache>
                <c:formatCode>0.00%</c:formatCode>
                <c:ptCount val="6"/>
                <c:pt idx="0">
                  <c:v>0.11074999999999999</c:v>
                </c:pt>
                <c:pt idx="1">
                  <c:v>-1.5142580589425407E-2</c:v>
                </c:pt>
                <c:pt idx="2">
                  <c:v>-0.12387500000000001</c:v>
                </c:pt>
                <c:pt idx="3">
                  <c:v>1.01725</c:v>
                </c:pt>
                <c:pt idx="4">
                  <c:v>2.5383249999999999</c:v>
                </c:pt>
                <c:pt idx="5">
                  <c:v>2.5379749999999999</c:v>
                </c:pt>
              </c:numCache>
            </c:numRef>
          </c:val>
          <c:extLst>
            <c:ext xmlns:c16="http://schemas.microsoft.com/office/drawing/2014/chart" uri="{C3380CC4-5D6E-409C-BE32-E72D297353CC}">
              <c16:uniqueId val="{00000000-B8AE-4F75-BC24-6B7C8C960E94}"/>
            </c:ext>
          </c:extLst>
        </c:ser>
        <c:dLbls>
          <c:showLegendKey val="0"/>
          <c:showVal val="0"/>
          <c:showCatName val="0"/>
          <c:showSerName val="0"/>
          <c:showPercent val="0"/>
          <c:showBubbleSize val="0"/>
        </c:dLbls>
        <c:axId val="1088635416"/>
        <c:axId val="364724080"/>
      </c:radarChart>
      <c:catAx>
        <c:axId val="1088635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4724080"/>
        <c:crosses val="autoZero"/>
        <c:auto val="1"/>
        <c:lblAlgn val="ctr"/>
        <c:lblOffset val="100"/>
        <c:noMultiLvlLbl val="0"/>
      </c:catAx>
      <c:valAx>
        <c:axId val="364724080"/>
        <c:scaling>
          <c:orientation val="minMax"/>
        </c:scaling>
        <c:delete val="1"/>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crossAx val="10886354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AMEN</a:t>
            </a:r>
            <a:r>
              <a:rPr lang="en-US" baseline="0"/>
              <a:t> BANK</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radarChart>
        <c:radarStyle val="marker"/>
        <c:varyColors val="0"/>
        <c:ser>
          <c:idx val="0"/>
          <c:order val="0"/>
          <c:spPr>
            <a:ln w="28575" cap="rnd">
              <a:solidFill>
                <a:schemeClr val="accent4"/>
              </a:solidFill>
              <a:round/>
            </a:ln>
            <a:effectLst/>
          </c:spPr>
          <c:marker>
            <c:symbol val="none"/>
          </c:marker>
          <c:cat>
            <c:strRef>
              <c:f>Sheet2!$I$45:$I$50</c:f>
              <c:strCache>
                <c:ptCount val="6"/>
                <c:pt idx="0">
                  <c:v>Assets - Total Growth</c:v>
                </c:pt>
                <c:pt idx="1">
                  <c:v>Total Liabilities Growth</c:v>
                </c:pt>
                <c:pt idx="2">
                  <c:v>Interest Income Growth</c:v>
                </c:pt>
                <c:pt idx="3">
                  <c:v>Operating Income Growth</c:v>
                </c:pt>
                <c:pt idx="4">
                  <c:v>Net Income Growth</c:v>
                </c:pt>
                <c:pt idx="5">
                  <c:v>EPS (Basic) Growth</c:v>
                </c:pt>
              </c:strCache>
            </c:strRef>
          </c:cat>
          <c:val>
            <c:numRef>
              <c:f>Sheet2!$N$45:$N$50</c:f>
              <c:numCache>
                <c:formatCode>0.00%</c:formatCode>
                <c:ptCount val="6"/>
                <c:pt idx="0">
                  <c:v>3.6674999999999999E-2</c:v>
                </c:pt>
                <c:pt idx="1">
                  <c:v>2.9950000000000001E-2</c:v>
                </c:pt>
                <c:pt idx="2">
                  <c:v>5.5574999999999999E-2</c:v>
                </c:pt>
                <c:pt idx="3">
                  <c:v>6.8250000000000005E-2</c:v>
                </c:pt>
                <c:pt idx="4">
                  <c:v>8.6300000000000016E-2</c:v>
                </c:pt>
                <c:pt idx="5">
                  <c:v>8.6300000000000016E-2</c:v>
                </c:pt>
              </c:numCache>
            </c:numRef>
          </c:val>
          <c:extLst>
            <c:ext xmlns:c16="http://schemas.microsoft.com/office/drawing/2014/chart" uri="{C3380CC4-5D6E-409C-BE32-E72D297353CC}">
              <c16:uniqueId val="{00000000-2356-448B-A727-2A0D3A027352}"/>
            </c:ext>
          </c:extLst>
        </c:ser>
        <c:dLbls>
          <c:showLegendKey val="0"/>
          <c:showVal val="0"/>
          <c:showCatName val="0"/>
          <c:showSerName val="0"/>
          <c:showPercent val="0"/>
          <c:showBubbleSize val="0"/>
        </c:dLbls>
        <c:axId val="1083909888"/>
        <c:axId val="1083910608"/>
      </c:radarChart>
      <c:catAx>
        <c:axId val="10839098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83910608"/>
        <c:crosses val="autoZero"/>
        <c:auto val="1"/>
        <c:lblAlgn val="ctr"/>
        <c:lblOffset val="100"/>
        <c:noMultiLvlLbl val="0"/>
      </c:catAx>
      <c:valAx>
        <c:axId val="1083910608"/>
        <c:scaling>
          <c:orientation val="minMax"/>
        </c:scaling>
        <c:delete val="1"/>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crossAx val="10839098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lang="en-US" sz="1200" b="0" i="0" u="none" strike="noStrike" kern="1200" spc="0" baseline="0">
                <a:solidFill>
                  <a:schemeClr val="tx1"/>
                </a:solidFill>
                <a:latin typeface="+mn-lt"/>
                <a:ea typeface="+mn-ea"/>
                <a:cs typeface="+mn-cs"/>
              </a:defRPr>
            </a:pPr>
            <a:r>
              <a:rPr lang="fr-FR"/>
              <a:t>ARTES</a:t>
            </a:r>
            <a:endParaRPr lang="en-US"/>
          </a:p>
        </c:rich>
      </c:tx>
      <c:layout>
        <c:manualLayout>
          <c:xMode val="edge"/>
          <c:yMode val="edge"/>
          <c:x val="0.14064390580971031"/>
          <c:y val="9.4065170786304178E-2"/>
        </c:manualLayout>
      </c:layout>
      <c:overlay val="0"/>
      <c:spPr>
        <a:noFill/>
        <a:ln>
          <a:noFill/>
        </a:ln>
        <a:effectLst/>
      </c:spPr>
      <c:txPr>
        <a:bodyPr rot="0" spcFirstLastPara="1" vertOverflow="ellipsis" vert="horz" wrap="square" anchor="ctr" anchorCtr="1"/>
        <a:lstStyle/>
        <a:p>
          <a:pPr>
            <a:defRPr lang="en-US" sz="1200" b="0" i="0" u="none" strike="noStrike" kern="1200" spc="0" baseline="0">
              <a:solidFill>
                <a:schemeClr val="tx1"/>
              </a:solidFill>
              <a:latin typeface="+mn-lt"/>
              <a:ea typeface="+mn-ea"/>
              <a:cs typeface="+mn-cs"/>
            </a:defRPr>
          </a:pPr>
          <a:endParaRPr lang="en-US"/>
        </a:p>
      </c:txPr>
    </c:title>
    <c:autoTitleDeleted val="0"/>
    <c:plotArea>
      <c:layout/>
      <c:radarChart>
        <c:radarStyle val="marker"/>
        <c:varyColors val="0"/>
        <c:ser>
          <c:idx val="0"/>
          <c:order val="0"/>
          <c:spPr>
            <a:ln w="28575" cap="rnd">
              <a:solidFill>
                <a:schemeClr val="accent4"/>
              </a:solidFill>
              <a:round/>
            </a:ln>
            <a:effectLst/>
          </c:spPr>
          <c:marker>
            <c:symbol val="none"/>
          </c:marker>
          <c:cat>
            <c:strRef>
              <c:f>Sheet2!$K$39:$K$44</c:f>
              <c:strCache>
                <c:ptCount val="6"/>
                <c:pt idx="0">
                  <c:v>Total Liabilities growth</c:v>
                </c:pt>
                <c:pt idx="1">
                  <c:v>Assets - Total - Growth</c:v>
                </c:pt>
                <c:pt idx="2">
                  <c:v>Sales Growth</c:v>
                </c:pt>
                <c:pt idx="3">
                  <c:v>Gross Income Growth</c:v>
                </c:pt>
                <c:pt idx="4">
                  <c:v>Net Income Growth</c:v>
                </c:pt>
                <c:pt idx="5">
                  <c:v>EPS (Basic) Growth</c:v>
                </c:pt>
              </c:strCache>
            </c:strRef>
          </c:cat>
          <c:val>
            <c:numRef>
              <c:f>Sheet2!$P$39:$P$44</c:f>
              <c:numCache>
                <c:formatCode>0%</c:formatCode>
                <c:ptCount val="6"/>
                <c:pt idx="0">
                  <c:v>9.8665561594155793E-2</c:v>
                </c:pt>
                <c:pt idx="1">
                  <c:v>5.0275E-2</c:v>
                </c:pt>
                <c:pt idx="2">
                  <c:v>-4.2899999999999994E-2</c:v>
                </c:pt>
                <c:pt idx="3">
                  <c:v>3.6824999999999997E-2</c:v>
                </c:pt>
                <c:pt idx="4">
                  <c:v>5.6499999999999953E-3</c:v>
                </c:pt>
                <c:pt idx="5">
                  <c:v>5.6249999999999981E-3</c:v>
                </c:pt>
              </c:numCache>
            </c:numRef>
          </c:val>
          <c:extLst>
            <c:ext xmlns:c16="http://schemas.microsoft.com/office/drawing/2014/chart" uri="{C3380CC4-5D6E-409C-BE32-E72D297353CC}">
              <c16:uniqueId val="{00000000-B156-4489-8724-4A1B65E20562}"/>
            </c:ext>
          </c:extLst>
        </c:ser>
        <c:dLbls>
          <c:showLegendKey val="0"/>
          <c:showVal val="0"/>
          <c:showCatName val="0"/>
          <c:showSerName val="0"/>
          <c:showPercent val="0"/>
          <c:showBubbleSize val="0"/>
        </c:dLbls>
        <c:axId val="570720640"/>
        <c:axId val="570723880"/>
      </c:radarChart>
      <c:catAx>
        <c:axId val="570720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000" b="0" i="0" u="none" strike="noStrike" kern="1200" baseline="0">
                <a:solidFill>
                  <a:schemeClr val="tx1"/>
                </a:solidFill>
                <a:latin typeface="+mn-lt"/>
                <a:ea typeface="+mn-ea"/>
                <a:cs typeface="+mn-cs"/>
              </a:defRPr>
            </a:pPr>
            <a:endParaRPr lang="en-US"/>
          </a:p>
        </c:txPr>
        <c:crossAx val="570723880"/>
        <c:crosses val="autoZero"/>
        <c:auto val="1"/>
        <c:lblAlgn val="ctr"/>
        <c:lblOffset val="100"/>
        <c:noMultiLvlLbl val="0"/>
      </c:catAx>
      <c:valAx>
        <c:axId val="570723880"/>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5707206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sz="1000" b="0" i="0" u="none" strike="noStrike" kern="1200" baseline="0">
          <a:solidFill>
            <a:schemeClr val="tx1"/>
          </a:solidFill>
          <a:latin typeface="+mn-lt"/>
          <a:ea typeface="+mn-ea"/>
          <a:cs typeface="+mn-cs"/>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ASTREE</a:t>
            </a:r>
          </a:p>
          <a:p>
            <a:pPr>
              <a:defRPr/>
            </a:pP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radarChart>
        <c:radarStyle val="marker"/>
        <c:varyColors val="0"/>
        <c:ser>
          <c:idx val="0"/>
          <c:order val="0"/>
          <c:spPr>
            <a:ln w="28575" cap="rnd">
              <a:solidFill>
                <a:schemeClr val="accent4"/>
              </a:solidFill>
              <a:round/>
            </a:ln>
            <a:effectLst/>
          </c:spPr>
          <c:marker>
            <c:symbol val="none"/>
          </c:marker>
          <c:cat>
            <c:strRef>
              <c:f>'Table 0 (2)'!$J$1:$J$6</c:f>
              <c:strCache>
                <c:ptCount val="6"/>
                <c:pt idx="0">
                  <c:v>Assets - Total - 1 Year Growth</c:v>
                </c:pt>
                <c:pt idx="1">
                  <c:v>Total Liabilities Growth</c:v>
                </c:pt>
                <c:pt idx="2">
                  <c:v>Sales Growth</c:v>
                </c:pt>
                <c:pt idx="3">
                  <c:v>Operating Income Growth</c:v>
                </c:pt>
                <c:pt idx="4">
                  <c:v>Net Income Growth</c:v>
                </c:pt>
                <c:pt idx="5">
                  <c:v>EPS (Basic) Growth</c:v>
                </c:pt>
              </c:strCache>
            </c:strRef>
          </c:cat>
          <c:val>
            <c:numRef>
              <c:f>'Table 0 (2)'!$O$1:$O$6</c:f>
              <c:numCache>
                <c:formatCode>0.00%</c:formatCode>
                <c:ptCount val="6"/>
                <c:pt idx="0">
                  <c:v>0.11384999999999999</c:v>
                </c:pt>
                <c:pt idx="1">
                  <c:v>0.12917499999999998</c:v>
                </c:pt>
                <c:pt idx="2">
                  <c:v>0.13219999999999998</c:v>
                </c:pt>
                <c:pt idx="3">
                  <c:v>0.21074999999999999</c:v>
                </c:pt>
                <c:pt idx="4">
                  <c:v>0.31929999999999997</c:v>
                </c:pt>
                <c:pt idx="5">
                  <c:v>0.31929999999999997</c:v>
                </c:pt>
              </c:numCache>
            </c:numRef>
          </c:val>
          <c:extLst>
            <c:ext xmlns:c16="http://schemas.microsoft.com/office/drawing/2014/chart" uri="{C3380CC4-5D6E-409C-BE32-E72D297353CC}">
              <c16:uniqueId val="{00000000-3483-4251-A4FA-D57287334D90}"/>
            </c:ext>
          </c:extLst>
        </c:ser>
        <c:dLbls>
          <c:showLegendKey val="0"/>
          <c:showVal val="0"/>
          <c:showCatName val="0"/>
          <c:showSerName val="0"/>
          <c:showPercent val="0"/>
          <c:showBubbleSize val="0"/>
        </c:dLbls>
        <c:axId val="710787568"/>
        <c:axId val="710795848"/>
      </c:radarChart>
      <c:catAx>
        <c:axId val="7107875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0795848"/>
        <c:crosses val="autoZero"/>
        <c:auto val="1"/>
        <c:lblAlgn val="ctr"/>
        <c:lblOffset val="100"/>
        <c:noMultiLvlLbl val="0"/>
      </c:catAx>
      <c:valAx>
        <c:axId val="710795848"/>
        <c:scaling>
          <c:orientation val="minMax"/>
        </c:scaling>
        <c:delete val="1"/>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crossAx val="7107875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US" sz="1200"/>
              <a:t>ATB</a:t>
            </a: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radarChart>
        <c:radarStyle val="marker"/>
        <c:varyColors val="0"/>
        <c:ser>
          <c:idx val="0"/>
          <c:order val="0"/>
          <c:spPr>
            <a:ln w="28575" cap="rnd">
              <a:solidFill>
                <a:schemeClr val="accent4"/>
              </a:solidFill>
              <a:round/>
            </a:ln>
            <a:effectLst/>
          </c:spPr>
          <c:marker>
            <c:symbol val="none"/>
          </c:marker>
          <c:cat>
            <c:strRef>
              <c:f>'Table 0 (3)'!$I$35:$I$40</c:f>
              <c:strCache>
                <c:ptCount val="6"/>
                <c:pt idx="0">
                  <c:v>Assets - Total Growth</c:v>
                </c:pt>
                <c:pt idx="1">
                  <c:v>Total Liabilities Growth</c:v>
                </c:pt>
                <c:pt idx="2">
                  <c:v>Interest Income Growth</c:v>
                </c:pt>
                <c:pt idx="3">
                  <c:v>Operating Income Growth</c:v>
                </c:pt>
                <c:pt idx="4">
                  <c:v>Net Income Growth</c:v>
                </c:pt>
                <c:pt idx="5">
                  <c:v>EPS (Basic) Growth</c:v>
                </c:pt>
              </c:strCache>
            </c:strRef>
          </c:cat>
          <c:val>
            <c:numRef>
              <c:f>'Table 0 (3)'!$N$35:$N$40</c:f>
              <c:numCache>
                <c:formatCode>0.00%</c:formatCode>
                <c:ptCount val="6"/>
                <c:pt idx="0">
                  <c:v>7.1050000000000002E-2</c:v>
                </c:pt>
                <c:pt idx="1">
                  <c:v>7.3649999999999993E-2</c:v>
                </c:pt>
                <c:pt idx="2">
                  <c:v>0.10692499999999999</c:v>
                </c:pt>
                <c:pt idx="3">
                  <c:v>3.9797749999999996</c:v>
                </c:pt>
                <c:pt idx="4">
                  <c:v>-1.031425</c:v>
                </c:pt>
                <c:pt idx="5">
                  <c:v>-1.0574749999999999</c:v>
                </c:pt>
              </c:numCache>
            </c:numRef>
          </c:val>
          <c:extLst>
            <c:ext xmlns:c16="http://schemas.microsoft.com/office/drawing/2014/chart" uri="{C3380CC4-5D6E-409C-BE32-E72D297353CC}">
              <c16:uniqueId val="{00000000-93BF-46D3-8452-AFB88D835E1F}"/>
            </c:ext>
          </c:extLst>
        </c:ser>
        <c:dLbls>
          <c:showLegendKey val="0"/>
          <c:showVal val="0"/>
          <c:showCatName val="0"/>
          <c:showSerName val="0"/>
          <c:showPercent val="0"/>
          <c:showBubbleSize val="0"/>
        </c:dLbls>
        <c:axId val="706512056"/>
        <c:axId val="706512416"/>
      </c:radarChart>
      <c:catAx>
        <c:axId val="706512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06512416"/>
        <c:crosses val="autoZero"/>
        <c:auto val="1"/>
        <c:lblAlgn val="ctr"/>
        <c:lblOffset val="100"/>
        <c:noMultiLvlLbl val="0"/>
      </c:catAx>
      <c:valAx>
        <c:axId val="706512416"/>
        <c:scaling>
          <c:orientation val="minMax"/>
        </c:scaling>
        <c:delete val="1"/>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crossAx val="7065120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ATTIJARI</a:t>
            </a:r>
          </a:p>
        </c:rich>
      </c:tx>
      <c:layout>
        <c:manualLayout>
          <c:xMode val="edge"/>
          <c:yMode val="edge"/>
          <c:x val="0.12804155730533684"/>
          <c:y val="5.5555555555555552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radarChart>
        <c:radarStyle val="marker"/>
        <c:varyColors val="0"/>
        <c:ser>
          <c:idx val="0"/>
          <c:order val="0"/>
          <c:spPr>
            <a:ln w="28575" cap="rnd">
              <a:solidFill>
                <a:schemeClr val="accent4"/>
              </a:solidFill>
              <a:round/>
            </a:ln>
            <a:effectLst/>
          </c:spPr>
          <c:marker>
            <c:symbol val="none"/>
          </c:marker>
          <c:cat>
            <c:strRef>
              <c:f>'Table 1'!$K$5:$K$10</c:f>
              <c:strCache>
                <c:ptCount val="6"/>
                <c:pt idx="0">
                  <c:v>Total Liabilities Growth</c:v>
                </c:pt>
                <c:pt idx="1">
                  <c:v>Assets - Total Growth</c:v>
                </c:pt>
                <c:pt idx="2">
                  <c:v>Interest Income Growth</c:v>
                </c:pt>
                <c:pt idx="3">
                  <c:v>Operating Income Growth</c:v>
                </c:pt>
                <c:pt idx="4">
                  <c:v>Net Income Growth</c:v>
                </c:pt>
                <c:pt idx="5">
                  <c:v>EPS (Basic) Growth</c:v>
                </c:pt>
              </c:strCache>
            </c:strRef>
          </c:cat>
          <c:val>
            <c:numRef>
              <c:f>'Table 1'!$P$5:$P$10</c:f>
              <c:numCache>
                <c:formatCode>0.00%</c:formatCode>
                <c:ptCount val="6"/>
                <c:pt idx="0">
                  <c:v>5.6400000000000006E-2</c:v>
                </c:pt>
                <c:pt idx="1">
                  <c:v>6.0925000000000007E-2</c:v>
                </c:pt>
                <c:pt idx="2">
                  <c:v>6.8324999999999997E-2</c:v>
                </c:pt>
                <c:pt idx="3">
                  <c:v>9.085E-2</c:v>
                </c:pt>
                <c:pt idx="4">
                  <c:v>8.0925000000000011E-2</c:v>
                </c:pt>
                <c:pt idx="5">
                  <c:v>8.0950000000000008E-2</c:v>
                </c:pt>
              </c:numCache>
            </c:numRef>
          </c:val>
          <c:extLst>
            <c:ext xmlns:c16="http://schemas.microsoft.com/office/drawing/2014/chart" uri="{C3380CC4-5D6E-409C-BE32-E72D297353CC}">
              <c16:uniqueId val="{00000000-B54C-4B67-9BAD-AFB674ACE352}"/>
            </c:ext>
          </c:extLst>
        </c:ser>
        <c:dLbls>
          <c:showLegendKey val="0"/>
          <c:showVal val="0"/>
          <c:showCatName val="0"/>
          <c:showSerName val="0"/>
          <c:showPercent val="0"/>
          <c:showBubbleSize val="0"/>
        </c:dLbls>
        <c:axId val="712804536"/>
        <c:axId val="712801296"/>
      </c:radarChart>
      <c:catAx>
        <c:axId val="7128045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2801296"/>
        <c:crosses val="autoZero"/>
        <c:auto val="1"/>
        <c:lblAlgn val="ctr"/>
        <c:lblOffset val="100"/>
        <c:noMultiLvlLbl val="0"/>
      </c:catAx>
      <c:valAx>
        <c:axId val="712801296"/>
        <c:scaling>
          <c:orientation val="minMax"/>
        </c:scaling>
        <c:delete val="1"/>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crossAx val="7128045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r>
              <a:rPr lang="en-US"/>
              <a:t>Food and beverages</a:t>
            </a:r>
          </a:p>
        </c:rich>
      </c:tx>
      <c:overlay val="0"/>
      <c:spPr>
        <a:noFill/>
        <a:ln>
          <a:noFill/>
        </a:ln>
        <a:effectLst/>
      </c:spPr>
      <c:txPr>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lineChart>
        <c:grouping val="standard"/>
        <c:varyColors val="0"/>
        <c:ser>
          <c:idx val="0"/>
          <c:order val="0"/>
          <c:tx>
            <c:strRef>
              <c:f>Sheet3!$F$3</c:f>
              <c:strCache>
                <c:ptCount val="1"/>
                <c:pt idx="0">
                  <c:v>avg return</c:v>
                </c:pt>
              </c:strCache>
            </c:strRef>
          </c:tx>
          <c:spPr>
            <a:ln w="22225" cap="rnd" cmpd="sng" algn="ctr">
              <a:solidFill>
                <a:schemeClr val="accent1"/>
              </a:solidFill>
              <a:round/>
            </a:ln>
            <a:effectLst/>
          </c:spPr>
          <c:marker>
            <c:symbol val="none"/>
          </c:marker>
          <c:cat>
            <c:numRef>
              <c:f>Sheet3!$E$4:$E$11</c:f>
              <c:numCache>
                <c:formatCode>General</c:formatCode>
                <c:ptCount val="8"/>
                <c:pt idx="0">
                  <c:v>2013</c:v>
                </c:pt>
                <c:pt idx="1">
                  <c:v>2014</c:v>
                </c:pt>
                <c:pt idx="2">
                  <c:v>2015</c:v>
                </c:pt>
                <c:pt idx="3">
                  <c:v>2016</c:v>
                </c:pt>
                <c:pt idx="4">
                  <c:v>2017</c:v>
                </c:pt>
                <c:pt idx="5">
                  <c:v>2018</c:v>
                </c:pt>
                <c:pt idx="6">
                  <c:v>2019</c:v>
                </c:pt>
                <c:pt idx="7">
                  <c:v>2020</c:v>
                </c:pt>
              </c:numCache>
            </c:numRef>
          </c:cat>
          <c:val>
            <c:numRef>
              <c:f>Sheet3!$F$4:$F$11</c:f>
              <c:numCache>
                <c:formatCode>General</c:formatCode>
                <c:ptCount val="8"/>
                <c:pt idx="0">
                  <c:v>5.9208029703922027E-2</c:v>
                </c:pt>
                <c:pt idx="1">
                  <c:v>0.12832335107798704</c:v>
                </c:pt>
                <c:pt idx="2">
                  <c:v>6.1675558901260433E-2</c:v>
                </c:pt>
                <c:pt idx="3">
                  <c:v>0.11242892238877614</c:v>
                </c:pt>
                <c:pt idx="4">
                  <c:v>-4.7670658404717625E-3</c:v>
                </c:pt>
                <c:pt idx="5">
                  <c:v>6.7112485817043127E-2</c:v>
                </c:pt>
                <c:pt idx="6">
                  <c:v>-6.799642207167568E-2</c:v>
                </c:pt>
                <c:pt idx="7">
                  <c:v>-1.6829790059088842E-2</c:v>
                </c:pt>
              </c:numCache>
            </c:numRef>
          </c:val>
          <c:smooth val="0"/>
          <c:extLst>
            <c:ext xmlns:c16="http://schemas.microsoft.com/office/drawing/2014/chart" uri="{C3380CC4-5D6E-409C-BE32-E72D297353CC}">
              <c16:uniqueId val="{00000000-EFA1-4E36-914D-ED53580452D9}"/>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765152520"/>
        <c:axId val="765150360"/>
      </c:lineChart>
      <c:catAx>
        <c:axId val="765152520"/>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a:softEdge rad="25400"/>
          </a:effectLst>
        </c:spPr>
        <c:txPr>
          <a:bodyPr rot="-60000000" spcFirstLastPara="1" vertOverflow="ellipsis" vert="horz" wrap="square" anchor="ctr" anchorCtr="1"/>
          <a:lstStyle/>
          <a:p>
            <a:pPr>
              <a:defRPr sz="1197" b="0" i="0" u="none" strike="noStrike" kern="1200" spc="20" baseline="0">
                <a:solidFill>
                  <a:schemeClr val="dk1">
                    <a:lumMod val="65000"/>
                    <a:lumOff val="35000"/>
                  </a:schemeClr>
                </a:solidFill>
                <a:latin typeface="+mn-lt"/>
                <a:ea typeface="+mn-ea"/>
                <a:cs typeface="+mn-cs"/>
              </a:defRPr>
            </a:pPr>
            <a:endParaRPr lang="en-US"/>
          </a:p>
        </c:txPr>
        <c:crossAx val="765150360"/>
        <c:crosses val="autoZero"/>
        <c:auto val="1"/>
        <c:lblAlgn val="ctr"/>
        <c:lblOffset val="100"/>
        <c:noMultiLvlLbl val="0"/>
      </c:catAx>
      <c:valAx>
        <c:axId val="76515036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dk1">
                    <a:lumMod val="65000"/>
                    <a:lumOff val="35000"/>
                  </a:schemeClr>
                </a:solidFill>
                <a:latin typeface="+mn-lt"/>
                <a:ea typeface="+mn-ea"/>
                <a:cs typeface="+mn-cs"/>
              </a:defRPr>
            </a:pPr>
            <a:endParaRPr lang="en-US"/>
          </a:p>
        </c:txPr>
        <c:crossAx val="765152520"/>
        <c:crosses val="autoZero"/>
        <c:crossBetween val="between"/>
      </c:valAx>
      <c:spPr>
        <a:gradFill>
          <a:gsLst>
            <a:gs pos="100000">
              <a:schemeClr val="lt1">
                <a:lumMod val="95000"/>
              </a:schemeClr>
            </a:gs>
            <a:gs pos="0">
              <a:schemeClr val="lt1"/>
            </a:gs>
          </a:gsLst>
          <a:lin ang="5400000" scaled="0"/>
        </a:gradFill>
        <a:ln>
          <a:noFill/>
        </a:ln>
        <a:effectLst/>
      </c:spPr>
    </c:plotArea>
    <c:plotVisOnly val="1"/>
    <c:dispBlanksAs val="gap"/>
    <c:showDLblsOverMax val="0"/>
  </c:chart>
  <c:spPr>
    <a:solidFill>
      <a:schemeClr val="lt1"/>
    </a:solidFill>
    <a:ln>
      <a:noFill/>
    </a:ln>
    <a:effectLst>
      <a:softEdge rad="25400"/>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US" sz="1200"/>
              <a:t>BH</a:t>
            </a:r>
            <a:r>
              <a:rPr lang="en-US" sz="1200" baseline="0"/>
              <a:t> assurances</a:t>
            </a:r>
            <a:endParaRPr lang="en-US" sz="1200"/>
          </a:p>
        </c:rich>
      </c:tx>
      <c:layout>
        <c:manualLayout>
          <c:xMode val="edge"/>
          <c:yMode val="edge"/>
          <c:x val="0.28199625881948276"/>
          <c:y val="3.3783229596946567E-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radarChart>
        <c:radarStyle val="marker"/>
        <c:varyColors val="0"/>
        <c:ser>
          <c:idx val="0"/>
          <c:order val="0"/>
          <c:spPr>
            <a:ln w="28575" cap="rnd">
              <a:solidFill>
                <a:schemeClr val="accent4"/>
              </a:solidFill>
              <a:round/>
            </a:ln>
            <a:effectLst/>
          </c:spPr>
          <c:marker>
            <c:symbol val="none"/>
          </c:marker>
          <c:cat>
            <c:strRef>
              <c:f>'Table 1'!$L$21:$L$26</c:f>
              <c:strCache>
                <c:ptCount val="6"/>
                <c:pt idx="0">
                  <c:v>Total Liabilities Growth</c:v>
                </c:pt>
                <c:pt idx="1">
                  <c:v>Assets - Total - 1 Year Growth</c:v>
                </c:pt>
                <c:pt idx="2">
                  <c:v>Sales Growth</c:v>
                </c:pt>
                <c:pt idx="3">
                  <c:v>Operating Income Growth</c:v>
                </c:pt>
                <c:pt idx="4">
                  <c:v>Net Income Growth</c:v>
                </c:pt>
                <c:pt idx="5">
                  <c:v>EPS (Basic) Growth</c:v>
                </c:pt>
              </c:strCache>
            </c:strRef>
          </c:cat>
          <c:val>
            <c:numRef>
              <c:f>'Table 1'!$Q$21:$Q$26</c:f>
              <c:numCache>
                <c:formatCode>0.00%</c:formatCode>
                <c:ptCount val="6"/>
                <c:pt idx="0">
                  <c:v>0.13150000000000001</c:v>
                </c:pt>
                <c:pt idx="1">
                  <c:v>0.133825</c:v>
                </c:pt>
                <c:pt idx="2">
                  <c:v>0.14452499999999999</c:v>
                </c:pt>
                <c:pt idx="3">
                  <c:v>0.11422499999999999</c:v>
                </c:pt>
                <c:pt idx="4">
                  <c:v>0.15834999999999999</c:v>
                </c:pt>
                <c:pt idx="5">
                  <c:v>0.15834999999999999</c:v>
                </c:pt>
              </c:numCache>
            </c:numRef>
          </c:val>
          <c:extLst>
            <c:ext xmlns:c16="http://schemas.microsoft.com/office/drawing/2014/chart" uri="{C3380CC4-5D6E-409C-BE32-E72D297353CC}">
              <c16:uniqueId val="{00000000-60E4-4D81-A6C8-DB8F50CF746A}"/>
            </c:ext>
          </c:extLst>
        </c:ser>
        <c:dLbls>
          <c:showLegendKey val="0"/>
          <c:showVal val="0"/>
          <c:showCatName val="0"/>
          <c:showSerName val="0"/>
          <c:showPercent val="0"/>
          <c:showBubbleSize val="0"/>
        </c:dLbls>
        <c:axId val="713485736"/>
        <c:axId val="713488616"/>
      </c:radarChart>
      <c:catAx>
        <c:axId val="713485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3488616"/>
        <c:crosses val="autoZero"/>
        <c:auto val="1"/>
        <c:lblAlgn val="ctr"/>
        <c:lblOffset val="100"/>
        <c:noMultiLvlLbl val="0"/>
      </c:catAx>
      <c:valAx>
        <c:axId val="713488616"/>
        <c:scaling>
          <c:orientation val="minMax"/>
        </c:scaling>
        <c:delete val="1"/>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crossAx val="7134857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a:t>BH</a:t>
            </a:r>
            <a:r>
              <a:rPr lang="fr-FR" baseline="0"/>
              <a:t> BANK</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radarChart>
        <c:radarStyle val="marker"/>
        <c:varyColors val="0"/>
        <c:ser>
          <c:idx val="0"/>
          <c:order val="0"/>
          <c:spPr>
            <a:ln w="28575" cap="rnd">
              <a:solidFill>
                <a:schemeClr val="accent4"/>
              </a:solidFill>
              <a:round/>
            </a:ln>
            <a:effectLst/>
          </c:spPr>
          <c:marker>
            <c:symbol val="none"/>
          </c:marker>
          <c:cat>
            <c:strRef>
              <c:f>'Table 0 (2)'!$I$2:$I$7</c:f>
              <c:strCache>
                <c:ptCount val="6"/>
                <c:pt idx="0">
                  <c:v>Assets - Total Growth</c:v>
                </c:pt>
                <c:pt idx="1">
                  <c:v>Total Liabilities Growth</c:v>
                </c:pt>
                <c:pt idx="2">
                  <c:v>Interest Income Growth</c:v>
                </c:pt>
                <c:pt idx="3">
                  <c:v>Operating Income Growth</c:v>
                </c:pt>
                <c:pt idx="4">
                  <c:v>Net Income Growth</c:v>
                </c:pt>
                <c:pt idx="5">
                  <c:v>EPS (Basic) Growth</c:v>
                </c:pt>
              </c:strCache>
            </c:strRef>
          </c:cat>
          <c:val>
            <c:numRef>
              <c:f>'Table 0 (2)'!$N$2:$N$7</c:f>
              <c:numCache>
                <c:formatCode>0.00%</c:formatCode>
                <c:ptCount val="6"/>
                <c:pt idx="0">
                  <c:v>2.9249999999999998E-2</c:v>
                </c:pt>
                <c:pt idx="1">
                  <c:v>2.41E-2</c:v>
                </c:pt>
                <c:pt idx="2">
                  <c:v>5.5099999999999996E-2</c:v>
                </c:pt>
                <c:pt idx="3">
                  <c:v>6.1124999999999992E-2</c:v>
                </c:pt>
                <c:pt idx="4">
                  <c:v>8.8124999999999995E-2</c:v>
                </c:pt>
                <c:pt idx="5">
                  <c:v>8.8124999999999995E-2</c:v>
                </c:pt>
              </c:numCache>
            </c:numRef>
          </c:val>
          <c:extLst>
            <c:ext xmlns:c16="http://schemas.microsoft.com/office/drawing/2014/chart" uri="{C3380CC4-5D6E-409C-BE32-E72D297353CC}">
              <c16:uniqueId val="{00000000-275F-4295-A8E7-47234EDC7BD4}"/>
            </c:ext>
          </c:extLst>
        </c:ser>
        <c:dLbls>
          <c:showLegendKey val="0"/>
          <c:showVal val="0"/>
          <c:showCatName val="0"/>
          <c:showSerName val="0"/>
          <c:showPercent val="0"/>
          <c:showBubbleSize val="0"/>
        </c:dLbls>
        <c:axId val="707447688"/>
        <c:axId val="707445528"/>
      </c:radarChart>
      <c:catAx>
        <c:axId val="7074476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07445528"/>
        <c:crosses val="autoZero"/>
        <c:auto val="1"/>
        <c:lblAlgn val="ctr"/>
        <c:lblOffset val="100"/>
        <c:noMultiLvlLbl val="0"/>
      </c:catAx>
      <c:valAx>
        <c:axId val="707445528"/>
        <c:scaling>
          <c:orientation val="minMax"/>
        </c:scaling>
        <c:delete val="1"/>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crossAx val="707447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a:t>BNA</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radarChart>
        <c:radarStyle val="marker"/>
        <c:varyColors val="0"/>
        <c:ser>
          <c:idx val="0"/>
          <c:order val="0"/>
          <c:spPr>
            <a:ln w="28575" cap="rnd">
              <a:solidFill>
                <a:schemeClr val="accent4"/>
              </a:solidFill>
              <a:round/>
            </a:ln>
            <a:effectLst/>
          </c:spPr>
          <c:marker>
            <c:symbol val="none"/>
          </c:marker>
          <c:cat>
            <c:strRef>
              <c:f>'Table 1'!$K$4:$K$9</c:f>
              <c:strCache>
                <c:ptCount val="6"/>
                <c:pt idx="0">
                  <c:v>Total Liabilities Growth</c:v>
                </c:pt>
                <c:pt idx="1">
                  <c:v>Assets - Total Growth</c:v>
                </c:pt>
                <c:pt idx="2">
                  <c:v>Interest Income Growth</c:v>
                </c:pt>
                <c:pt idx="3">
                  <c:v>Operating Income Growth</c:v>
                </c:pt>
                <c:pt idx="4">
                  <c:v>Net Income Growth</c:v>
                </c:pt>
                <c:pt idx="5">
                  <c:v>EPS (Basic) Growth</c:v>
                </c:pt>
              </c:strCache>
            </c:strRef>
          </c:cat>
          <c:val>
            <c:numRef>
              <c:f>'Table 1'!$P$4:$P$9</c:f>
              <c:numCache>
                <c:formatCode>0.00%</c:formatCode>
                <c:ptCount val="6"/>
                <c:pt idx="0">
                  <c:v>0.18307500000000002</c:v>
                </c:pt>
                <c:pt idx="1">
                  <c:v>0.17142499999999999</c:v>
                </c:pt>
                <c:pt idx="2">
                  <c:v>0.14652499999999999</c:v>
                </c:pt>
                <c:pt idx="3">
                  <c:v>6.1850000000000016E-2</c:v>
                </c:pt>
                <c:pt idx="4">
                  <c:v>5.0375000000000003E-2</c:v>
                </c:pt>
                <c:pt idx="5">
                  <c:v>-3.3074999999999993E-2</c:v>
                </c:pt>
              </c:numCache>
            </c:numRef>
          </c:val>
          <c:extLst>
            <c:ext xmlns:c16="http://schemas.microsoft.com/office/drawing/2014/chart" uri="{C3380CC4-5D6E-409C-BE32-E72D297353CC}">
              <c16:uniqueId val="{00000000-65DB-457A-A2C1-D09C3E444A97}"/>
            </c:ext>
          </c:extLst>
        </c:ser>
        <c:dLbls>
          <c:showLegendKey val="0"/>
          <c:showVal val="0"/>
          <c:showCatName val="0"/>
          <c:showSerName val="0"/>
          <c:showPercent val="0"/>
          <c:showBubbleSize val="0"/>
        </c:dLbls>
        <c:axId val="374698536"/>
        <c:axId val="374700696"/>
      </c:radarChart>
      <c:catAx>
        <c:axId val="3746985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4700696"/>
        <c:crosses val="autoZero"/>
        <c:auto val="1"/>
        <c:lblAlgn val="ctr"/>
        <c:lblOffset val="100"/>
        <c:noMultiLvlLbl val="0"/>
      </c:catAx>
      <c:valAx>
        <c:axId val="374700696"/>
        <c:scaling>
          <c:orientation val="minMax"/>
        </c:scaling>
        <c:delete val="1"/>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crossAx val="3746985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BTE</a:t>
            </a:r>
          </a:p>
          <a:p>
            <a:pPr>
              <a:defRPr/>
            </a:pP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radarChart>
        <c:radarStyle val="marker"/>
        <c:varyColors val="0"/>
        <c:ser>
          <c:idx val="0"/>
          <c:order val="0"/>
          <c:spPr>
            <a:ln w="28575" cap="rnd">
              <a:solidFill>
                <a:schemeClr val="accent4"/>
              </a:solidFill>
              <a:round/>
            </a:ln>
            <a:effectLst/>
          </c:spPr>
          <c:marker>
            <c:symbol val="none"/>
          </c:marker>
          <c:cat>
            <c:strRef>
              <c:f>Sheet1!$H$2:$H$7</c:f>
              <c:strCache>
                <c:ptCount val="6"/>
                <c:pt idx="0">
                  <c:v>Total Liabilities Growth</c:v>
                </c:pt>
                <c:pt idx="1">
                  <c:v>Assets - Total Growth</c:v>
                </c:pt>
                <c:pt idx="2">
                  <c:v>Interest Income Growth</c:v>
                </c:pt>
                <c:pt idx="3">
                  <c:v>Operating Income Growth</c:v>
                </c:pt>
                <c:pt idx="4">
                  <c:v>Net Income Growth</c:v>
                </c:pt>
                <c:pt idx="5">
                  <c:v>EPS (Basic) Growth</c:v>
                </c:pt>
              </c:strCache>
            </c:strRef>
          </c:cat>
          <c:val>
            <c:numRef>
              <c:f>Sheet1!$M$2:$M$7</c:f>
              <c:numCache>
                <c:formatCode>0.00%</c:formatCode>
                <c:ptCount val="6"/>
                <c:pt idx="0">
                  <c:v>5.2724999999999994E-2</c:v>
                </c:pt>
                <c:pt idx="1">
                  <c:v>6.8500000000000005E-2</c:v>
                </c:pt>
                <c:pt idx="2">
                  <c:v>8.9224999999999999E-2</c:v>
                </c:pt>
                <c:pt idx="3">
                  <c:v>-1.23075</c:v>
                </c:pt>
                <c:pt idx="4">
                  <c:v>-0.50132499999999991</c:v>
                </c:pt>
                <c:pt idx="5">
                  <c:v>-0.50280000000000014</c:v>
                </c:pt>
              </c:numCache>
            </c:numRef>
          </c:val>
          <c:extLst>
            <c:ext xmlns:c16="http://schemas.microsoft.com/office/drawing/2014/chart" uri="{C3380CC4-5D6E-409C-BE32-E72D297353CC}">
              <c16:uniqueId val="{00000000-6633-4477-BD05-D405AFD7C36F}"/>
            </c:ext>
          </c:extLst>
        </c:ser>
        <c:dLbls>
          <c:showLegendKey val="0"/>
          <c:showVal val="0"/>
          <c:showCatName val="0"/>
          <c:showSerName val="0"/>
          <c:showPercent val="0"/>
          <c:showBubbleSize val="0"/>
        </c:dLbls>
        <c:axId val="707528040"/>
        <c:axId val="707530560"/>
      </c:radarChart>
      <c:catAx>
        <c:axId val="707528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07530560"/>
        <c:crosses val="autoZero"/>
        <c:auto val="1"/>
        <c:lblAlgn val="ctr"/>
        <c:lblOffset val="100"/>
        <c:noMultiLvlLbl val="0"/>
      </c:catAx>
      <c:valAx>
        <c:axId val="707530560"/>
        <c:scaling>
          <c:orientation val="minMax"/>
        </c:scaling>
        <c:delete val="1"/>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crossAx val="707528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CITY</a:t>
            </a:r>
            <a:r>
              <a:rPr lang="en-US" baseline="0"/>
              <a:t> CARS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radarChart>
        <c:radarStyle val="marker"/>
        <c:varyColors val="0"/>
        <c:ser>
          <c:idx val="0"/>
          <c:order val="0"/>
          <c:spPr>
            <a:ln w="28575" cap="rnd">
              <a:solidFill>
                <a:schemeClr val="accent4"/>
              </a:solidFill>
              <a:round/>
            </a:ln>
            <a:effectLst/>
          </c:spPr>
          <c:marker>
            <c:symbol val="none"/>
          </c:marker>
          <c:cat>
            <c:strRef>
              <c:f>Sheet1!$H$3:$H$8</c:f>
              <c:strCache>
                <c:ptCount val="6"/>
                <c:pt idx="0">
                  <c:v>total liabilities growth</c:v>
                </c:pt>
                <c:pt idx="1">
                  <c:v>Assets - Total - Growth</c:v>
                </c:pt>
                <c:pt idx="2">
                  <c:v>Sales Growth</c:v>
                </c:pt>
                <c:pt idx="3">
                  <c:v>Gross Income Growth</c:v>
                </c:pt>
                <c:pt idx="4">
                  <c:v>Net Income Growth</c:v>
                </c:pt>
                <c:pt idx="5">
                  <c:v>EPS (Basic) Growth</c:v>
                </c:pt>
              </c:strCache>
            </c:strRef>
          </c:cat>
          <c:val>
            <c:numRef>
              <c:f>Sheet1!$M$3:$M$8</c:f>
              <c:numCache>
                <c:formatCode>0.00%</c:formatCode>
                <c:ptCount val="6"/>
                <c:pt idx="0">
                  <c:v>0.18930429801908411</c:v>
                </c:pt>
                <c:pt idx="1">
                  <c:v>0.18184999999999998</c:v>
                </c:pt>
                <c:pt idx="2">
                  <c:v>0.23947499999999999</c:v>
                </c:pt>
                <c:pt idx="3">
                  <c:v>0.27085000000000004</c:v>
                </c:pt>
                <c:pt idx="4">
                  <c:v>0.23585</c:v>
                </c:pt>
                <c:pt idx="5">
                  <c:v>0.23627500000000001</c:v>
                </c:pt>
              </c:numCache>
            </c:numRef>
          </c:val>
          <c:extLst>
            <c:ext xmlns:c16="http://schemas.microsoft.com/office/drawing/2014/chart" uri="{C3380CC4-5D6E-409C-BE32-E72D297353CC}">
              <c16:uniqueId val="{00000000-A446-49B5-9255-F30E19047619}"/>
            </c:ext>
          </c:extLst>
        </c:ser>
        <c:dLbls>
          <c:showLegendKey val="0"/>
          <c:showVal val="0"/>
          <c:showCatName val="0"/>
          <c:showSerName val="0"/>
          <c:showPercent val="0"/>
          <c:showBubbleSize val="0"/>
        </c:dLbls>
        <c:axId val="724927696"/>
        <c:axId val="724926976"/>
      </c:radarChart>
      <c:catAx>
        <c:axId val="7249276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24926976"/>
        <c:crosses val="autoZero"/>
        <c:auto val="1"/>
        <c:lblAlgn val="ctr"/>
        <c:lblOffset val="100"/>
        <c:noMultiLvlLbl val="0"/>
      </c:catAx>
      <c:valAx>
        <c:axId val="724926976"/>
        <c:scaling>
          <c:orientation val="minMax"/>
        </c:scaling>
        <c:delete val="1"/>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crossAx val="724927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DH</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radarChart>
        <c:radarStyle val="marker"/>
        <c:varyColors val="0"/>
        <c:ser>
          <c:idx val="0"/>
          <c:order val="0"/>
          <c:spPr>
            <a:ln w="28575" cap="rnd">
              <a:solidFill>
                <a:schemeClr val="accent4"/>
              </a:solidFill>
              <a:round/>
            </a:ln>
            <a:effectLst/>
          </c:spPr>
          <c:marker>
            <c:symbol val="none"/>
          </c:marker>
          <c:cat>
            <c:strRef>
              <c:f>Sheet1!$H$1:$H$5</c:f>
              <c:strCache>
                <c:ptCount val="5"/>
                <c:pt idx="0">
                  <c:v>total liabilities growth</c:v>
                </c:pt>
                <c:pt idx="1">
                  <c:v>Assets - Total - Growth</c:v>
                </c:pt>
                <c:pt idx="2">
                  <c:v>Sales Growth</c:v>
                </c:pt>
                <c:pt idx="3">
                  <c:v>Net Income Growth</c:v>
                </c:pt>
                <c:pt idx="4">
                  <c:v>EPS (Basic) Growth</c:v>
                </c:pt>
              </c:strCache>
            </c:strRef>
          </c:cat>
          <c:val>
            <c:numRef>
              <c:f>Sheet1!$M$1:$M$5</c:f>
              <c:numCache>
                <c:formatCode>0%</c:formatCode>
                <c:ptCount val="5"/>
                <c:pt idx="0">
                  <c:v>7.5576867699197123E-2</c:v>
                </c:pt>
                <c:pt idx="1">
                  <c:v>0.11737500000000001</c:v>
                </c:pt>
                <c:pt idx="2">
                  <c:v>7.6325000000000004E-2</c:v>
                </c:pt>
                <c:pt idx="3">
                  <c:v>0.27049999999999996</c:v>
                </c:pt>
                <c:pt idx="4">
                  <c:v>0.27049999999999996</c:v>
                </c:pt>
              </c:numCache>
            </c:numRef>
          </c:val>
          <c:extLst>
            <c:ext xmlns:c16="http://schemas.microsoft.com/office/drawing/2014/chart" uri="{C3380CC4-5D6E-409C-BE32-E72D297353CC}">
              <c16:uniqueId val="{00000000-B931-4761-89EF-5A7434942881}"/>
            </c:ext>
          </c:extLst>
        </c:ser>
        <c:dLbls>
          <c:showLegendKey val="0"/>
          <c:showVal val="0"/>
          <c:showCatName val="0"/>
          <c:showSerName val="0"/>
          <c:showPercent val="0"/>
          <c:showBubbleSize val="0"/>
        </c:dLbls>
        <c:axId val="357398128"/>
        <c:axId val="698328632"/>
      </c:radarChart>
      <c:catAx>
        <c:axId val="3573981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98328632"/>
        <c:crosses val="autoZero"/>
        <c:auto val="1"/>
        <c:lblAlgn val="ctr"/>
        <c:lblOffset val="100"/>
        <c:noMultiLvlLbl val="0"/>
      </c:catAx>
      <c:valAx>
        <c:axId val="698328632"/>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3573981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ENNAKL</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radarChart>
        <c:radarStyle val="marker"/>
        <c:varyColors val="0"/>
        <c:ser>
          <c:idx val="0"/>
          <c:order val="0"/>
          <c:spPr>
            <a:ln w="28575" cap="rnd">
              <a:solidFill>
                <a:schemeClr val="accent4"/>
              </a:solidFill>
              <a:round/>
            </a:ln>
            <a:effectLst/>
          </c:spPr>
          <c:marker>
            <c:symbol val="none"/>
          </c:marker>
          <c:cat>
            <c:strRef>
              <c:f>Sheet1!$H$3:$H$8</c:f>
              <c:strCache>
                <c:ptCount val="6"/>
                <c:pt idx="0">
                  <c:v>Total Liabilities growth</c:v>
                </c:pt>
                <c:pt idx="1">
                  <c:v>Assets - Total - Growth</c:v>
                </c:pt>
                <c:pt idx="2">
                  <c:v>Sales Growth</c:v>
                </c:pt>
                <c:pt idx="3">
                  <c:v>Gross Income Growth</c:v>
                </c:pt>
                <c:pt idx="4">
                  <c:v>Net Income Growth</c:v>
                </c:pt>
                <c:pt idx="5">
                  <c:v>EPS (Basic) Growth</c:v>
                </c:pt>
              </c:strCache>
            </c:strRef>
          </c:cat>
          <c:val>
            <c:numRef>
              <c:f>Sheet1!$M$3:$M$8</c:f>
              <c:numCache>
                <c:formatCode>0%</c:formatCode>
                <c:ptCount val="6"/>
                <c:pt idx="0">
                  <c:v>0.13960145412456793</c:v>
                </c:pt>
                <c:pt idx="1">
                  <c:v>0.10879999999999999</c:v>
                </c:pt>
                <c:pt idx="2">
                  <c:v>9.2774999999999996E-2</c:v>
                </c:pt>
                <c:pt idx="3">
                  <c:v>0.14197499999999999</c:v>
                </c:pt>
                <c:pt idx="4">
                  <c:v>0.29457500000000003</c:v>
                </c:pt>
                <c:pt idx="5">
                  <c:v>0.29452500000000004</c:v>
                </c:pt>
              </c:numCache>
            </c:numRef>
          </c:val>
          <c:extLst>
            <c:ext xmlns:c16="http://schemas.microsoft.com/office/drawing/2014/chart" uri="{C3380CC4-5D6E-409C-BE32-E72D297353CC}">
              <c16:uniqueId val="{00000000-AF8A-4D9D-AFB9-7794BC0864DA}"/>
            </c:ext>
          </c:extLst>
        </c:ser>
        <c:dLbls>
          <c:showLegendKey val="0"/>
          <c:showVal val="0"/>
          <c:showCatName val="0"/>
          <c:showSerName val="0"/>
          <c:showPercent val="0"/>
          <c:showBubbleSize val="0"/>
        </c:dLbls>
        <c:axId val="565534136"/>
        <c:axId val="565534496"/>
      </c:radarChart>
      <c:catAx>
        <c:axId val="5655341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5534496"/>
        <c:crosses val="autoZero"/>
        <c:auto val="1"/>
        <c:lblAlgn val="ctr"/>
        <c:lblOffset val="100"/>
        <c:noMultiLvlLbl val="0"/>
      </c:catAx>
      <c:valAx>
        <c:axId val="565534496"/>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5655341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EUROCYCLE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radarChart>
        <c:radarStyle val="marker"/>
        <c:varyColors val="0"/>
        <c:ser>
          <c:idx val="0"/>
          <c:order val="0"/>
          <c:spPr>
            <a:ln w="28575" cap="rnd">
              <a:solidFill>
                <a:schemeClr val="accent4"/>
              </a:solidFill>
              <a:round/>
            </a:ln>
            <a:effectLst/>
          </c:spPr>
          <c:marker>
            <c:symbol val="none"/>
          </c:marker>
          <c:cat>
            <c:strRef>
              <c:f>Sheet1!$H$2:$H$7</c:f>
              <c:strCache>
                <c:ptCount val="6"/>
                <c:pt idx="0">
                  <c:v>Total Liabilities growth</c:v>
                </c:pt>
                <c:pt idx="1">
                  <c:v>Assets - Total - Growth</c:v>
                </c:pt>
                <c:pt idx="2">
                  <c:v>Sales Growth</c:v>
                </c:pt>
                <c:pt idx="3">
                  <c:v>Gross Income Growth</c:v>
                </c:pt>
                <c:pt idx="4">
                  <c:v>Net Income Growth</c:v>
                </c:pt>
                <c:pt idx="5">
                  <c:v>EPS (Basic) Growth</c:v>
                </c:pt>
              </c:strCache>
            </c:strRef>
          </c:cat>
          <c:val>
            <c:numRef>
              <c:f>Sheet1!$M$2:$M$7</c:f>
              <c:numCache>
                <c:formatCode>0%</c:formatCode>
                <c:ptCount val="6"/>
                <c:pt idx="0">
                  <c:v>0.61074926800652873</c:v>
                </c:pt>
                <c:pt idx="1">
                  <c:v>0.37542500000000001</c:v>
                </c:pt>
                <c:pt idx="2">
                  <c:v>0.24692500000000001</c:v>
                </c:pt>
                <c:pt idx="3">
                  <c:v>0.3226</c:v>
                </c:pt>
                <c:pt idx="4">
                  <c:v>0.292325</c:v>
                </c:pt>
                <c:pt idx="5">
                  <c:v>0.2923</c:v>
                </c:pt>
              </c:numCache>
            </c:numRef>
          </c:val>
          <c:extLst>
            <c:ext xmlns:c16="http://schemas.microsoft.com/office/drawing/2014/chart" uri="{C3380CC4-5D6E-409C-BE32-E72D297353CC}">
              <c16:uniqueId val="{00000000-4B8F-4F20-AA87-108EE92DBB9B}"/>
            </c:ext>
          </c:extLst>
        </c:ser>
        <c:dLbls>
          <c:showLegendKey val="0"/>
          <c:showVal val="0"/>
          <c:showCatName val="0"/>
          <c:showSerName val="0"/>
          <c:showPercent val="0"/>
          <c:showBubbleSize val="0"/>
        </c:dLbls>
        <c:axId val="724945936"/>
        <c:axId val="724942696"/>
      </c:radarChart>
      <c:catAx>
        <c:axId val="7249459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24942696"/>
        <c:crosses val="autoZero"/>
        <c:auto val="1"/>
        <c:lblAlgn val="ctr"/>
        <c:lblOffset val="100"/>
        <c:noMultiLvlLbl val="0"/>
      </c:catAx>
      <c:valAx>
        <c:axId val="724942696"/>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7249459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MG</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radarChart>
        <c:radarStyle val="marker"/>
        <c:varyColors val="0"/>
        <c:ser>
          <c:idx val="0"/>
          <c:order val="0"/>
          <c:spPr>
            <a:ln w="28575" cap="rnd">
              <a:solidFill>
                <a:schemeClr val="accent4"/>
              </a:solidFill>
              <a:round/>
            </a:ln>
            <a:effectLst/>
          </c:spPr>
          <c:marker>
            <c:symbol val="none"/>
          </c:marker>
          <c:cat>
            <c:strRef>
              <c:f>Sheet1!$H$1:$H$6</c:f>
              <c:strCache>
                <c:ptCount val="6"/>
                <c:pt idx="0">
                  <c:v>Total Liabilities Growth</c:v>
                </c:pt>
                <c:pt idx="1">
                  <c:v>Assets - Total - Growth</c:v>
                </c:pt>
                <c:pt idx="2">
                  <c:v>Sales Growth</c:v>
                </c:pt>
                <c:pt idx="3">
                  <c:v>Gross Income Growth</c:v>
                </c:pt>
                <c:pt idx="4">
                  <c:v>Net Income Growth</c:v>
                </c:pt>
                <c:pt idx="5">
                  <c:v>EPS (Basic) Growth</c:v>
                </c:pt>
              </c:strCache>
            </c:strRef>
          </c:cat>
          <c:val>
            <c:numRef>
              <c:f>Sheet1!$M$1:$M$6</c:f>
              <c:numCache>
                <c:formatCode>0%</c:formatCode>
                <c:ptCount val="6"/>
                <c:pt idx="0">
                  <c:v>5.2896816274103281E-2</c:v>
                </c:pt>
                <c:pt idx="1">
                  <c:v>3.4100000000000005E-2</c:v>
                </c:pt>
                <c:pt idx="2">
                  <c:v>8.2249999999999997E-3</c:v>
                </c:pt>
                <c:pt idx="3">
                  <c:v>-8.5349999999999995E-2</c:v>
                </c:pt>
                <c:pt idx="4">
                  <c:v>-1.8921250000000001</c:v>
                </c:pt>
                <c:pt idx="5">
                  <c:v>-1.8922000000000001</c:v>
                </c:pt>
              </c:numCache>
            </c:numRef>
          </c:val>
          <c:extLst>
            <c:ext xmlns:c16="http://schemas.microsoft.com/office/drawing/2014/chart" uri="{C3380CC4-5D6E-409C-BE32-E72D297353CC}">
              <c16:uniqueId val="{00000000-34E3-4BC5-8329-975FACF88BD4}"/>
            </c:ext>
          </c:extLst>
        </c:ser>
        <c:dLbls>
          <c:showLegendKey val="0"/>
          <c:showVal val="0"/>
          <c:showCatName val="0"/>
          <c:showSerName val="0"/>
          <c:showPercent val="0"/>
          <c:showBubbleSize val="0"/>
        </c:dLbls>
        <c:axId val="721650896"/>
        <c:axId val="721651976"/>
      </c:radarChart>
      <c:catAx>
        <c:axId val="7216508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21651976"/>
        <c:crosses val="autoZero"/>
        <c:auto val="1"/>
        <c:lblAlgn val="ctr"/>
        <c:lblOffset val="100"/>
        <c:noMultiLvlLbl val="0"/>
      </c:catAx>
      <c:valAx>
        <c:axId val="721651976"/>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721650896"/>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MONOPRIX</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radarChart>
        <c:radarStyle val="marker"/>
        <c:varyColors val="0"/>
        <c:ser>
          <c:idx val="0"/>
          <c:order val="0"/>
          <c:spPr>
            <a:ln w="28575" cap="rnd">
              <a:solidFill>
                <a:schemeClr val="accent4"/>
              </a:solidFill>
              <a:round/>
            </a:ln>
            <a:effectLst/>
          </c:spPr>
          <c:marker>
            <c:symbol val="none"/>
          </c:marker>
          <c:cat>
            <c:strRef>
              <c:f>Sheet1!$H$3:$H$8</c:f>
              <c:strCache>
                <c:ptCount val="6"/>
                <c:pt idx="0">
                  <c:v>total libilities growth</c:v>
                </c:pt>
                <c:pt idx="1">
                  <c:v>Assets - Total - Growth</c:v>
                </c:pt>
                <c:pt idx="2">
                  <c:v>Sales Growth</c:v>
                </c:pt>
                <c:pt idx="3">
                  <c:v>Gross Income Growth</c:v>
                </c:pt>
                <c:pt idx="4">
                  <c:v>Net Income Growth</c:v>
                </c:pt>
                <c:pt idx="5">
                  <c:v>EPS (Basic) Growth</c:v>
                </c:pt>
              </c:strCache>
            </c:strRef>
          </c:cat>
          <c:val>
            <c:numRef>
              <c:f>Sheet1!$M$3:$M$8</c:f>
              <c:numCache>
                <c:formatCode>0.0%</c:formatCode>
                <c:ptCount val="6"/>
                <c:pt idx="0">
                  <c:v>2.5844335153414021E-3</c:v>
                </c:pt>
                <c:pt idx="1">
                  <c:v>-7.0999999999999995E-3</c:v>
                </c:pt>
                <c:pt idx="2">
                  <c:v>3.3575000000000001E-2</c:v>
                </c:pt>
                <c:pt idx="3">
                  <c:v>2.545E-2</c:v>
                </c:pt>
                <c:pt idx="4">
                  <c:v>-1.6981000000000002</c:v>
                </c:pt>
                <c:pt idx="5">
                  <c:v>-1.6921999999999997</c:v>
                </c:pt>
              </c:numCache>
            </c:numRef>
          </c:val>
          <c:extLst>
            <c:ext xmlns:c16="http://schemas.microsoft.com/office/drawing/2014/chart" uri="{C3380CC4-5D6E-409C-BE32-E72D297353CC}">
              <c16:uniqueId val="{00000000-B943-42D9-BA3F-8579E9470F53}"/>
            </c:ext>
          </c:extLst>
        </c:ser>
        <c:dLbls>
          <c:showLegendKey val="0"/>
          <c:showVal val="0"/>
          <c:showCatName val="0"/>
          <c:showSerName val="0"/>
          <c:showPercent val="0"/>
          <c:showBubbleSize val="0"/>
        </c:dLbls>
        <c:axId val="551476192"/>
        <c:axId val="551470432"/>
      </c:radarChart>
      <c:catAx>
        <c:axId val="5514761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1470432"/>
        <c:crosses val="autoZero"/>
        <c:auto val="1"/>
        <c:lblAlgn val="ctr"/>
        <c:lblOffset val="100"/>
        <c:noMultiLvlLbl val="0"/>
      </c:catAx>
      <c:valAx>
        <c:axId val="551470432"/>
        <c:scaling>
          <c:orientation val="minMax"/>
        </c:scaling>
        <c:delete val="1"/>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crossAx val="5514761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5"/>
    </mc:Choice>
    <mc:Fallback>
      <c:style val="15"/>
    </mc:Fallback>
  </mc:AlternateContent>
  <c:chart>
    <c:title>
      <c:tx>
        <c:rich>
          <a:bodyPr/>
          <a:lstStyle/>
          <a:p>
            <a:pPr rtl="0">
              <a:defRPr sz="1200" b="0" i="0" baseline="0">
                <a:solidFill>
                  <a:srgbClr val="3E576F"/>
                </a:solidFill>
              </a:defRPr>
            </a:pPr>
            <a:r>
              <a:rPr lang="en-US" sz="1200" b="0" i="0" baseline="0">
                <a:solidFill>
                  <a:srgbClr val="3E576F"/>
                </a:solidFill>
              </a:rPr>
              <a:t>Monetary market interest rates.Tunisia (2012 - 2021)</a:t>
            </a:r>
          </a:p>
        </c:rich>
      </c:tx>
      <c:overlay val="0"/>
    </c:title>
    <c:autoTitleDeleted val="0"/>
    <c:plotArea>
      <c:layout/>
      <c:lineChart>
        <c:grouping val="standard"/>
        <c:varyColors val="0"/>
        <c:ser>
          <c:idx val="0"/>
          <c:order val="0"/>
          <c:tx>
            <c:v/>
          </c:tx>
          <c:spPr>
            <a:ln w="25400" cap="rnd">
              <a:solidFill>
                <a:srgbClr val="006189"/>
              </a:solidFill>
              <a:prstDash val="sysDot"/>
            </a:ln>
          </c:spPr>
          <c:marker>
            <c:symbol val="none"/>
          </c:marker>
          <c:cat>
            <c:strRef>
              <c:f>Data!$A$2:$A$11</c:f>
              <c:strCache>
                <c:ptCount val="10"/>
                <c:pt idx="0">
                  <c:v>2021</c:v>
                </c:pt>
                <c:pt idx="1">
                  <c:v>2020</c:v>
                </c:pt>
                <c:pt idx="2">
                  <c:v>2019</c:v>
                </c:pt>
                <c:pt idx="3">
                  <c:v>2018</c:v>
                </c:pt>
                <c:pt idx="4">
                  <c:v>2017</c:v>
                </c:pt>
                <c:pt idx="5">
                  <c:v>2016</c:v>
                </c:pt>
                <c:pt idx="6">
                  <c:v>2015</c:v>
                </c:pt>
                <c:pt idx="7">
                  <c:v>2014</c:v>
                </c:pt>
                <c:pt idx="8">
                  <c:v>2013</c:v>
                </c:pt>
                <c:pt idx="9">
                  <c:v>2012</c:v>
                </c:pt>
              </c:strCache>
              <c:extLst/>
            </c:strRef>
          </c:cat>
          <c:val>
            <c:numLit>
              <c:formatCode>General</c:formatCode>
              <c:ptCount val="10"/>
              <c:pt idx="0">
                <c:v>6.3</c:v>
              </c:pt>
              <c:pt idx="1">
                <c:v>6.1</c:v>
              </c:pt>
              <c:pt idx="2">
                <c:v>7.8</c:v>
              </c:pt>
              <c:pt idx="3">
                <c:v>7.2</c:v>
              </c:pt>
              <c:pt idx="4">
                <c:v>5.2</c:v>
              </c:pt>
              <c:pt idx="5">
                <c:v>4.3</c:v>
              </c:pt>
              <c:pt idx="6">
                <c:v>4.3</c:v>
              </c:pt>
              <c:pt idx="7">
                <c:v>4.9000000000000004</c:v>
              </c:pt>
              <c:pt idx="8">
                <c:v>4.7</c:v>
              </c:pt>
              <c:pt idx="9">
                <c:v>4</c:v>
              </c:pt>
            </c:numLit>
          </c:val>
          <c:smooth val="0"/>
          <c:extLst>
            <c:ext xmlns:c16="http://schemas.microsoft.com/office/drawing/2014/chart" uri="{C3380CC4-5D6E-409C-BE32-E72D297353CC}">
              <c16:uniqueId val="{00000000-F560-4224-A557-23F7003D3058}"/>
            </c:ext>
          </c:extLst>
        </c:ser>
        <c:ser>
          <c:idx val="1"/>
          <c:order val="1"/>
          <c:tx>
            <c:v>Monetary market interest rates.Tunisia (1994 - 2021)</c:v>
          </c:tx>
          <c:spPr>
            <a:ln w="25400" cap="rnd">
              <a:solidFill>
                <a:srgbClr val="006189"/>
              </a:solidFill>
              <a:prstDash val="solid"/>
            </a:ln>
          </c:spPr>
          <c:marker>
            <c:symbol val="circle"/>
            <c:size val="5"/>
            <c:spPr>
              <a:solidFill>
                <a:srgbClr val="006189"/>
              </a:solidFill>
              <a:ln>
                <a:solidFill>
                  <a:srgbClr val="006189"/>
                </a:solidFill>
              </a:ln>
            </c:spPr>
          </c:marker>
          <c:cat>
            <c:strRef>
              <c:f>Data!$A$2:$A$11</c:f>
              <c:strCache>
                <c:ptCount val="10"/>
                <c:pt idx="0">
                  <c:v>2021</c:v>
                </c:pt>
                <c:pt idx="1">
                  <c:v>2020</c:v>
                </c:pt>
                <c:pt idx="2">
                  <c:v>2019</c:v>
                </c:pt>
                <c:pt idx="3">
                  <c:v>2018</c:v>
                </c:pt>
                <c:pt idx="4">
                  <c:v>2017</c:v>
                </c:pt>
                <c:pt idx="5">
                  <c:v>2016</c:v>
                </c:pt>
                <c:pt idx="6">
                  <c:v>2015</c:v>
                </c:pt>
                <c:pt idx="7">
                  <c:v>2014</c:v>
                </c:pt>
                <c:pt idx="8">
                  <c:v>2013</c:v>
                </c:pt>
                <c:pt idx="9">
                  <c:v>2012</c:v>
                </c:pt>
              </c:strCache>
              <c:extLst/>
            </c:strRef>
          </c:cat>
          <c:val>
            <c:numRef>
              <c:f>Data!$B$2:$B$11</c:f>
              <c:numCache>
                <c:formatCode>#,##0.0;\-#,##0.0;0.0;</c:formatCode>
                <c:ptCount val="10"/>
                <c:pt idx="0">
                  <c:v>6.3</c:v>
                </c:pt>
                <c:pt idx="1">
                  <c:v>6.1</c:v>
                </c:pt>
                <c:pt idx="2">
                  <c:v>7.8</c:v>
                </c:pt>
                <c:pt idx="3">
                  <c:v>7.2</c:v>
                </c:pt>
                <c:pt idx="4">
                  <c:v>5.2</c:v>
                </c:pt>
                <c:pt idx="5">
                  <c:v>4.3</c:v>
                </c:pt>
                <c:pt idx="6">
                  <c:v>4.3</c:v>
                </c:pt>
                <c:pt idx="7">
                  <c:v>4.9000000000000004</c:v>
                </c:pt>
                <c:pt idx="8">
                  <c:v>4.7</c:v>
                </c:pt>
                <c:pt idx="9">
                  <c:v>4</c:v>
                </c:pt>
              </c:numCache>
              <c:extLst/>
            </c:numRef>
          </c:val>
          <c:smooth val="0"/>
          <c:extLst>
            <c:ext xmlns:c16="http://schemas.microsoft.com/office/drawing/2014/chart" uri="{C3380CC4-5D6E-409C-BE32-E72D297353CC}">
              <c16:uniqueId val="{00000001-F560-4224-A557-23F7003D3058}"/>
            </c:ext>
          </c:extLst>
        </c:ser>
        <c:dLbls>
          <c:showLegendKey val="0"/>
          <c:showVal val="0"/>
          <c:showCatName val="0"/>
          <c:showSerName val="0"/>
          <c:showPercent val="0"/>
          <c:showBubbleSize val="0"/>
        </c:dLbls>
        <c:smooth val="0"/>
        <c:axId val="99577344"/>
        <c:axId val="77090752"/>
      </c:lineChart>
      <c:catAx>
        <c:axId val="99577344"/>
        <c:scaling>
          <c:orientation val="maxMin"/>
        </c:scaling>
        <c:delete val="0"/>
        <c:axPos val="b"/>
        <c:numFmt formatCode="General" sourceLinked="1"/>
        <c:majorTickMark val="none"/>
        <c:minorTickMark val="none"/>
        <c:tickLblPos val="low"/>
        <c:spPr>
          <a:ln>
            <a:solidFill>
              <a:schemeClr val="tx2">
                <a:lumMod val="20000"/>
                <a:lumOff val="80000"/>
              </a:schemeClr>
            </a:solidFill>
          </a:ln>
        </c:spPr>
        <c:txPr>
          <a:bodyPr/>
          <a:lstStyle/>
          <a:p>
            <a:pPr rtl="0">
              <a:defRPr sz="800" baseline="0">
                <a:solidFill>
                  <a:srgbClr val="3E576F"/>
                </a:solidFill>
                <a:latin typeface="Arial" pitchFamily="34" charset="0"/>
              </a:defRPr>
            </a:pPr>
            <a:endParaRPr lang="en-US"/>
          </a:p>
        </c:txPr>
        <c:crossAx val="77090752"/>
        <c:crosses val="autoZero"/>
        <c:auto val="1"/>
        <c:lblAlgn val="ctr"/>
        <c:lblOffset val="100"/>
        <c:noMultiLvlLbl val="1"/>
      </c:catAx>
      <c:valAx>
        <c:axId val="77090752"/>
        <c:scaling>
          <c:orientation val="minMax"/>
          <c:max val="10"/>
          <c:min val="3"/>
        </c:scaling>
        <c:delete val="0"/>
        <c:axPos val="l"/>
        <c:majorGridlines>
          <c:spPr>
            <a:ln>
              <a:solidFill>
                <a:schemeClr val="bg1">
                  <a:lumMod val="75000"/>
                </a:schemeClr>
              </a:solidFill>
            </a:ln>
          </c:spPr>
        </c:majorGridlines>
        <c:title>
          <c:tx>
            <c:rich>
              <a:bodyPr rot="-5400000" vert="horz"/>
              <a:lstStyle/>
              <a:p>
                <a:pPr rtl="0">
                  <a:defRPr sz="1100" b="1" i="0" baseline="0">
                    <a:solidFill>
                      <a:srgbClr val="3E576F"/>
                    </a:solidFill>
                  </a:defRPr>
                </a:pPr>
                <a:r>
                  <a:rPr lang="en-US" sz="1100" b="1" i="0" baseline="0">
                    <a:solidFill>
                      <a:srgbClr val="3E576F"/>
                    </a:solidFill>
                  </a:rPr>
                  <a:t>Percentage</a:t>
                </a:r>
              </a:p>
            </c:rich>
          </c:tx>
          <c:overlay val="0"/>
        </c:title>
        <c:numFmt formatCode="#,##0;\-#,##0;0;" sourceLinked="0"/>
        <c:majorTickMark val="cross"/>
        <c:minorTickMark val="cross"/>
        <c:tickLblPos val="nextTo"/>
        <c:spPr>
          <a:ln>
            <a:noFill/>
          </a:ln>
        </c:spPr>
        <c:txPr>
          <a:bodyPr/>
          <a:lstStyle/>
          <a:p>
            <a:pPr rtl="0">
              <a:defRPr sz="800" baseline="0">
                <a:solidFill>
                  <a:srgbClr val="3E576F"/>
                </a:solidFill>
                <a:latin typeface="Arial" pitchFamily="34" charset="0"/>
              </a:defRPr>
            </a:pPr>
            <a:endParaRPr lang="en-US"/>
          </a:p>
        </c:txPr>
        <c:crossAx val="99577344"/>
        <c:crosses val="max"/>
        <c:crossBetween val="between"/>
      </c:valAx>
      <c:spPr>
        <a:solidFill>
          <a:srgbClr val="FFFFFF"/>
        </a:solidFill>
        <a:ln w="0">
          <a:solidFill>
            <a:srgbClr val="FFFFFF"/>
          </a:solidFill>
        </a:ln>
        <a:effectLst>
          <a:softEdge rad="25400"/>
        </a:effectLst>
      </c:spPr>
    </c:plotArea>
    <c:plotVisOnly val="0"/>
    <c:dispBlanksAs val="gap"/>
    <c:showDLblsOverMax val="1"/>
  </c:chart>
  <c:spPr>
    <a:solidFill>
      <a:srgbClr val="FFFFFF"/>
    </a:solidFill>
    <a:ln w="0"/>
  </c:sp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NEW</a:t>
            </a:r>
            <a:r>
              <a:rPr lang="en-US" baseline="0"/>
              <a:t> BODY LINE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radarChart>
        <c:radarStyle val="marker"/>
        <c:varyColors val="0"/>
        <c:ser>
          <c:idx val="0"/>
          <c:order val="0"/>
          <c:spPr>
            <a:ln w="28575" cap="rnd">
              <a:solidFill>
                <a:schemeClr val="accent4"/>
              </a:solidFill>
              <a:round/>
            </a:ln>
            <a:effectLst/>
          </c:spPr>
          <c:marker>
            <c:symbol val="none"/>
          </c:marker>
          <c:cat>
            <c:strRef>
              <c:f>'Table 0'!$I$3:$I$8</c:f>
              <c:strCache>
                <c:ptCount val="6"/>
                <c:pt idx="0">
                  <c:v>Total liabilities growth</c:v>
                </c:pt>
                <c:pt idx="1">
                  <c:v>Assets - Total - Growth</c:v>
                </c:pt>
                <c:pt idx="2">
                  <c:v>Sales Growth</c:v>
                </c:pt>
                <c:pt idx="3">
                  <c:v>Gross Income Growth</c:v>
                </c:pt>
                <c:pt idx="4">
                  <c:v>Net Income Growth</c:v>
                </c:pt>
                <c:pt idx="5">
                  <c:v>EPS (Basic) Growth</c:v>
                </c:pt>
              </c:strCache>
            </c:strRef>
          </c:cat>
          <c:val>
            <c:numRef>
              <c:f>'Table 0'!$N$3:$N$8</c:f>
              <c:numCache>
                <c:formatCode>0%</c:formatCode>
                <c:ptCount val="6"/>
                <c:pt idx="0">
                  <c:v>0.17805409316509274</c:v>
                </c:pt>
                <c:pt idx="1">
                  <c:v>-1.3550000000000003E-2</c:v>
                </c:pt>
                <c:pt idx="2">
                  <c:v>-2.5375000000000002E-2</c:v>
                </c:pt>
                <c:pt idx="3">
                  <c:v>0.16800000000000001</c:v>
                </c:pt>
                <c:pt idx="4">
                  <c:v>-7.4200000000000002E-2</c:v>
                </c:pt>
                <c:pt idx="5">
                  <c:v>-7.367499999999999E-2</c:v>
                </c:pt>
              </c:numCache>
            </c:numRef>
          </c:val>
          <c:extLst>
            <c:ext xmlns:c16="http://schemas.microsoft.com/office/drawing/2014/chart" uri="{C3380CC4-5D6E-409C-BE32-E72D297353CC}">
              <c16:uniqueId val="{00000000-C017-42AE-8971-B7EAE123A74F}"/>
            </c:ext>
          </c:extLst>
        </c:ser>
        <c:dLbls>
          <c:showLegendKey val="0"/>
          <c:showVal val="0"/>
          <c:showCatName val="0"/>
          <c:showSerName val="0"/>
          <c:showPercent val="0"/>
          <c:showBubbleSize val="0"/>
        </c:dLbls>
        <c:axId val="707237776"/>
        <c:axId val="707227696"/>
      </c:radarChart>
      <c:catAx>
        <c:axId val="707237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07227696"/>
        <c:crosses val="autoZero"/>
        <c:auto val="1"/>
        <c:lblAlgn val="ctr"/>
        <c:lblOffset val="100"/>
        <c:noMultiLvlLbl val="0"/>
      </c:catAx>
      <c:valAx>
        <c:axId val="707227696"/>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7072377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OFFICE</a:t>
            </a:r>
            <a:r>
              <a:rPr lang="en-US" baseline="0"/>
              <a:t> PLAST</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radarChart>
        <c:radarStyle val="marker"/>
        <c:varyColors val="0"/>
        <c:ser>
          <c:idx val="0"/>
          <c:order val="0"/>
          <c:spPr>
            <a:ln w="28575" cap="rnd">
              <a:solidFill>
                <a:schemeClr val="accent4"/>
              </a:solidFill>
              <a:round/>
            </a:ln>
            <a:effectLst/>
          </c:spPr>
          <c:marker>
            <c:symbol val="none"/>
          </c:marker>
          <c:cat>
            <c:strRef>
              <c:f>'Table 0 (2)'!$K$37:$K$42</c:f>
              <c:strCache>
                <c:ptCount val="6"/>
                <c:pt idx="0">
                  <c:v>Total liabilities growth</c:v>
                </c:pt>
                <c:pt idx="1">
                  <c:v>Assets - Total - Growth</c:v>
                </c:pt>
                <c:pt idx="2">
                  <c:v>Sales Growth</c:v>
                </c:pt>
                <c:pt idx="3">
                  <c:v>Gross Income Growth</c:v>
                </c:pt>
                <c:pt idx="4">
                  <c:v>Net Income Growth</c:v>
                </c:pt>
                <c:pt idx="5">
                  <c:v>EPS (Basic) Growth</c:v>
                </c:pt>
              </c:strCache>
            </c:strRef>
          </c:cat>
          <c:val>
            <c:numRef>
              <c:f>'Table 0 (2)'!$P$37:$P$42</c:f>
              <c:numCache>
                <c:formatCode>0%</c:formatCode>
                <c:ptCount val="6"/>
                <c:pt idx="0">
                  <c:v>0.19420868441813813</c:v>
                </c:pt>
                <c:pt idx="1">
                  <c:v>0.10337500000000001</c:v>
                </c:pt>
                <c:pt idx="2">
                  <c:v>0.15654999999999999</c:v>
                </c:pt>
                <c:pt idx="3">
                  <c:v>0.1673</c:v>
                </c:pt>
                <c:pt idx="4">
                  <c:v>-1.7269749999999999</c:v>
                </c:pt>
                <c:pt idx="5">
                  <c:v>-1.739975</c:v>
                </c:pt>
              </c:numCache>
            </c:numRef>
          </c:val>
          <c:extLst>
            <c:ext xmlns:c16="http://schemas.microsoft.com/office/drawing/2014/chart" uri="{C3380CC4-5D6E-409C-BE32-E72D297353CC}">
              <c16:uniqueId val="{00000000-2712-4D03-8D6A-E0617CA4F5F7}"/>
            </c:ext>
          </c:extLst>
        </c:ser>
        <c:dLbls>
          <c:showLegendKey val="0"/>
          <c:showVal val="0"/>
          <c:showCatName val="0"/>
          <c:showSerName val="0"/>
          <c:showPercent val="0"/>
          <c:showBubbleSize val="0"/>
        </c:dLbls>
        <c:axId val="560267056"/>
        <c:axId val="560261656"/>
      </c:radarChart>
      <c:catAx>
        <c:axId val="560267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0261656"/>
        <c:crosses val="autoZero"/>
        <c:auto val="1"/>
        <c:lblAlgn val="ctr"/>
        <c:lblOffset val="100"/>
        <c:noMultiLvlLbl val="0"/>
      </c:catAx>
      <c:valAx>
        <c:axId val="560261656"/>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5602670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a:t>OTH</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radarChart>
        <c:radarStyle val="marker"/>
        <c:varyColors val="0"/>
        <c:ser>
          <c:idx val="0"/>
          <c:order val="0"/>
          <c:spPr>
            <a:ln w="28575" cap="rnd">
              <a:solidFill>
                <a:schemeClr val="accent4"/>
              </a:solidFill>
              <a:round/>
            </a:ln>
            <a:effectLst/>
          </c:spPr>
          <c:marker>
            <c:symbol val="none"/>
          </c:marker>
          <c:cat>
            <c:strRef>
              <c:f>'Table 0 (2)'!$K$38:$K$43</c:f>
              <c:strCache>
                <c:ptCount val="6"/>
                <c:pt idx="0">
                  <c:v>total liabilities growth</c:v>
                </c:pt>
                <c:pt idx="1">
                  <c:v>Assets - Total - Growth</c:v>
                </c:pt>
                <c:pt idx="2">
                  <c:v>Sales Growth</c:v>
                </c:pt>
                <c:pt idx="3">
                  <c:v>Gross Income Growth</c:v>
                </c:pt>
                <c:pt idx="4">
                  <c:v>Net Income Growth</c:v>
                </c:pt>
                <c:pt idx="5">
                  <c:v>EPS (Basic) Growth</c:v>
                </c:pt>
              </c:strCache>
            </c:strRef>
          </c:cat>
          <c:val>
            <c:numRef>
              <c:f>'Table 0 (2)'!$P$38:$P$43</c:f>
              <c:numCache>
                <c:formatCode>0%</c:formatCode>
                <c:ptCount val="6"/>
                <c:pt idx="0">
                  <c:v>5.0104009811368873E-2</c:v>
                </c:pt>
                <c:pt idx="1">
                  <c:v>3.5724999999999993E-2</c:v>
                </c:pt>
                <c:pt idx="2">
                  <c:v>7.1775000000000005E-2</c:v>
                </c:pt>
                <c:pt idx="3">
                  <c:v>-3.7199999999999997E-2</c:v>
                </c:pt>
                <c:pt idx="4">
                  <c:v>-0.18252499999999999</c:v>
                </c:pt>
                <c:pt idx="5">
                  <c:v>-0.18257499999999999</c:v>
                </c:pt>
              </c:numCache>
            </c:numRef>
          </c:val>
          <c:extLst>
            <c:ext xmlns:c16="http://schemas.microsoft.com/office/drawing/2014/chart" uri="{C3380CC4-5D6E-409C-BE32-E72D297353CC}">
              <c16:uniqueId val="{00000000-AF24-4682-A1FB-B9D1FB0B93F8}"/>
            </c:ext>
          </c:extLst>
        </c:ser>
        <c:dLbls>
          <c:showLegendKey val="0"/>
          <c:showVal val="0"/>
          <c:showCatName val="0"/>
          <c:showSerName val="0"/>
          <c:showPercent val="0"/>
          <c:showBubbleSize val="0"/>
        </c:dLbls>
        <c:axId val="714092264"/>
        <c:axId val="714089384"/>
      </c:radarChart>
      <c:catAx>
        <c:axId val="7140922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4089384"/>
        <c:crosses val="autoZero"/>
        <c:auto val="1"/>
        <c:lblAlgn val="ctr"/>
        <c:lblOffset val="100"/>
        <c:noMultiLvlLbl val="0"/>
      </c:catAx>
      <c:valAx>
        <c:axId val="714089384"/>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7140922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PGH</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radarChart>
        <c:radarStyle val="marker"/>
        <c:varyColors val="0"/>
        <c:ser>
          <c:idx val="0"/>
          <c:order val="0"/>
          <c:spPr>
            <a:ln w="28575" cap="rnd">
              <a:solidFill>
                <a:schemeClr val="accent4"/>
              </a:solidFill>
              <a:round/>
            </a:ln>
            <a:effectLst/>
          </c:spPr>
          <c:marker>
            <c:symbol val="none"/>
          </c:marker>
          <c:cat>
            <c:strRef>
              <c:f>'Table 0'!$J$37:$J$42</c:f>
              <c:strCache>
                <c:ptCount val="6"/>
                <c:pt idx="0">
                  <c:v>Total liabilities growth</c:v>
                </c:pt>
                <c:pt idx="1">
                  <c:v>Assets - Total - Growth</c:v>
                </c:pt>
                <c:pt idx="2">
                  <c:v>Sales Growth</c:v>
                </c:pt>
                <c:pt idx="3">
                  <c:v>Gross Income Growth</c:v>
                </c:pt>
                <c:pt idx="4">
                  <c:v>Net Income Growth</c:v>
                </c:pt>
                <c:pt idx="5">
                  <c:v>EPS (Basic) Growth</c:v>
                </c:pt>
              </c:strCache>
            </c:strRef>
          </c:cat>
          <c:val>
            <c:numRef>
              <c:f>'Table 0'!$O$37:$O$42</c:f>
              <c:numCache>
                <c:formatCode>0%</c:formatCode>
                <c:ptCount val="6"/>
                <c:pt idx="0">
                  <c:v>5.8544108650421825E-2</c:v>
                </c:pt>
                <c:pt idx="1">
                  <c:v>5.174999999999999E-2</c:v>
                </c:pt>
                <c:pt idx="2">
                  <c:v>0.10379999999999999</c:v>
                </c:pt>
                <c:pt idx="3">
                  <c:v>4.1325000000000001E-2</c:v>
                </c:pt>
                <c:pt idx="4">
                  <c:v>-0.15437499999999998</c:v>
                </c:pt>
                <c:pt idx="5">
                  <c:v>-0.15434999999999999</c:v>
                </c:pt>
              </c:numCache>
            </c:numRef>
          </c:val>
          <c:extLst>
            <c:ext xmlns:c16="http://schemas.microsoft.com/office/drawing/2014/chart" uri="{C3380CC4-5D6E-409C-BE32-E72D297353CC}">
              <c16:uniqueId val="{00000000-D6E7-40FF-8D99-D7577BA884A4}"/>
            </c:ext>
          </c:extLst>
        </c:ser>
        <c:dLbls>
          <c:showLegendKey val="0"/>
          <c:showVal val="0"/>
          <c:showCatName val="0"/>
          <c:showSerName val="0"/>
          <c:showPercent val="0"/>
          <c:showBubbleSize val="0"/>
        </c:dLbls>
        <c:axId val="709039328"/>
        <c:axId val="709038248"/>
      </c:radarChart>
      <c:catAx>
        <c:axId val="7090393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09038248"/>
        <c:crosses val="autoZero"/>
        <c:auto val="1"/>
        <c:lblAlgn val="ctr"/>
        <c:lblOffset val="100"/>
        <c:noMultiLvlLbl val="0"/>
      </c:catAx>
      <c:valAx>
        <c:axId val="70903824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7090393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SAH</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radarChart>
        <c:radarStyle val="marker"/>
        <c:varyColors val="0"/>
        <c:ser>
          <c:idx val="0"/>
          <c:order val="0"/>
          <c:spPr>
            <a:ln w="28575" cap="rnd">
              <a:solidFill>
                <a:schemeClr val="accent4"/>
              </a:solidFill>
              <a:round/>
            </a:ln>
            <a:effectLst/>
          </c:spPr>
          <c:marker>
            <c:symbol val="none"/>
          </c:marker>
          <c:cat>
            <c:strRef>
              <c:f>'Table 0 (2)'!$K$38:$K$43</c:f>
              <c:strCache>
                <c:ptCount val="6"/>
                <c:pt idx="0">
                  <c:v>TOTAL LIABILITIES GROWTH</c:v>
                </c:pt>
                <c:pt idx="1">
                  <c:v>Assets - Total - Growth</c:v>
                </c:pt>
                <c:pt idx="2">
                  <c:v>Sales Growth</c:v>
                </c:pt>
                <c:pt idx="3">
                  <c:v>Gross Income Growth</c:v>
                </c:pt>
                <c:pt idx="4">
                  <c:v>Net Income Growth</c:v>
                </c:pt>
                <c:pt idx="5">
                  <c:v>EPS (Basic) Growth</c:v>
                </c:pt>
              </c:strCache>
            </c:strRef>
          </c:cat>
          <c:val>
            <c:numRef>
              <c:f>'Table 0 (2)'!$P$38:$P$43</c:f>
              <c:numCache>
                <c:formatCode>0%</c:formatCode>
                <c:ptCount val="6"/>
                <c:pt idx="0">
                  <c:v>0.10585000927679314</c:v>
                </c:pt>
                <c:pt idx="1">
                  <c:v>0.10087499999999999</c:v>
                </c:pt>
                <c:pt idx="2">
                  <c:v>0.18907499999999999</c:v>
                </c:pt>
                <c:pt idx="3">
                  <c:v>0.23800000000000002</c:v>
                </c:pt>
                <c:pt idx="4">
                  <c:v>0.26222500000000004</c:v>
                </c:pt>
                <c:pt idx="5">
                  <c:v>0.24275000000000002</c:v>
                </c:pt>
              </c:numCache>
            </c:numRef>
          </c:val>
          <c:extLst>
            <c:ext xmlns:c16="http://schemas.microsoft.com/office/drawing/2014/chart" uri="{C3380CC4-5D6E-409C-BE32-E72D297353CC}">
              <c16:uniqueId val="{00000000-CBB9-4342-9BCF-FB0A68D79D52}"/>
            </c:ext>
          </c:extLst>
        </c:ser>
        <c:dLbls>
          <c:showLegendKey val="0"/>
          <c:showVal val="0"/>
          <c:showCatName val="0"/>
          <c:showSerName val="0"/>
          <c:showPercent val="0"/>
          <c:showBubbleSize val="0"/>
        </c:dLbls>
        <c:axId val="710111528"/>
        <c:axId val="710114048"/>
      </c:radarChart>
      <c:catAx>
        <c:axId val="7101115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0114048"/>
        <c:crosses val="autoZero"/>
        <c:auto val="1"/>
        <c:lblAlgn val="ctr"/>
        <c:lblOffset val="100"/>
        <c:noMultiLvlLbl val="0"/>
      </c:catAx>
      <c:valAx>
        <c:axId val="71011404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7101115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SFBT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radarChart>
        <c:radarStyle val="marker"/>
        <c:varyColors val="0"/>
        <c:ser>
          <c:idx val="0"/>
          <c:order val="0"/>
          <c:spPr>
            <a:ln w="28575" cap="rnd">
              <a:solidFill>
                <a:schemeClr val="accent4"/>
              </a:solidFill>
              <a:round/>
            </a:ln>
            <a:effectLst/>
          </c:spPr>
          <c:marker>
            <c:symbol val="none"/>
          </c:marker>
          <c:cat>
            <c:strRef>
              <c:f>'Table 0 (2)'!$K$38:$K$43</c:f>
              <c:strCache>
                <c:ptCount val="6"/>
                <c:pt idx="0">
                  <c:v>Total liabilities growth</c:v>
                </c:pt>
                <c:pt idx="1">
                  <c:v>Assets - Total - Growth</c:v>
                </c:pt>
                <c:pt idx="2">
                  <c:v>Sales Growth</c:v>
                </c:pt>
                <c:pt idx="3">
                  <c:v>Gross Income Growth</c:v>
                </c:pt>
                <c:pt idx="4">
                  <c:v>Net Income Growth</c:v>
                </c:pt>
                <c:pt idx="5">
                  <c:v>EPS (Basic) Growth</c:v>
                </c:pt>
              </c:strCache>
            </c:strRef>
          </c:cat>
          <c:val>
            <c:numRef>
              <c:f>'Table 0 (2)'!$P$38:$P$43</c:f>
              <c:numCache>
                <c:formatCode>0%</c:formatCode>
                <c:ptCount val="6"/>
                <c:pt idx="0">
                  <c:v>5.7362177802853978E-2</c:v>
                </c:pt>
                <c:pt idx="1">
                  <c:v>6.5849999999999992E-2</c:v>
                </c:pt>
                <c:pt idx="2">
                  <c:v>4.2349999999999999E-2</c:v>
                </c:pt>
                <c:pt idx="3">
                  <c:v>0.10794999999999999</c:v>
                </c:pt>
                <c:pt idx="4">
                  <c:v>0.10100000000000001</c:v>
                </c:pt>
                <c:pt idx="5">
                  <c:v>0.10105</c:v>
                </c:pt>
              </c:numCache>
            </c:numRef>
          </c:val>
          <c:extLst>
            <c:ext xmlns:c16="http://schemas.microsoft.com/office/drawing/2014/chart" uri="{C3380CC4-5D6E-409C-BE32-E72D297353CC}">
              <c16:uniqueId val="{00000000-3EE5-4C8B-89DE-B6CB592CD2D9}"/>
            </c:ext>
          </c:extLst>
        </c:ser>
        <c:dLbls>
          <c:showLegendKey val="0"/>
          <c:showVal val="0"/>
          <c:showCatName val="0"/>
          <c:showSerName val="0"/>
          <c:showPercent val="0"/>
          <c:showBubbleSize val="0"/>
        </c:dLbls>
        <c:axId val="719429808"/>
        <c:axId val="719430528"/>
      </c:radarChart>
      <c:catAx>
        <c:axId val="719429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9430528"/>
        <c:crosses val="autoZero"/>
        <c:auto val="1"/>
        <c:lblAlgn val="ctr"/>
        <c:lblOffset val="100"/>
        <c:noMultiLvlLbl val="0"/>
      </c:catAx>
      <c:valAx>
        <c:axId val="71943052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7194298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SMART TN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radarChart>
        <c:radarStyle val="marker"/>
        <c:varyColors val="0"/>
        <c:ser>
          <c:idx val="0"/>
          <c:order val="0"/>
          <c:spPr>
            <a:ln w="28575" cap="rnd">
              <a:solidFill>
                <a:schemeClr val="accent4"/>
              </a:solidFill>
              <a:round/>
            </a:ln>
            <a:effectLst/>
          </c:spPr>
          <c:marker>
            <c:symbol val="none"/>
          </c:marker>
          <c:cat>
            <c:strRef>
              <c:f>'Table 0 (2)'!$J$40:$J$45</c:f>
              <c:strCache>
                <c:ptCount val="6"/>
                <c:pt idx="0">
                  <c:v>total liabilities growth</c:v>
                </c:pt>
                <c:pt idx="1">
                  <c:v>Assets - Total - Growth</c:v>
                </c:pt>
                <c:pt idx="2">
                  <c:v>Sales Growth</c:v>
                </c:pt>
                <c:pt idx="3">
                  <c:v>Gross Income Growth</c:v>
                </c:pt>
                <c:pt idx="4">
                  <c:v>Net Income Growth</c:v>
                </c:pt>
                <c:pt idx="5">
                  <c:v>EPS (Basic) Growth</c:v>
                </c:pt>
              </c:strCache>
            </c:strRef>
          </c:cat>
          <c:val>
            <c:numRef>
              <c:f>'Table 0 (2)'!$M$40:$M$45</c:f>
              <c:numCache>
                <c:formatCode>0%</c:formatCode>
                <c:ptCount val="6"/>
                <c:pt idx="0">
                  <c:v>0.38704164909821348</c:v>
                </c:pt>
                <c:pt idx="1">
                  <c:v>0.40035000000000004</c:v>
                </c:pt>
                <c:pt idx="2">
                  <c:v>0.16570000000000001</c:v>
                </c:pt>
                <c:pt idx="3">
                  <c:v>0.22939999999999999</c:v>
                </c:pt>
                <c:pt idx="4">
                  <c:v>0.36305000000000004</c:v>
                </c:pt>
                <c:pt idx="5">
                  <c:v>0.31330000000000002</c:v>
                </c:pt>
              </c:numCache>
            </c:numRef>
          </c:val>
          <c:extLst>
            <c:ext xmlns:c16="http://schemas.microsoft.com/office/drawing/2014/chart" uri="{C3380CC4-5D6E-409C-BE32-E72D297353CC}">
              <c16:uniqueId val="{00000000-6DB2-4B5C-B18A-7958CBC4F6E8}"/>
            </c:ext>
          </c:extLst>
        </c:ser>
        <c:dLbls>
          <c:showLegendKey val="0"/>
          <c:showVal val="0"/>
          <c:showCatName val="0"/>
          <c:showSerName val="0"/>
          <c:showPercent val="0"/>
          <c:showBubbleSize val="0"/>
        </c:dLbls>
        <c:axId val="550373888"/>
        <c:axId val="550371368"/>
      </c:radarChart>
      <c:catAx>
        <c:axId val="5503738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0371368"/>
        <c:crosses val="autoZero"/>
        <c:auto val="1"/>
        <c:lblAlgn val="ctr"/>
        <c:lblOffset val="100"/>
        <c:noMultiLvlLbl val="0"/>
      </c:catAx>
      <c:valAx>
        <c:axId val="55037136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5503738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SOTUMAG</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radarChart>
        <c:radarStyle val="marker"/>
        <c:varyColors val="0"/>
        <c:ser>
          <c:idx val="0"/>
          <c:order val="0"/>
          <c:spPr>
            <a:ln w="28575" cap="rnd">
              <a:solidFill>
                <a:schemeClr val="accent4"/>
              </a:solidFill>
              <a:round/>
            </a:ln>
            <a:effectLst/>
          </c:spPr>
          <c:marker>
            <c:symbol val="none"/>
          </c:marker>
          <c:cat>
            <c:strRef>
              <c:f>'Table 0 (2)'!$K$38:$K$43</c:f>
              <c:strCache>
                <c:ptCount val="6"/>
                <c:pt idx="0">
                  <c:v>Total liabilities growth</c:v>
                </c:pt>
                <c:pt idx="1">
                  <c:v>Assets - Total - Growth</c:v>
                </c:pt>
                <c:pt idx="2">
                  <c:v>Sales Growth</c:v>
                </c:pt>
                <c:pt idx="3">
                  <c:v>Gross Income Growth</c:v>
                </c:pt>
                <c:pt idx="4">
                  <c:v>Net Income Growth</c:v>
                </c:pt>
                <c:pt idx="5">
                  <c:v>EPS (Basic) Growth</c:v>
                </c:pt>
              </c:strCache>
            </c:strRef>
          </c:cat>
          <c:val>
            <c:numRef>
              <c:f>'Table 0 (2)'!$P$38:$P$43</c:f>
              <c:numCache>
                <c:formatCode>0%</c:formatCode>
                <c:ptCount val="6"/>
                <c:pt idx="0">
                  <c:v>0.145754215822644</c:v>
                </c:pt>
                <c:pt idx="1">
                  <c:v>8.7999999999999995E-2</c:v>
                </c:pt>
                <c:pt idx="2">
                  <c:v>5.4649999999999997E-2</c:v>
                </c:pt>
                <c:pt idx="3">
                  <c:v>0.15202499999999999</c:v>
                </c:pt>
                <c:pt idx="4">
                  <c:v>0.1968</c:v>
                </c:pt>
                <c:pt idx="5">
                  <c:v>0.19674999999999998</c:v>
                </c:pt>
              </c:numCache>
            </c:numRef>
          </c:val>
          <c:extLst>
            <c:ext xmlns:c16="http://schemas.microsoft.com/office/drawing/2014/chart" uri="{C3380CC4-5D6E-409C-BE32-E72D297353CC}">
              <c16:uniqueId val="{00000000-B57F-4F21-8328-84813DB8BD94}"/>
            </c:ext>
          </c:extLst>
        </c:ser>
        <c:dLbls>
          <c:showLegendKey val="0"/>
          <c:showVal val="0"/>
          <c:showCatName val="0"/>
          <c:showSerName val="0"/>
          <c:showPercent val="0"/>
          <c:showBubbleSize val="0"/>
        </c:dLbls>
        <c:axId val="720967704"/>
        <c:axId val="720964824"/>
      </c:radarChart>
      <c:catAx>
        <c:axId val="7209677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20964824"/>
        <c:crosses val="autoZero"/>
        <c:auto val="1"/>
        <c:lblAlgn val="ctr"/>
        <c:lblOffset val="100"/>
        <c:noMultiLvlLbl val="0"/>
      </c:catAx>
      <c:valAx>
        <c:axId val="720964824"/>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7209677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a:t>STB</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radarChart>
        <c:radarStyle val="marker"/>
        <c:varyColors val="0"/>
        <c:ser>
          <c:idx val="0"/>
          <c:order val="0"/>
          <c:spPr>
            <a:ln w="28575" cap="rnd">
              <a:solidFill>
                <a:schemeClr val="accent4"/>
              </a:solidFill>
              <a:round/>
            </a:ln>
            <a:effectLst/>
          </c:spPr>
          <c:marker>
            <c:symbol val="none"/>
          </c:marker>
          <c:cat>
            <c:strRef>
              <c:f>'Table 1'!$K$3:$K$8</c:f>
              <c:strCache>
                <c:ptCount val="6"/>
                <c:pt idx="0">
                  <c:v>Total Liabilities Growth</c:v>
                </c:pt>
                <c:pt idx="1">
                  <c:v>Assets - Total Growth</c:v>
                </c:pt>
                <c:pt idx="2">
                  <c:v>Interest Income Growth</c:v>
                </c:pt>
                <c:pt idx="3">
                  <c:v>Operating Income Growth</c:v>
                </c:pt>
                <c:pt idx="4">
                  <c:v>Net Income Growth</c:v>
                </c:pt>
                <c:pt idx="5">
                  <c:v>EPS (Basic) Growth</c:v>
                </c:pt>
              </c:strCache>
            </c:strRef>
          </c:cat>
          <c:val>
            <c:numRef>
              <c:f>'Table 1'!$P$3:$P$8</c:f>
              <c:numCache>
                <c:formatCode>0.00%</c:formatCode>
                <c:ptCount val="6"/>
                <c:pt idx="0">
                  <c:v>8.4250000000000005E-2</c:v>
                </c:pt>
                <c:pt idx="1">
                  <c:v>8.6025000000000004E-2</c:v>
                </c:pt>
                <c:pt idx="2">
                  <c:v>0.12517500000000001</c:v>
                </c:pt>
                <c:pt idx="3">
                  <c:v>0.51142500000000002</c:v>
                </c:pt>
                <c:pt idx="4">
                  <c:v>0.45055000000000001</c:v>
                </c:pt>
                <c:pt idx="5">
                  <c:v>0.49907499999999994</c:v>
                </c:pt>
              </c:numCache>
            </c:numRef>
          </c:val>
          <c:extLst>
            <c:ext xmlns:c16="http://schemas.microsoft.com/office/drawing/2014/chart" uri="{C3380CC4-5D6E-409C-BE32-E72D297353CC}">
              <c16:uniqueId val="{00000000-67A2-40E1-92A6-02A2B26EA959}"/>
            </c:ext>
          </c:extLst>
        </c:ser>
        <c:dLbls>
          <c:showLegendKey val="0"/>
          <c:showVal val="0"/>
          <c:showCatName val="0"/>
          <c:showSerName val="0"/>
          <c:showPercent val="0"/>
          <c:showBubbleSize val="0"/>
        </c:dLbls>
        <c:axId val="704384232"/>
        <c:axId val="704382432"/>
      </c:radarChart>
      <c:catAx>
        <c:axId val="7043842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04382432"/>
        <c:crosses val="autoZero"/>
        <c:auto val="1"/>
        <c:lblAlgn val="ctr"/>
        <c:lblOffset val="100"/>
        <c:noMultiLvlLbl val="0"/>
      </c:catAx>
      <c:valAx>
        <c:axId val="704382432"/>
        <c:scaling>
          <c:orientation val="minMax"/>
        </c:scaling>
        <c:delete val="1"/>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crossAx val="7043842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TELNET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radarChart>
        <c:radarStyle val="marker"/>
        <c:varyColors val="0"/>
        <c:ser>
          <c:idx val="0"/>
          <c:order val="0"/>
          <c:spPr>
            <a:ln w="28575" cap="rnd">
              <a:solidFill>
                <a:schemeClr val="accent4"/>
              </a:solidFill>
              <a:round/>
            </a:ln>
            <a:effectLst/>
          </c:spPr>
          <c:marker>
            <c:symbol val="none"/>
          </c:marker>
          <c:cat>
            <c:strRef>
              <c:f>'Table 0 (2)'!$K$49:$K$54</c:f>
              <c:strCache>
                <c:ptCount val="6"/>
                <c:pt idx="0">
                  <c:v>total liabilities growth</c:v>
                </c:pt>
                <c:pt idx="1">
                  <c:v>total assets growth</c:v>
                </c:pt>
                <c:pt idx="2">
                  <c:v>Sales Growth</c:v>
                </c:pt>
                <c:pt idx="3">
                  <c:v>Gross Income Growth</c:v>
                </c:pt>
                <c:pt idx="4">
                  <c:v>Net Income Growth</c:v>
                </c:pt>
                <c:pt idx="5">
                  <c:v>EPS (Basic) Growth</c:v>
                </c:pt>
              </c:strCache>
            </c:strRef>
          </c:cat>
          <c:val>
            <c:numRef>
              <c:f>'Table 0 (2)'!$P$49:$P$54</c:f>
              <c:numCache>
                <c:formatCode>0%</c:formatCode>
                <c:ptCount val="6"/>
                <c:pt idx="0">
                  <c:v>0.18051585964524822</c:v>
                </c:pt>
                <c:pt idx="1">
                  <c:v>0.10277867769273236</c:v>
                </c:pt>
                <c:pt idx="2">
                  <c:v>9.1900000000000009E-2</c:v>
                </c:pt>
                <c:pt idx="3">
                  <c:v>7.9530722684915775E-2</c:v>
                </c:pt>
                <c:pt idx="4">
                  <c:v>6.4400000000000013E-2</c:v>
                </c:pt>
                <c:pt idx="5">
                  <c:v>6.3399999999999984E-2</c:v>
                </c:pt>
              </c:numCache>
            </c:numRef>
          </c:val>
          <c:extLst>
            <c:ext xmlns:c16="http://schemas.microsoft.com/office/drawing/2014/chart" uri="{C3380CC4-5D6E-409C-BE32-E72D297353CC}">
              <c16:uniqueId val="{00000000-E93F-4C21-B8A9-109765793118}"/>
            </c:ext>
          </c:extLst>
        </c:ser>
        <c:dLbls>
          <c:showLegendKey val="0"/>
          <c:showVal val="0"/>
          <c:showCatName val="0"/>
          <c:showSerName val="0"/>
          <c:showPercent val="0"/>
          <c:showBubbleSize val="0"/>
        </c:dLbls>
        <c:axId val="568949008"/>
        <c:axId val="568950448"/>
      </c:radarChart>
      <c:catAx>
        <c:axId val="568949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8950448"/>
        <c:crosses val="autoZero"/>
        <c:auto val="1"/>
        <c:lblAlgn val="ctr"/>
        <c:lblOffset val="100"/>
        <c:noMultiLvlLbl val="0"/>
      </c:catAx>
      <c:valAx>
        <c:axId val="568950448"/>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5689490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5"/>
    </mc:Choice>
    <mc:Fallback>
      <c:style val="15"/>
    </mc:Fallback>
  </mc:AlternateContent>
  <c:chart>
    <c:title>
      <c:tx>
        <c:rich>
          <a:bodyPr/>
          <a:lstStyle/>
          <a:p>
            <a:pPr rtl="0">
              <a:defRPr sz="1200" b="0" i="0" baseline="0">
                <a:solidFill>
                  <a:srgbClr val="3E576F"/>
                </a:solidFill>
              </a:defRPr>
            </a:pPr>
            <a:r>
              <a:rPr lang="en-US" sz="1200" b="0" i="0" baseline="0">
                <a:solidFill>
                  <a:srgbClr val="3E576F"/>
                </a:solidFill>
              </a:rPr>
              <a:t>Monetary market interest rates.Tunisia (2012 - 2021)</a:t>
            </a:r>
          </a:p>
        </c:rich>
      </c:tx>
      <c:overlay val="0"/>
    </c:title>
    <c:autoTitleDeleted val="0"/>
    <c:plotArea>
      <c:layout/>
      <c:lineChart>
        <c:grouping val="standard"/>
        <c:varyColors val="0"/>
        <c:ser>
          <c:idx val="0"/>
          <c:order val="0"/>
          <c:tx>
            <c:v/>
          </c:tx>
          <c:spPr>
            <a:ln w="25400" cap="rnd">
              <a:solidFill>
                <a:srgbClr val="006189"/>
              </a:solidFill>
              <a:prstDash val="sysDot"/>
            </a:ln>
          </c:spPr>
          <c:marker>
            <c:symbol val="none"/>
          </c:marker>
          <c:cat>
            <c:strRef>
              <c:f>Data!$A$2:$A$11</c:f>
              <c:strCache>
                <c:ptCount val="10"/>
                <c:pt idx="0">
                  <c:v>2021</c:v>
                </c:pt>
                <c:pt idx="1">
                  <c:v>2020</c:v>
                </c:pt>
                <c:pt idx="2">
                  <c:v>2019</c:v>
                </c:pt>
                <c:pt idx="3">
                  <c:v>2018</c:v>
                </c:pt>
                <c:pt idx="4">
                  <c:v>2017</c:v>
                </c:pt>
                <c:pt idx="5">
                  <c:v>2016</c:v>
                </c:pt>
                <c:pt idx="6">
                  <c:v>2015</c:v>
                </c:pt>
                <c:pt idx="7">
                  <c:v>2014</c:v>
                </c:pt>
                <c:pt idx="8">
                  <c:v>2013</c:v>
                </c:pt>
                <c:pt idx="9">
                  <c:v>2012</c:v>
                </c:pt>
              </c:strCache>
              <c:extLst/>
            </c:strRef>
          </c:cat>
          <c:val>
            <c:numLit>
              <c:formatCode>General</c:formatCode>
              <c:ptCount val="10"/>
              <c:pt idx="0">
                <c:v>6.3</c:v>
              </c:pt>
              <c:pt idx="1">
                <c:v>6.1</c:v>
              </c:pt>
              <c:pt idx="2">
                <c:v>7.8</c:v>
              </c:pt>
              <c:pt idx="3">
                <c:v>7.2</c:v>
              </c:pt>
              <c:pt idx="4">
                <c:v>5.2</c:v>
              </c:pt>
              <c:pt idx="5">
                <c:v>4.3</c:v>
              </c:pt>
              <c:pt idx="6">
                <c:v>4.3</c:v>
              </c:pt>
              <c:pt idx="7">
                <c:v>4.9000000000000004</c:v>
              </c:pt>
              <c:pt idx="8">
                <c:v>4.7</c:v>
              </c:pt>
              <c:pt idx="9">
                <c:v>4</c:v>
              </c:pt>
            </c:numLit>
          </c:val>
          <c:smooth val="0"/>
          <c:extLst>
            <c:ext xmlns:c16="http://schemas.microsoft.com/office/drawing/2014/chart" uri="{C3380CC4-5D6E-409C-BE32-E72D297353CC}">
              <c16:uniqueId val="{00000000-9E45-479E-9081-255567E56D6A}"/>
            </c:ext>
          </c:extLst>
        </c:ser>
        <c:ser>
          <c:idx val="1"/>
          <c:order val="1"/>
          <c:tx>
            <c:v>Monetary market interest rates.Tunisia (1994 - 2021)</c:v>
          </c:tx>
          <c:spPr>
            <a:ln w="25400" cap="rnd">
              <a:solidFill>
                <a:srgbClr val="006189"/>
              </a:solidFill>
              <a:prstDash val="solid"/>
            </a:ln>
          </c:spPr>
          <c:marker>
            <c:symbol val="circle"/>
            <c:size val="5"/>
            <c:spPr>
              <a:solidFill>
                <a:srgbClr val="006189"/>
              </a:solidFill>
              <a:ln>
                <a:solidFill>
                  <a:srgbClr val="006189"/>
                </a:solidFill>
              </a:ln>
            </c:spPr>
          </c:marker>
          <c:cat>
            <c:strRef>
              <c:f>Data!$A$2:$A$11</c:f>
              <c:strCache>
                <c:ptCount val="10"/>
                <c:pt idx="0">
                  <c:v>2021</c:v>
                </c:pt>
                <c:pt idx="1">
                  <c:v>2020</c:v>
                </c:pt>
                <c:pt idx="2">
                  <c:v>2019</c:v>
                </c:pt>
                <c:pt idx="3">
                  <c:v>2018</c:v>
                </c:pt>
                <c:pt idx="4">
                  <c:v>2017</c:v>
                </c:pt>
                <c:pt idx="5">
                  <c:v>2016</c:v>
                </c:pt>
                <c:pt idx="6">
                  <c:v>2015</c:v>
                </c:pt>
                <c:pt idx="7">
                  <c:v>2014</c:v>
                </c:pt>
                <c:pt idx="8">
                  <c:v>2013</c:v>
                </c:pt>
                <c:pt idx="9">
                  <c:v>2012</c:v>
                </c:pt>
              </c:strCache>
              <c:extLst/>
            </c:strRef>
          </c:cat>
          <c:val>
            <c:numRef>
              <c:f>Data!$B$2:$B$11</c:f>
              <c:numCache>
                <c:formatCode>#,##0.0;\-#,##0.0;0.0;</c:formatCode>
                <c:ptCount val="10"/>
                <c:pt idx="0">
                  <c:v>6.3</c:v>
                </c:pt>
                <c:pt idx="1">
                  <c:v>6.1</c:v>
                </c:pt>
                <c:pt idx="2">
                  <c:v>7.8</c:v>
                </c:pt>
                <c:pt idx="3">
                  <c:v>7.2</c:v>
                </c:pt>
                <c:pt idx="4">
                  <c:v>5.2</c:v>
                </c:pt>
                <c:pt idx="5">
                  <c:v>4.3</c:v>
                </c:pt>
                <c:pt idx="6">
                  <c:v>4.3</c:v>
                </c:pt>
                <c:pt idx="7">
                  <c:v>4.9000000000000004</c:v>
                </c:pt>
                <c:pt idx="8">
                  <c:v>4.7</c:v>
                </c:pt>
                <c:pt idx="9">
                  <c:v>4</c:v>
                </c:pt>
              </c:numCache>
              <c:extLst/>
            </c:numRef>
          </c:val>
          <c:smooth val="0"/>
          <c:extLst>
            <c:ext xmlns:c16="http://schemas.microsoft.com/office/drawing/2014/chart" uri="{C3380CC4-5D6E-409C-BE32-E72D297353CC}">
              <c16:uniqueId val="{00000001-9E45-479E-9081-255567E56D6A}"/>
            </c:ext>
          </c:extLst>
        </c:ser>
        <c:dLbls>
          <c:showLegendKey val="0"/>
          <c:showVal val="0"/>
          <c:showCatName val="0"/>
          <c:showSerName val="0"/>
          <c:showPercent val="0"/>
          <c:showBubbleSize val="0"/>
        </c:dLbls>
        <c:smooth val="0"/>
        <c:axId val="99577344"/>
        <c:axId val="77090752"/>
      </c:lineChart>
      <c:catAx>
        <c:axId val="99577344"/>
        <c:scaling>
          <c:orientation val="maxMin"/>
        </c:scaling>
        <c:delete val="0"/>
        <c:axPos val="b"/>
        <c:numFmt formatCode="General" sourceLinked="1"/>
        <c:majorTickMark val="none"/>
        <c:minorTickMark val="none"/>
        <c:tickLblPos val="low"/>
        <c:spPr>
          <a:ln>
            <a:solidFill>
              <a:schemeClr val="tx2">
                <a:lumMod val="20000"/>
                <a:lumOff val="80000"/>
              </a:schemeClr>
            </a:solidFill>
          </a:ln>
        </c:spPr>
        <c:txPr>
          <a:bodyPr/>
          <a:lstStyle/>
          <a:p>
            <a:pPr rtl="0">
              <a:defRPr sz="800" baseline="0">
                <a:solidFill>
                  <a:srgbClr val="3E576F"/>
                </a:solidFill>
                <a:latin typeface="Arial" pitchFamily="34" charset="0"/>
              </a:defRPr>
            </a:pPr>
            <a:endParaRPr lang="en-US"/>
          </a:p>
        </c:txPr>
        <c:crossAx val="77090752"/>
        <c:crosses val="autoZero"/>
        <c:auto val="1"/>
        <c:lblAlgn val="ctr"/>
        <c:lblOffset val="100"/>
        <c:noMultiLvlLbl val="1"/>
      </c:catAx>
      <c:valAx>
        <c:axId val="77090752"/>
        <c:scaling>
          <c:orientation val="minMax"/>
          <c:max val="10"/>
          <c:min val="3"/>
        </c:scaling>
        <c:delete val="0"/>
        <c:axPos val="l"/>
        <c:majorGridlines>
          <c:spPr>
            <a:ln>
              <a:solidFill>
                <a:schemeClr val="bg1">
                  <a:lumMod val="75000"/>
                </a:schemeClr>
              </a:solidFill>
            </a:ln>
          </c:spPr>
        </c:majorGridlines>
        <c:title>
          <c:tx>
            <c:rich>
              <a:bodyPr rot="-5400000" vert="horz"/>
              <a:lstStyle/>
              <a:p>
                <a:pPr rtl="0">
                  <a:defRPr sz="1100" b="1" i="0" baseline="0">
                    <a:solidFill>
                      <a:srgbClr val="3E576F"/>
                    </a:solidFill>
                  </a:defRPr>
                </a:pPr>
                <a:r>
                  <a:rPr lang="en-US" sz="1100" b="1" i="0" baseline="0">
                    <a:solidFill>
                      <a:srgbClr val="3E576F"/>
                    </a:solidFill>
                  </a:rPr>
                  <a:t>Percentage</a:t>
                </a:r>
              </a:p>
            </c:rich>
          </c:tx>
          <c:overlay val="0"/>
        </c:title>
        <c:numFmt formatCode="#,##0;\-#,##0;0;" sourceLinked="0"/>
        <c:majorTickMark val="cross"/>
        <c:minorTickMark val="cross"/>
        <c:tickLblPos val="nextTo"/>
        <c:spPr>
          <a:ln>
            <a:noFill/>
          </a:ln>
        </c:spPr>
        <c:txPr>
          <a:bodyPr/>
          <a:lstStyle/>
          <a:p>
            <a:pPr rtl="0">
              <a:defRPr sz="800" baseline="0">
                <a:solidFill>
                  <a:srgbClr val="3E576F"/>
                </a:solidFill>
                <a:latin typeface="Arial" pitchFamily="34" charset="0"/>
              </a:defRPr>
            </a:pPr>
            <a:endParaRPr lang="en-US"/>
          </a:p>
        </c:txPr>
        <c:crossAx val="99577344"/>
        <c:crosses val="max"/>
        <c:crossBetween val="between"/>
      </c:valAx>
      <c:spPr>
        <a:solidFill>
          <a:srgbClr val="FFFFFF"/>
        </a:solidFill>
        <a:ln w="0">
          <a:solidFill>
            <a:srgbClr val="FFFFFF"/>
          </a:solidFill>
        </a:ln>
        <a:effectLst>
          <a:softEdge rad="25400"/>
        </a:effectLst>
      </c:spPr>
    </c:plotArea>
    <c:plotVisOnly val="0"/>
    <c:dispBlanksAs val="gap"/>
    <c:showDLblsOverMax val="1"/>
  </c:chart>
  <c:spPr>
    <a:solidFill>
      <a:srgbClr val="FFFFFF"/>
    </a:solidFill>
    <a:ln w="0"/>
  </c:sp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TUNIS</a:t>
            </a:r>
            <a:r>
              <a:rPr lang="en-US" baseline="0"/>
              <a:t> RE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radarChart>
        <c:radarStyle val="marker"/>
        <c:varyColors val="0"/>
        <c:ser>
          <c:idx val="0"/>
          <c:order val="0"/>
          <c:spPr>
            <a:ln w="28575" cap="rnd">
              <a:solidFill>
                <a:schemeClr val="accent4"/>
              </a:solidFill>
              <a:round/>
            </a:ln>
            <a:effectLst/>
          </c:spPr>
          <c:marker>
            <c:symbol val="none"/>
          </c:marker>
          <c:cat>
            <c:strRef>
              <c:f>'Table 1'!$I$4:$I$9</c:f>
              <c:strCache>
                <c:ptCount val="6"/>
                <c:pt idx="0">
                  <c:v>Total Liabilities Growth</c:v>
                </c:pt>
                <c:pt idx="1">
                  <c:v>Assets - Total - 1 Year Growth</c:v>
                </c:pt>
                <c:pt idx="2">
                  <c:v>Sales Growth</c:v>
                </c:pt>
                <c:pt idx="3">
                  <c:v>Operating Income Growth</c:v>
                </c:pt>
                <c:pt idx="4">
                  <c:v>Net Income Growth</c:v>
                </c:pt>
                <c:pt idx="5">
                  <c:v>EPS (Basic) Growth</c:v>
                </c:pt>
              </c:strCache>
            </c:strRef>
          </c:cat>
          <c:val>
            <c:numRef>
              <c:f>'Table 1'!$N$4:$N$9</c:f>
              <c:numCache>
                <c:formatCode>0.00%</c:formatCode>
                <c:ptCount val="6"/>
                <c:pt idx="0">
                  <c:v>0.117425</c:v>
                </c:pt>
                <c:pt idx="1">
                  <c:v>7.7374999999999999E-2</c:v>
                </c:pt>
                <c:pt idx="2">
                  <c:v>9.9550000000000013E-2</c:v>
                </c:pt>
                <c:pt idx="3">
                  <c:v>0.18687500000000001</c:v>
                </c:pt>
                <c:pt idx="4">
                  <c:v>7.1374999999999994E-2</c:v>
                </c:pt>
                <c:pt idx="5">
                  <c:v>7.1374999999999994E-2</c:v>
                </c:pt>
              </c:numCache>
            </c:numRef>
          </c:val>
          <c:extLst>
            <c:ext xmlns:c16="http://schemas.microsoft.com/office/drawing/2014/chart" uri="{C3380CC4-5D6E-409C-BE32-E72D297353CC}">
              <c16:uniqueId val="{00000000-3549-42EB-AC5D-FC544BAFE3FF}"/>
            </c:ext>
          </c:extLst>
        </c:ser>
        <c:dLbls>
          <c:showLegendKey val="0"/>
          <c:showVal val="0"/>
          <c:showCatName val="0"/>
          <c:showSerName val="0"/>
          <c:showPercent val="0"/>
          <c:showBubbleSize val="0"/>
        </c:dLbls>
        <c:axId val="716919200"/>
        <c:axId val="716919920"/>
      </c:radarChart>
      <c:catAx>
        <c:axId val="716919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6919920"/>
        <c:crosses val="autoZero"/>
        <c:auto val="1"/>
        <c:lblAlgn val="ctr"/>
        <c:lblOffset val="100"/>
        <c:noMultiLvlLbl val="0"/>
      </c:catAx>
      <c:valAx>
        <c:axId val="716919920"/>
        <c:scaling>
          <c:orientation val="minMax"/>
        </c:scaling>
        <c:delete val="1"/>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crossAx val="7169192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UBCI</a:t>
            </a:r>
          </a:p>
        </c:rich>
      </c:tx>
      <c:layout>
        <c:manualLayout>
          <c:xMode val="edge"/>
          <c:yMode val="edge"/>
          <c:x val="0.45335411198600173"/>
          <c:y val="9.2592592592592587E-3"/>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radarChart>
        <c:radarStyle val="marker"/>
        <c:varyColors val="0"/>
        <c:ser>
          <c:idx val="0"/>
          <c:order val="0"/>
          <c:spPr>
            <a:ln w="28575" cap="rnd">
              <a:solidFill>
                <a:schemeClr val="accent4"/>
              </a:solidFill>
              <a:round/>
            </a:ln>
            <a:effectLst/>
          </c:spPr>
          <c:marker>
            <c:symbol val="none"/>
          </c:marker>
          <c:cat>
            <c:strRef>
              <c:f>'Table 1'!$J$2:$J$7</c:f>
              <c:strCache>
                <c:ptCount val="6"/>
                <c:pt idx="0">
                  <c:v>Total Liabilities Growth</c:v>
                </c:pt>
                <c:pt idx="1">
                  <c:v>Assets - Total Growth</c:v>
                </c:pt>
                <c:pt idx="2">
                  <c:v>Interest Income Growth</c:v>
                </c:pt>
                <c:pt idx="3">
                  <c:v>Operating Income Growth</c:v>
                </c:pt>
                <c:pt idx="4">
                  <c:v>Net Income Growth</c:v>
                </c:pt>
                <c:pt idx="5">
                  <c:v>EPS (Basic) Growth</c:v>
                </c:pt>
              </c:strCache>
            </c:strRef>
          </c:cat>
          <c:val>
            <c:numRef>
              <c:f>'Table 1'!$O$2:$O$7</c:f>
              <c:numCache>
                <c:formatCode>0.00%</c:formatCode>
                <c:ptCount val="6"/>
                <c:pt idx="0">
                  <c:v>1.5500000000000003E-2</c:v>
                </c:pt>
                <c:pt idx="1">
                  <c:v>2.1650000000000003E-2</c:v>
                </c:pt>
                <c:pt idx="2">
                  <c:v>3.6225E-2</c:v>
                </c:pt>
                <c:pt idx="3">
                  <c:v>9.9624999999999991E-2</c:v>
                </c:pt>
                <c:pt idx="4">
                  <c:v>0.10162499999999999</c:v>
                </c:pt>
                <c:pt idx="5">
                  <c:v>0.1016</c:v>
                </c:pt>
              </c:numCache>
            </c:numRef>
          </c:val>
          <c:extLst>
            <c:ext xmlns:c16="http://schemas.microsoft.com/office/drawing/2014/chart" uri="{C3380CC4-5D6E-409C-BE32-E72D297353CC}">
              <c16:uniqueId val="{00000000-6E3E-458F-A7B0-710EFD3A6EFF}"/>
            </c:ext>
          </c:extLst>
        </c:ser>
        <c:dLbls>
          <c:showLegendKey val="0"/>
          <c:showVal val="0"/>
          <c:showCatName val="0"/>
          <c:showSerName val="0"/>
          <c:showPercent val="0"/>
          <c:showBubbleSize val="0"/>
        </c:dLbls>
        <c:axId val="713496456"/>
        <c:axId val="713504736"/>
      </c:radarChart>
      <c:catAx>
        <c:axId val="713496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3504736"/>
        <c:crosses val="autoZero"/>
        <c:auto val="1"/>
        <c:lblAlgn val="ctr"/>
        <c:lblOffset val="100"/>
        <c:noMultiLvlLbl val="0"/>
      </c:catAx>
      <c:valAx>
        <c:axId val="713504736"/>
        <c:scaling>
          <c:orientation val="minMax"/>
        </c:scaling>
        <c:delete val="1"/>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crossAx val="7134964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UIB</a:t>
            </a:r>
          </a:p>
        </c:rich>
      </c:tx>
      <c:layout>
        <c:manualLayout>
          <c:xMode val="edge"/>
          <c:yMode val="edge"/>
          <c:x val="0.4637222222222222"/>
          <c:y val="9.2592592592592587E-3"/>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radarChart>
        <c:radarStyle val="marker"/>
        <c:varyColors val="0"/>
        <c:ser>
          <c:idx val="0"/>
          <c:order val="0"/>
          <c:spPr>
            <a:ln w="28575" cap="rnd">
              <a:solidFill>
                <a:schemeClr val="accent4"/>
              </a:solidFill>
              <a:round/>
            </a:ln>
            <a:effectLst/>
          </c:spPr>
          <c:marker>
            <c:symbol val="none"/>
          </c:marker>
          <c:cat>
            <c:strRef>
              <c:f>'Table 1'!$I$2:$I$7</c:f>
              <c:strCache>
                <c:ptCount val="6"/>
                <c:pt idx="0">
                  <c:v>Total Liabilities Growth</c:v>
                </c:pt>
                <c:pt idx="1">
                  <c:v>Assets - Total Growth</c:v>
                </c:pt>
                <c:pt idx="2">
                  <c:v>Interest Income Growth</c:v>
                </c:pt>
                <c:pt idx="3">
                  <c:v>Operating Income Growth</c:v>
                </c:pt>
                <c:pt idx="4">
                  <c:v>Net Income Growth</c:v>
                </c:pt>
                <c:pt idx="5">
                  <c:v>EPS (Basic) Growth</c:v>
                </c:pt>
              </c:strCache>
            </c:strRef>
          </c:cat>
          <c:val>
            <c:numRef>
              <c:f>'Table 1'!$N$2:$N$7</c:f>
              <c:numCache>
                <c:formatCode>0.00%</c:formatCode>
                <c:ptCount val="6"/>
                <c:pt idx="0">
                  <c:v>3.4025E-2</c:v>
                </c:pt>
                <c:pt idx="1">
                  <c:v>4.2974999999999999E-2</c:v>
                </c:pt>
                <c:pt idx="2">
                  <c:v>6.9550000000000001E-2</c:v>
                </c:pt>
                <c:pt idx="3">
                  <c:v>9.0575000000000003E-2</c:v>
                </c:pt>
                <c:pt idx="4">
                  <c:v>0.12379999999999999</c:v>
                </c:pt>
                <c:pt idx="5">
                  <c:v>0.12379999999999999</c:v>
                </c:pt>
              </c:numCache>
            </c:numRef>
          </c:val>
          <c:extLst>
            <c:ext xmlns:c16="http://schemas.microsoft.com/office/drawing/2014/chart" uri="{C3380CC4-5D6E-409C-BE32-E72D297353CC}">
              <c16:uniqueId val="{00000000-2C34-45B6-9267-2CA3FD9E3290}"/>
            </c:ext>
          </c:extLst>
        </c:ser>
        <c:dLbls>
          <c:showLegendKey val="0"/>
          <c:showVal val="0"/>
          <c:showCatName val="0"/>
          <c:showSerName val="0"/>
          <c:showPercent val="0"/>
          <c:showBubbleSize val="0"/>
        </c:dLbls>
        <c:axId val="103245968"/>
        <c:axId val="103244528"/>
      </c:radarChart>
      <c:catAx>
        <c:axId val="1032459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3244528"/>
        <c:crosses val="autoZero"/>
        <c:auto val="1"/>
        <c:lblAlgn val="ctr"/>
        <c:lblOffset val="100"/>
        <c:noMultiLvlLbl val="0"/>
      </c:catAx>
      <c:valAx>
        <c:axId val="103244528"/>
        <c:scaling>
          <c:orientation val="minMax"/>
        </c:scaling>
        <c:delete val="1"/>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crossAx val="1032459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UNIMED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radarChart>
        <c:radarStyle val="marker"/>
        <c:varyColors val="0"/>
        <c:ser>
          <c:idx val="0"/>
          <c:order val="0"/>
          <c:spPr>
            <a:ln w="28575" cap="rnd">
              <a:solidFill>
                <a:schemeClr val="accent4"/>
              </a:solidFill>
              <a:round/>
            </a:ln>
            <a:effectLst/>
          </c:spPr>
          <c:marker>
            <c:symbol val="none"/>
          </c:marker>
          <c:cat>
            <c:strRef>
              <c:f>'Table 0 (2)'!$K$42:$K$47</c:f>
              <c:strCache>
                <c:ptCount val="6"/>
                <c:pt idx="0">
                  <c:v>total liabilities growth</c:v>
                </c:pt>
                <c:pt idx="1">
                  <c:v>Assets - Total - Growth</c:v>
                </c:pt>
                <c:pt idx="2">
                  <c:v>Sales Growth</c:v>
                </c:pt>
                <c:pt idx="3">
                  <c:v>Gross Income Growth</c:v>
                </c:pt>
                <c:pt idx="4">
                  <c:v>Net Income Growth</c:v>
                </c:pt>
                <c:pt idx="5">
                  <c:v>EPS (Diluted) Growth</c:v>
                </c:pt>
              </c:strCache>
            </c:strRef>
          </c:cat>
          <c:val>
            <c:numRef>
              <c:f>'Table 0 (2)'!$P$42:$P$47</c:f>
              <c:numCache>
                <c:formatCode>0%</c:formatCode>
                <c:ptCount val="6"/>
                <c:pt idx="0">
                  <c:v>0.23986701414939982</c:v>
                </c:pt>
                <c:pt idx="1">
                  <c:v>8.9575000000000002E-2</c:v>
                </c:pt>
                <c:pt idx="2">
                  <c:v>3.7175E-2</c:v>
                </c:pt>
                <c:pt idx="3">
                  <c:v>-5.6750000000000002E-2</c:v>
                </c:pt>
                <c:pt idx="4">
                  <c:v>-0.123825</c:v>
                </c:pt>
                <c:pt idx="5">
                  <c:v>-0.123825</c:v>
                </c:pt>
              </c:numCache>
            </c:numRef>
          </c:val>
          <c:extLst>
            <c:ext xmlns:c16="http://schemas.microsoft.com/office/drawing/2014/chart" uri="{C3380CC4-5D6E-409C-BE32-E72D297353CC}">
              <c16:uniqueId val="{00000000-C610-414C-9828-408C5D8422CF}"/>
            </c:ext>
          </c:extLst>
        </c:ser>
        <c:dLbls>
          <c:showLegendKey val="0"/>
          <c:showVal val="0"/>
          <c:showCatName val="0"/>
          <c:showSerName val="0"/>
          <c:showPercent val="0"/>
          <c:showBubbleSize val="0"/>
        </c:dLbls>
        <c:axId val="558042120"/>
        <c:axId val="558044640"/>
      </c:radarChart>
      <c:catAx>
        <c:axId val="558042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8044640"/>
        <c:crosses val="autoZero"/>
        <c:auto val="1"/>
        <c:lblAlgn val="ctr"/>
        <c:lblOffset val="100"/>
        <c:noMultiLvlLbl val="0"/>
      </c:catAx>
      <c:valAx>
        <c:axId val="558044640"/>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5580421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WIFACK</a:t>
            </a:r>
          </a:p>
        </c:rich>
      </c:tx>
      <c:layout>
        <c:manualLayout>
          <c:xMode val="edge"/>
          <c:yMode val="edge"/>
          <c:x val="0.4300485564304462"/>
          <c:y val="9.2592592592592587E-3"/>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radarChart>
        <c:radarStyle val="marker"/>
        <c:varyColors val="0"/>
        <c:ser>
          <c:idx val="0"/>
          <c:order val="0"/>
          <c:spPr>
            <a:ln w="28575" cap="rnd">
              <a:solidFill>
                <a:schemeClr val="accent4"/>
              </a:solidFill>
              <a:round/>
            </a:ln>
            <a:effectLst/>
          </c:spPr>
          <c:marker>
            <c:symbol val="none"/>
          </c:marker>
          <c:cat>
            <c:strRef>
              <c:f>'Table 1'!$J$4:$J$9</c:f>
              <c:strCache>
                <c:ptCount val="6"/>
                <c:pt idx="0">
                  <c:v>Total Liabilities Growth</c:v>
                </c:pt>
                <c:pt idx="1">
                  <c:v>Assets - Total Growth</c:v>
                </c:pt>
                <c:pt idx="2">
                  <c:v>Interest Income Growth</c:v>
                </c:pt>
                <c:pt idx="3">
                  <c:v>Operating Income Growth</c:v>
                </c:pt>
                <c:pt idx="4">
                  <c:v>Net Income Growth</c:v>
                </c:pt>
                <c:pt idx="5">
                  <c:v>EPS (Basic) Growth</c:v>
                </c:pt>
              </c:strCache>
            </c:strRef>
          </c:cat>
          <c:val>
            <c:numRef>
              <c:f>'Table 1'!$O$4:$O$9</c:f>
              <c:numCache>
                <c:formatCode>0.00%</c:formatCode>
                <c:ptCount val="6"/>
                <c:pt idx="0">
                  <c:v>0.25330000000000003</c:v>
                </c:pt>
                <c:pt idx="1">
                  <c:v>0.18959999999999999</c:v>
                </c:pt>
                <c:pt idx="2">
                  <c:v>0.29492499999999999</c:v>
                </c:pt>
                <c:pt idx="3">
                  <c:v>0.26717500000000005</c:v>
                </c:pt>
                <c:pt idx="4">
                  <c:v>-1.0879749999999999</c:v>
                </c:pt>
                <c:pt idx="5">
                  <c:v>-1.0745749999999998</c:v>
                </c:pt>
              </c:numCache>
            </c:numRef>
          </c:val>
          <c:extLst>
            <c:ext xmlns:c16="http://schemas.microsoft.com/office/drawing/2014/chart" uri="{C3380CC4-5D6E-409C-BE32-E72D297353CC}">
              <c16:uniqueId val="{00000000-107C-4035-A990-1B8CE66C4036}"/>
            </c:ext>
          </c:extLst>
        </c:ser>
        <c:dLbls>
          <c:showLegendKey val="0"/>
          <c:showVal val="0"/>
          <c:showCatName val="0"/>
          <c:showSerName val="0"/>
          <c:showPercent val="0"/>
          <c:showBubbleSize val="0"/>
        </c:dLbls>
        <c:axId val="702756712"/>
        <c:axId val="702757072"/>
      </c:radarChart>
      <c:catAx>
        <c:axId val="7027567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02757072"/>
        <c:crosses val="autoZero"/>
        <c:auto val="1"/>
        <c:lblAlgn val="ctr"/>
        <c:lblOffset val="100"/>
        <c:noMultiLvlLbl val="0"/>
      </c:catAx>
      <c:valAx>
        <c:axId val="702757072"/>
        <c:scaling>
          <c:orientation val="minMax"/>
        </c:scaling>
        <c:delete val="1"/>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crossAx val="7027567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5"/>
    </mc:Choice>
    <mc:Fallback>
      <c:style val="15"/>
    </mc:Fallback>
  </mc:AlternateContent>
  <c:chart>
    <c:title>
      <c:tx>
        <c:rich>
          <a:bodyPr/>
          <a:lstStyle/>
          <a:p>
            <a:pPr rtl="0">
              <a:defRPr sz="1200" b="0" i="0" baseline="0">
                <a:solidFill>
                  <a:srgbClr val="3E576F"/>
                </a:solidFill>
              </a:defRPr>
            </a:pPr>
            <a:r>
              <a:rPr lang="en-US" sz="1200" b="0" i="0" baseline="0">
                <a:solidFill>
                  <a:srgbClr val="3E576F"/>
                </a:solidFill>
              </a:rPr>
              <a:t>Monetary market interest rates.Tunisia (2012 - 2021)</a:t>
            </a:r>
          </a:p>
        </c:rich>
      </c:tx>
      <c:layout>
        <c:manualLayout>
          <c:xMode val="edge"/>
          <c:yMode val="edge"/>
          <c:x val="0.12158333333333333"/>
          <c:y val="5.1820596279607618E-2"/>
        </c:manualLayout>
      </c:layout>
      <c:overlay val="0"/>
    </c:title>
    <c:autoTitleDeleted val="0"/>
    <c:plotArea>
      <c:layout/>
      <c:lineChart>
        <c:grouping val="standard"/>
        <c:varyColors val="0"/>
        <c:ser>
          <c:idx val="0"/>
          <c:order val="0"/>
          <c:tx>
            <c:v/>
          </c:tx>
          <c:spPr>
            <a:ln w="25400" cap="rnd">
              <a:solidFill>
                <a:srgbClr val="006189"/>
              </a:solidFill>
              <a:prstDash val="sysDot"/>
            </a:ln>
          </c:spPr>
          <c:marker>
            <c:symbol val="none"/>
          </c:marker>
          <c:cat>
            <c:strRef>
              <c:f>Data!$A$2:$A$11</c:f>
              <c:strCache>
                <c:ptCount val="10"/>
                <c:pt idx="0">
                  <c:v>2021</c:v>
                </c:pt>
                <c:pt idx="1">
                  <c:v>2020</c:v>
                </c:pt>
                <c:pt idx="2">
                  <c:v>2019</c:v>
                </c:pt>
                <c:pt idx="3">
                  <c:v>2018</c:v>
                </c:pt>
                <c:pt idx="4">
                  <c:v>2017</c:v>
                </c:pt>
                <c:pt idx="5">
                  <c:v>2016</c:v>
                </c:pt>
                <c:pt idx="6">
                  <c:v>2015</c:v>
                </c:pt>
                <c:pt idx="7">
                  <c:v>2014</c:v>
                </c:pt>
                <c:pt idx="8">
                  <c:v>2013</c:v>
                </c:pt>
                <c:pt idx="9">
                  <c:v>2012</c:v>
                </c:pt>
              </c:strCache>
              <c:extLst/>
            </c:strRef>
          </c:cat>
          <c:val>
            <c:numLit>
              <c:formatCode>General</c:formatCode>
              <c:ptCount val="10"/>
              <c:pt idx="0">
                <c:v>6.3</c:v>
              </c:pt>
              <c:pt idx="1">
                <c:v>6.1</c:v>
              </c:pt>
              <c:pt idx="2">
                <c:v>7.8</c:v>
              </c:pt>
              <c:pt idx="3">
                <c:v>7.2</c:v>
              </c:pt>
              <c:pt idx="4">
                <c:v>5.2</c:v>
              </c:pt>
              <c:pt idx="5">
                <c:v>4.3</c:v>
              </c:pt>
              <c:pt idx="6">
                <c:v>4.3</c:v>
              </c:pt>
              <c:pt idx="7">
                <c:v>4.9000000000000004</c:v>
              </c:pt>
              <c:pt idx="8">
                <c:v>4.7</c:v>
              </c:pt>
              <c:pt idx="9">
                <c:v>4</c:v>
              </c:pt>
            </c:numLit>
          </c:val>
          <c:smooth val="0"/>
          <c:extLst>
            <c:ext xmlns:c16="http://schemas.microsoft.com/office/drawing/2014/chart" uri="{C3380CC4-5D6E-409C-BE32-E72D297353CC}">
              <c16:uniqueId val="{00000000-9E45-479E-9081-255567E56D6A}"/>
            </c:ext>
          </c:extLst>
        </c:ser>
        <c:ser>
          <c:idx val="1"/>
          <c:order val="1"/>
          <c:tx>
            <c:v>Monetary market interest rates.Tunisia (1994 - 2021)</c:v>
          </c:tx>
          <c:spPr>
            <a:ln w="25400" cap="rnd">
              <a:solidFill>
                <a:srgbClr val="006189"/>
              </a:solidFill>
              <a:prstDash val="solid"/>
            </a:ln>
          </c:spPr>
          <c:marker>
            <c:symbol val="circle"/>
            <c:size val="5"/>
            <c:spPr>
              <a:solidFill>
                <a:srgbClr val="006189"/>
              </a:solidFill>
              <a:ln>
                <a:solidFill>
                  <a:srgbClr val="006189"/>
                </a:solidFill>
              </a:ln>
            </c:spPr>
          </c:marker>
          <c:cat>
            <c:strRef>
              <c:f>Data!$A$2:$A$11</c:f>
              <c:strCache>
                <c:ptCount val="10"/>
                <c:pt idx="0">
                  <c:v>2021</c:v>
                </c:pt>
                <c:pt idx="1">
                  <c:v>2020</c:v>
                </c:pt>
                <c:pt idx="2">
                  <c:v>2019</c:v>
                </c:pt>
                <c:pt idx="3">
                  <c:v>2018</c:v>
                </c:pt>
                <c:pt idx="4">
                  <c:v>2017</c:v>
                </c:pt>
                <c:pt idx="5">
                  <c:v>2016</c:v>
                </c:pt>
                <c:pt idx="6">
                  <c:v>2015</c:v>
                </c:pt>
                <c:pt idx="7">
                  <c:v>2014</c:v>
                </c:pt>
                <c:pt idx="8">
                  <c:v>2013</c:v>
                </c:pt>
                <c:pt idx="9">
                  <c:v>2012</c:v>
                </c:pt>
              </c:strCache>
              <c:extLst/>
            </c:strRef>
          </c:cat>
          <c:val>
            <c:numRef>
              <c:f>Data!$B$2:$B$11</c:f>
              <c:numCache>
                <c:formatCode>#,##0.0;\-#,##0.0;0.0;</c:formatCode>
                <c:ptCount val="10"/>
                <c:pt idx="0">
                  <c:v>6.3</c:v>
                </c:pt>
                <c:pt idx="1">
                  <c:v>6.1</c:v>
                </c:pt>
                <c:pt idx="2">
                  <c:v>7.8</c:v>
                </c:pt>
                <c:pt idx="3">
                  <c:v>7.2</c:v>
                </c:pt>
                <c:pt idx="4">
                  <c:v>5.2</c:v>
                </c:pt>
                <c:pt idx="5">
                  <c:v>4.3</c:v>
                </c:pt>
                <c:pt idx="6">
                  <c:v>4.3</c:v>
                </c:pt>
                <c:pt idx="7">
                  <c:v>4.9000000000000004</c:v>
                </c:pt>
                <c:pt idx="8">
                  <c:v>4.7</c:v>
                </c:pt>
                <c:pt idx="9">
                  <c:v>4</c:v>
                </c:pt>
              </c:numCache>
              <c:extLst/>
            </c:numRef>
          </c:val>
          <c:smooth val="0"/>
          <c:extLst>
            <c:ext xmlns:c16="http://schemas.microsoft.com/office/drawing/2014/chart" uri="{C3380CC4-5D6E-409C-BE32-E72D297353CC}">
              <c16:uniqueId val="{00000001-9E45-479E-9081-255567E56D6A}"/>
            </c:ext>
          </c:extLst>
        </c:ser>
        <c:dLbls>
          <c:showLegendKey val="0"/>
          <c:showVal val="0"/>
          <c:showCatName val="0"/>
          <c:showSerName val="0"/>
          <c:showPercent val="0"/>
          <c:showBubbleSize val="0"/>
        </c:dLbls>
        <c:smooth val="0"/>
        <c:axId val="99577344"/>
        <c:axId val="77090752"/>
      </c:lineChart>
      <c:catAx>
        <c:axId val="99577344"/>
        <c:scaling>
          <c:orientation val="maxMin"/>
        </c:scaling>
        <c:delete val="0"/>
        <c:axPos val="b"/>
        <c:numFmt formatCode="General" sourceLinked="1"/>
        <c:majorTickMark val="none"/>
        <c:minorTickMark val="none"/>
        <c:tickLblPos val="low"/>
        <c:spPr>
          <a:ln>
            <a:solidFill>
              <a:schemeClr val="tx2">
                <a:lumMod val="20000"/>
                <a:lumOff val="80000"/>
              </a:schemeClr>
            </a:solidFill>
          </a:ln>
        </c:spPr>
        <c:txPr>
          <a:bodyPr/>
          <a:lstStyle/>
          <a:p>
            <a:pPr rtl="0">
              <a:defRPr sz="800" baseline="0">
                <a:solidFill>
                  <a:srgbClr val="3E576F"/>
                </a:solidFill>
                <a:latin typeface="Arial" pitchFamily="34" charset="0"/>
              </a:defRPr>
            </a:pPr>
            <a:endParaRPr lang="en-US"/>
          </a:p>
        </c:txPr>
        <c:crossAx val="77090752"/>
        <c:crosses val="autoZero"/>
        <c:auto val="1"/>
        <c:lblAlgn val="ctr"/>
        <c:lblOffset val="100"/>
        <c:noMultiLvlLbl val="1"/>
      </c:catAx>
      <c:valAx>
        <c:axId val="77090752"/>
        <c:scaling>
          <c:orientation val="minMax"/>
          <c:max val="10"/>
          <c:min val="3"/>
        </c:scaling>
        <c:delete val="0"/>
        <c:axPos val="l"/>
        <c:majorGridlines>
          <c:spPr>
            <a:ln>
              <a:solidFill>
                <a:schemeClr val="bg1">
                  <a:lumMod val="75000"/>
                </a:schemeClr>
              </a:solidFill>
            </a:ln>
          </c:spPr>
        </c:majorGridlines>
        <c:title>
          <c:tx>
            <c:rich>
              <a:bodyPr rot="-5400000" vert="horz"/>
              <a:lstStyle/>
              <a:p>
                <a:pPr rtl="0">
                  <a:defRPr sz="1100" b="1" i="0" baseline="0">
                    <a:solidFill>
                      <a:srgbClr val="3E576F"/>
                    </a:solidFill>
                  </a:defRPr>
                </a:pPr>
                <a:r>
                  <a:rPr lang="en-US" sz="1100" b="1" i="0" baseline="0">
                    <a:solidFill>
                      <a:srgbClr val="3E576F"/>
                    </a:solidFill>
                  </a:rPr>
                  <a:t>Percentage</a:t>
                </a:r>
              </a:p>
            </c:rich>
          </c:tx>
          <c:overlay val="0"/>
        </c:title>
        <c:numFmt formatCode="#,##0;\-#,##0;0;" sourceLinked="0"/>
        <c:majorTickMark val="cross"/>
        <c:minorTickMark val="cross"/>
        <c:tickLblPos val="nextTo"/>
        <c:spPr>
          <a:ln>
            <a:noFill/>
          </a:ln>
        </c:spPr>
        <c:txPr>
          <a:bodyPr/>
          <a:lstStyle/>
          <a:p>
            <a:pPr rtl="0">
              <a:defRPr sz="800" baseline="0">
                <a:solidFill>
                  <a:srgbClr val="3E576F"/>
                </a:solidFill>
                <a:latin typeface="Arial" pitchFamily="34" charset="0"/>
              </a:defRPr>
            </a:pPr>
            <a:endParaRPr lang="en-US"/>
          </a:p>
        </c:txPr>
        <c:crossAx val="99577344"/>
        <c:crosses val="max"/>
        <c:crossBetween val="between"/>
      </c:valAx>
      <c:spPr>
        <a:solidFill>
          <a:srgbClr val="FFFFFF"/>
        </a:solidFill>
        <a:ln w="0">
          <a:solidFill>
            <a:srgbClr val="FFFFFF"/>
          </a:solidFill>
        </a:ln>
      </c:spPr>
    </c:plotArea>
    <c:plotVisOnly val="0"/>
    <c:dispBlanksAs val="gap"/>
    <c:showDLblsOverMax val="1"/>
  </c:chart>
  <c:spPr>
    <a:solidFill>
      <a:srgbClr val="FFFFFF"/>
    </a:solidFill>
    <a:ln w="0"/>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5"/>
    </mc:Choice>
    <mc:Fallback>
      <c:style val="15"/>
    </mc:Fallback>
  </mc:AlternateContent>
  <c:chart>
    <c:title>
      <c:tx>
        <c:rich>
          <a:bodyPr/>
          <a:lstStyle/>
          <a:p>
            <a:pPr rtl="0">
              <a:defRPr sz="1200" b="0" i="0" baseline="0">
                <a:solidFill>
                  <a:srgbClr val="3E576F"/>
                </a:solidFill>
              </a:defRPr>
            </a:pPr>
            <a:r>
              <a:rPr lang="en-US" sz="1200" b="0" i="0" baseline="0">
                <a:solidFill>
                  <a:srgbClr val="3E576F"/>
                </a:solidFill>
              </a:rPr>
              <a:t>Monetary market interest rates.Tunisia (2012 - 2021)</a:t>
            </a:r>
          </a:p>
        </c:rich>
      </c:tx>
      <c:layout>
        <c:manualLayout>
          <c:xMode val="edge"/>
          <c:yMode val="edge"/>
          <c:x val="0.12158333333333333"/>
          <c:y val="5.1820596279607618E-2"/>
        </c:manualLayout>
      </c:layout>
      <c:overlay val="0"/>
    </c:title>
    <c:autoTitleDeleted val="0"/>
    <c:plotArea>
      <c:layout/>
      <c:lineChart>
        <c:grouping val="standard"/>
        <c:varyColors val="0"/>
        <c:ser>
          <c:idx val="0"/>
          <c:order val="0"/>
          <c:tx>
            <c:v/>
          </c:tx>
          <c:spPr>
            <a:ln w="25400" cap="rnd">
              <a:solidFill>
                <a:srgbClr val="006189"/>
              </a:solidFill>
              <a:prstDash val="sysDot"/>
            </a:ln>
          </c:spPr>
          <c:marker>
            <c:symbol val="none"/>
          </c:marker>
          <c:cat>
            <c:strRef>
              <c:f>Data!$A$2:$A$11</c:f>
              <c:strCache>
                <c:ptCount val="10"/>
                <c:pt idx="0">
                  <c:v>2021</c:v>
                </c:pt>
                <c:pt idx="1">
                  <c:v>2020</c:v>
                </c:pt>
                <c:pt idx="2">
                  <c:v>2019</c:v>
                </c:pt>
                <c:pt idx="3">
                  <c:v>2018</c:v>
                </c:pt>
                <c:pt idx="4">
                  <c:v>2017</c:v>
                </c:pt>
                <c:pt idx="5">
                  <c:v>2016</c:v>
                </c:pt>
                <c:pt idx="6">
                  <c:v>2015</c:v>
                </c:pt>
                <c:pt idx="7">
                  <c:v>2014</c:v>
                </c:pt>
                <c:pt idx="8">
                  <c:v>2013</c:v>
                </c:pt>
                <c:pt idx="9">
                  <c:v>2012</c:v>
                </c:pt>
              </c:strCache>
              <c:extLst/>
            </c:strRef>
          </c:cat>
          <c:val>
            <c:numLit>
              <c:formatCode>General</c:formatCode>
              <c:ptCount val="10"/>
              <c:pt idx="0">
                <c:v>6.3</c:v>
              </c:pt>
              <c:pt idx="1">
                <c:v>6.1</c:v>
              </c:pt>
              <c:pt idx="2">
                <c:v>7.8</c:v>
              </c:pt>
              <c:pt idx="3">
                <c:v>7.2</c:v>
              </c:pt>
              <c:pt idx="4">
                <c:v>5.2</c:v>
              </c:pt>
              <c:pt idx="5">
                <c:v>4.3</c:v>
              </c:pt>
              <c:pt idx="6">
                <c:v>4.3</c:v>
              </c:pt>
              <c:pt idx="7">
                <c:v>4.9000000000000004</c:v>
              </c:pt>
              <c:pt idx="8">
                <c:v>4.7</c:v>
              </c:pt>
              <c:pt idx="9">
                <c:v>4</c:v>
              </c:pt>
            </c:numLit>
          </c:val>
          <c:smooth val="0"/>
          <c:extLst>
            <c:ext xmlns:c16="http://schemas.microsoft.com/office/drawing/2014/chart" uri="{C3380CC4-5D6E-409C-BE32-E72D297353CC}">
              <c16:uniqueId val="{00000000-2B2F-4B29-8F68-E8704613D036}"/>
            </c:ext>
          </c:extLst>
        </c:ser>
        <c:ser>
          <c:idx val="1"/>
          <c:order val="1"/>
          <c:tx>
            <c:v>Monetary market interest rates.Tunisia (1994 - 2021)</c:v>
          </c:tx>
          <c:spPr>
            <a:ln w="25400" cap="rnd">
              <a:solidFill>
                <a:srgbClr val="006189"/>
              </a:solidFill>
              <a:prstDash val="solid"/>
            </a:ln>
          </c:spPr>
          <c:marker>
            <c:symbol val="circle"/>
            <c:size val="5"/>
            <c:spPr>
              <a:solidFill>
                <a:srgbClr val="006189"/>
              </a:solidFill>
              <a:ln>
                <a:solidFill>
                  <a:srgbClr val="006189"/>
                </a:solidFill>
              </a:ln>
            </c:spPr>
          </c:marker>
          <c:cat>
            <c:strRef>
              <c:f>Data!$A$2:$A$11</c:f>
              <c:strCache>
                <c:ptCount val="10"/>
                <c:pt idx="0">
                  <c:v>2021</c:v>
                </c:pt>
                <c:pt idx="1">
                  <c:v>2020</c:v>
                </c:pt>
                <c:pt idx="2">
                  <c:v>2019</c:v>
                </c:pt>
                <c:pt idx="3">
                  <c:v>2018</c:v>
                </c:pt>
                <c:pt idx="4">
                  <c:v>2017</c:v>
                </c:pt>
                <c:pt idx="5">
                  <c:v>2016</c:v>
                </c:pt>
                <c:pt idx="6">
                  <c:v>2015</c:v>
                </c:pt>
                <c:pt idx="7">
                  <c:v>2014</c:v>
                </c:pt>
                <c:pt idx="8">
                  <c:v>2013</c:v>
                </c:pt>
                <c:pt idx="9">
                  <c:v>2012</c:v>
                </c:pt>
              </c:strCache>
              <c:extLst/>
            </c:strRef>
          </c:cat>
          <c:val>
            <c:numRef>
              <c:f>Data!$B$2:$B$11</c:f>
              <c:numCache>
                <c:formatCode>#,##0.0;\-#,##0.0;0.0;</c:formatCode>
                <c:ptCount val="10"/>
                <c:pt idx="0">
                  <c:v>6.3</c:v>
                </c:pt>
                <c:pt idx="1">
                  <c:v>6.1</c:v>
                </c:pt>
                <c:pt idx="2">
                  <c:v>7.8</c:v>
                </c:pt>
                <c:pt idx="3">
                  <c:v>7.2</c:v>
                </c:pt>
                <c:pt idx="4">
                  <c:v>5.2</c:v>
                </c:pt>
                <c:pt idx="5">
                  <c:v>4.3</c:v>
                </c:pt>
                <c:pt idx="6">
                  <c:v>4.3</c:v>
                </c:pt>
                <c:pt idx="7">
                  <c:v>4.9000000000000004</c:v>
                </c:pt>
                <c:pt idx="8">
                  <c:v>4.7</c:v>
                </c:pt>
                <c:pt idx="9">
                  <c:v>4</c:v>
                </c:pt>
              </c:numCache>
              <c:extLst/>
            </c:numRef>
          </c:val>
          <c:smooth val="0"/>
          <c:extLst>
            <c:ext xmlns:c16="http://schemas.microsoft.com/office/drawing/2014/chart" uri="{C3380CC4-5D6E-409C-BE32-E72D297353CC}">
              <c16:uniqueId val="{00000001-2B2F-4B29-8F68-E8704613D036}"/>
            </c:ext>
          </c:extLst>
        </c:ser>
        <c:dLbls>
          <c:showLegendKey val="0"/>
          <c:showVal val="0"/>
          <c:showCatName val="0"/>
          <c:showSerName val="0"/>
          <c:showPercent val="0"/>
          <c:showBubbleSize val="0"/>
        </c:dLbls>
        <c:smooth val="0"/>
        <c:axId val="99577344"/>
        <c:axId val="77090752"/>
      </c:lineChart>
      <c:catAx>
        <c:axId val="99577344"/>
        <c:scaling>
          <c:orientation val="maxMin"/>
        </c:scaling>
        <c:delete val="0"/>
        <c:axPos val="b"/>
        <c:numFmt formatCode="General" sourceLinked="1"/>
        <c:majorTickMark val="none"/>
        <c:minorTickMark val="none"/>
        <c:tickLblPos val="low"/>
        <c:spPr>
          <a:ln>
            <a:solidFill>
              <a:schemeClr val="tx2">
                <a:lumMod val="20000"/>
                <a:lumOff val="80000"/>
              </a:schemeClr>
            </a:solidFill>
          </a:ln>
        </c:spPr>
        <c:txPr>
          <a:bodyPr/>
          <a:lstStyle/>
          <a:p>
            <a:pPr rtl="0">
              <a:defRPr sz="800" baseline="0">
                <a:solidFill>
                  <a:srgbClr val="3E576F"/>
                </a:solidFill>
                <a:latin typeface="Arial" pitchFamily="34" charset="0"/>
              </a:defRPr>
            </a:pPr>
            <a:endParaRPr lang="en-US"/>
          </a:p>
        </c:txPr>
        <c:crossAx val="77090752"/>
        <c:crosses val="autoZero"/>
        <c:auto val="1"/>
        <c:lblAlgn val="ctr"/>
        <c:lblOffset val="100"/>
        <c:noMultiLvlLbl val="1"/>
      </c:catAx>
      <c:valAx>
        <c:axId val="77090752"/>
        <c:scaling>
          <c:orientation val="minMax"/>
          <c:max val="10"/>
          <c:min val="3"/>
        </c:scaling>
        <c:delete val="0"/>
        <c:axPos val="l"/>
        <c:majorGridlines>
          <c:spPr>
            <a:ln>
              <a:solidFill>
                <a:schemeClr val="bg1">
                  <a:lumMod val="75000"/>
                </a:schemeClr>
              </a:solidFill>
            </a:ln>
          </c:spPr>
        </c:majorGridlines>
        <c:title>
          <c:tx>
            <c:rich>
              <a:bodyPr rot="-5400000" vert="horz"/>
              <a:lstStyle/>
              <a:p>
                <a:pPr rtl="0">
                  <a:defRPr sz="1100" b="1" i="0" baseline="0">
                    <a:solidFill>
                      <a:srgbClr val="3E576F"/>
                    </a:solidFill>
                  </a:defRPr>
                </a:pPr>
                <a:r>
                  <a:rPr lang="en-US" sz="1100" b="1" i="0" baseline="0">
                    <a:solidFill>
                      <a:srgbClr val="3E576F"/>
                    </a:solidFill>
                  </a:rPr>
                  <a:t>Percentage</a:t>
                </a:r>
              </a:p>
            </c:rich>
          </c:tx>
          <c:overlay val="0"/>
        </c:title>
        <c:numFmt formatCode="#,##0;\-#,##0;0;" sourceLinked="0"/>
        <c:majorTickMark val="cross"/>
        <c:minorTickMark val="cross"/>
        <c:tickLblPos val="nextTo"/>
        <c:spPr>
          <a:ln>
            <a:noFill/>
          </a:ln>
        </c:spPr>
        <c:txPr>
          <a:bodyPr/>
          <a:lstStyle/>
          <a:p>
            <a:pPr rtl="0">
              <a:defRPr sz="800" baseline="0">
                <a:solidFill>
                  <a:srgbClr val="3E576F"/>
                </a:solidFill>
                <a:latin typeface="Arial" pitchFamily="34" charset="0"/>
              </a:defRPr>
            </a:pPr>
            <a:endParaRPr lang="en-US"/>
          </a:p>
        </c:txPr>
        <c:crossAx val="99577344"/>
        <c:crosses val="max"/>
        <c:crossBetween val="between"/>
      </c:valAx>
      <c:spPr>
        <a:solidFill>
          <a:srgbClr val="FFFFFF"/>
        </a:solidFill>
        <a:ln w="0">
          <a:solidFill>
            <a:srgbClr val="FFFFFF"/>
          </a:solidFill>
        </a:ln>
      </c:spPr>
    </c:plotArea>
    <c:plotVisOnly val="0"/>
    <c:dispBlanksAs val="gap"/>
    <c:showDLblsOverMax val="1"/>
  </c:chart>
  <c:spPr>
    <a:solidFill>
      <a:srgbClr val="FFFFFF"/>
    </a:solidFill>
    <a:ln w="0"/>
  </c:sp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5"/>
    </mc:Choice>
    <mc:Fallback>
      <c:style val="15"/>
    </mc:Fallback>
  </mc:AlternateContent>
  <c:chart>
    <c:title>
      <c:tx>
        <c:rich>
          <a:bodyPr/>
          <a:lstStyle/>
          <a:p>
            <a:pPr rtl="0">
              <a:defRPr sz="1200" b="0" i="0" baseline="0">
                <a:solidFill>
                  <a:srgbClr val="3E576F"/>
                </a:solidFill>
              </a:defRPr>
            </a:pPr>
            <a:r>
              <a:rPr lang="en-US" sz="1200" b="0" i="0" baseline="0">
                <a:solidFill>
                  <a:srgbClr val="3E576F"/>
                </a:solidFill>
              </a:rPr>
              <a:t>Monetary market interest rates.Tunisia (2012 - 2021)</a:t>
            </a:r>
          </a:p>
        </c:rich>
      </c:tx>
      <c:layout>
        <c:manualLayout>
          <c:xMode val="edge"/>
          <c:yMode val="edge"/>
          <c:x val="0.12158333333333333"/>
          <c:y val="5.1820596279607618E-2"/>
        </c:manualLayout>
      </c:layout>
      <c:overlay val="0"/>
    </c:title>
    <c:autoTitleDeleted val="0"/>
    <c:plotArea>
      <c:layout/>
      <c:lineChart>
        <c:grouping val="standard"/>
        <c:varyColors val="0"/>
        <c:ser>
          <c:idx val="0"/>
          <c:order val="0"/>
          <c:tx>
            <c:v/>
          </c:tx>
          <c:spPr>
            <a:ln w="25400" cap="rnd">
              <a:solidFill>
                <a:srgbClr val="006189"/>
              </a:solidFill>
              <a:prstDash val="sysDot"/>
            </a:ln>
          </c:spPr>
          <c:marker>
            <c:symbol val="none"/>
          </c:marker>
          <c:cat>
            <c:strRef>
              <c:f>Data!$A$2:$A$11</c:f>
              <c:strCache>
                <c:ptCount val="10"/>
                <c:pt idx="0">
                  <c:v>2021</c:v>
                </c:pt>
                <c:pt idx="1">
                  <c:v>2020</c:v>
                </c:pt>
                <c:pt idx="2">
                  <c:v>2019</c:v>
                </c:pt>
                <c:pt idx="3">
                  <c:v>2018</c:v>
                </c:pt>
                <c:pt idx="4">
                  <c:v>2017</c:v>
                </c:pt>
                <c:pt idx="5">
                  <c:v>2016</c:v>
                </c:pt>
                <c:pt idx="6">
                  <c:v>2015</c:v>
                </c:pt>
                <c:pt idx="7">
                  <c:v>2014</c:v>
                </c:pt>
                <c:pt idx="8">
                  <c:v>2013</c:v>
                </c:pt>
                <c:pt idx="9">
                  <c:v>2012</c:v>
                </c:pt>
              </c:strCache>
              <c:extLst/>
            </c:strRef>
          </c:cat>
          <c:val>
            <c:numLit>
              <c:formatCode>General</c:formatCode>
              <c:ptCount val="10"/>
              <c:pt idx="0">
                <c:v>6.3</c:v>
              </c:pt>
              <c:pt idx="1">
                <c:v>6.1</c:v>
              </c:pt>
              <c:pt idx="2">
                <c:v>7.8</c:v>
              </c:pt>
              <c:pt idx="3">
                <c:v>7.2</c:v>
              </c:pt>
              <c:pt idx="4">
                <c:v>5.2</c:v>
              </c:pt>
              <c:pt idx="5">
                <c:v>4.3</c:v>
              </c:pt>
              <c:pt idx="6">
                <c:v>4.3</c:v>
              </c:pt>
              <c:pt idx="7">
                <c:v>4.9000000000000004</c:v>
              </c:pt>
              <c:pt idx="8">
                <c:v>4.7</c:v>
              </c:pt>
              <c:pt idx="9">
                <c:v>4</c:v>
              </c:pt>
            </c:numLit>
          </c:val>
          <c:smooth val="0"/>
          <c:extLst>
            <c:ext xmlns:c16="http://schemas.microsoft.com/office/drawing/2014/chart" uri="{C3380CC4-5D6E-409C-BE32-E72D297353CC}">
              <c16:uniqueId val="{00000000-0B91-4CF7-837A-D864C42D2BDB}"/>
            </c:ext>
          </c:extLst>
        </c:ser>
        <c:ser>
          <c:idx val="1"/>
          <c:order val="1"/>
          <c:tx>
            <c:v>Monetary market interest rates.Tunisia (1994 - 2021)</c:v>
          </c:tx>
          <c:spPr>
            <a:ln w="25400" cap="rnd">
              <a:solidFill>
                <a:srgbClr val="006189"/>
              </a:solidFill>
              <a:prstDash val="solid"/>
            </a:ln>
          </c:spPr>
          <c:marker>
            <c:symbol val="circle"/>
            <c:size val="5"/>
            <c:spPr>
              <a:solidFill>
                <a:srgbClr val="006189"/>
              </a:solidFill>
              <a:ln>
                <a:solidFill>
                  <a:srgbClr val="006189"/>
                </a:solidFill>
              </a:ln>
            </c:spPr>
          </c:marker>
          <c:cat>
            <c:strRef>
              <c:f>Data!$A$2:$A$11</c:f>
              <c:strCache>
                <c:ptCount val="10"/>
                <c:pt idx="0">
                  <c:v>2021</c:v>
                </c:pt>
                <c:pt idx="1">
                  <c:v>2020</c:v>
                </c:pt>
                <c:pt idx="2">
                  <c:v>2019</c:v>
                </c:pt>
                <c:pt idx="3">
                  <c:v>2018</c:v>
                </c:pt>
                <c:pt idx="4">
                  <c:v>2017</c:v>
                </c:pt>
                <c:pt idx="5">
                  <c:v>2016</c:v>
                </c:pt>
                <c:pt idx="6">
                  <c:v>2015</c:v>
                </c:pt>
                <c:pt idx="7">
                  <c:v>2014</c:v>
                </c:pt>
                <c:pt idx="8">
                  <c:v>2013</c:v>
                </c:pt>
                <c:pt idx="9">
                  <c:v>2012</c:v>
                </c:pt>
              </c:strCache>
              <c:extLst/>
            </c:strRef>
          </c:cat>
          <c:val>
            <c:numRef>
              <c:f>Data!$B$2:$B$11</c:f>
              <c:numCache>
                <c:formatCode>#,##0.0;\-#,##0.0;0.0;</c:formatCode>
                <c:ptCount val="10"/>
                <c:pt idx="0">
                  <c:v>6.3</c:v>
                </c:pt>
                <c:pt idx="1">
                  <c:v>6.1</c:v>
                </c:pt>
                <c:pt idx="2">
                  <c:v>7.8</c:v>
                </c:pt>
                <c:pt idx="3">
                  <c:v>7.2</c:v>
                </c:pt>
                <c:pt idx="4">
                  <c:v>5.2</c:v>
                </c:pt>
                <c:pt idx="5">
                  <c:v>4.3</c:v>
                </c:pt>
                <c:pt idx="6">
                  <c:v>4.3</c:v>
                </c:pt>
                <c:pt idx="7">
                  <c:v>4.9000000000000004</c:v>
                </c:pt>
                <c:pt idx="8">
                  <c:v>4.7</c:v>
                </c:pt>
                <c:pt idx="9">
                  <c:v>4</c:v>
                </c:pt>
              </c:numCache>
              <c:extLst/>
            </c:numRef>
          </c:val>
          <c:smooth val="0"/>
          <c:extLst>
            <c:ext xmlns:c16="http://schemas.microsoft.com/office/drawing/2014/chart" uri="{C3380CC4-5D6E-409C-BE32-E72D297353CC}">
              <c16:uniqueId val="{00000001-0B91-4CF7-837A-D864C42D2BDB}"/>
            </c:ext>
          </c:extLst>
        </c:ser>
        <c:dLbls>
          <c:showLegendKey val="0"/>
          <c:showVal val="0"/>
          <c:showCatName val="0"/>
          <c:showSerName val="0"/>
          <c:showPercent val="0"/>
          <c:showBubbleSize val="0"/>
        </c:dLbls>
        <c:smooth val="0"/>
        <c:axId val="99577344"/>
        <c:axId val="77090752"/>
      </c:lineChart>
      <c:catAx>
        <c:axId val="99577344"/>
        <c:scaling>
          <c:orientation val="maxMin"/>
        </c:scaling>
        <c:delete val="0"/>
        <c:axPos val="b"/>
        <c:numFmt formatCode="General" sourceLinked="1"/>
        <c:majorTickMark val="none"/>
        <c:minorTickMark val="none"/>
        <c:tickLblPos val="low"/>
        <c:spPr>
          <a:ln>
            <a:solidFill>
              <a:schemeClr val="tx2">
                <a:lumMod val="20000"/>
                <a:lumOff val="80000"/>
              </a:schemeClr>
            </a:solidFill>
          </a:ln>
        </c:spPr>
        <c:txPr>
          <a:bodyPr/>
          <a:lstStyle/>
          <a:p>
            <a:pPr rtl="0">
              <a:defRPr sz="800" baseline="0">
                <a:solidFill>
                  <a:srgbClr val="3E576F"/>
                </a:solidFill>
                <a:latin typeface="Arial" pitchFamily="34" charset="0"/>
              </a:defRPr>
            </a:pPr>
            <a:endParaRPr lang="en-US"/>
          </a:p>
        </c:txPr>
        <c:crossAx val="77090752"/>
        <c:crosses val="autoZero"/>
        <c:auto val="1"/>
        <c:lblAlgn val="ctr"/>
        <c:lblOffset val="100"/>
        <c:noMultiLvlLbl val="1"/>
      </c:catAx>
      <c:valAx>
        <c:axId val="77090752"/>
        <c:scaling>
          <c:orientation val="minMax"/>
          <c:max val="10"/>
          <c:min val="3"/>
        </c:scaling>
        <c:delete val="0"/>
        <c:axPos val="l"/>
        <c:majorGridlines>
          <c:spPr>
            <a:ln>
              <a:solidFill>
                <a:schemeClr val="bg1">
                  <a:lumMod val="75000"/>
                </a:schemeClr>
              </a:solidFill>
            </a:ln>
          </c:spPr>
        </c:majorGridlines>
        <c:title>
          <c:tx>
            <c:rich>
              <a:bodyPr rot="-5400000" vert="horz"/>
              <a:lstStyle/>
              <a:p>
                <a:pPr rtl="0">
                  <a:defRPr sz="1100" b="1" i="0" baseline="0">
                    <a:solidFill>
                      <a:srgbClr val="3E576F"/>
                    </a:solidFill>
                  </a:defRPr>
                </a:pPr>
                <a:r>
                  <a:rPr lang="en-US" sz="1100" b="1" i="0" baseline="0">
                    <a:solidFill>
                      <a:srgbClr val="3E576F"/>
                    </a:solidFill>
                  </a:rPr>
                  <a:t>Percentage</a:t>
                </a:r>
              </a:p>
            </c:rich>
          </c:tx>
          <c:overlay val="0"/>
        </c:title>
        <c:numFmt formatCode="#,##0;\-#,##0;0;" sourceLinked="0"/>
        <c:majorTickMark val="cross"/>
        <c:minorTickMark val="cross"/>
        <c:tickLblPos val="nextTo"/>
        <c:spPr>
          <a:ln>
            <a:noFill/>
          </a:ln>
        </c:spPr>
        <c:txPr>
          <a:bodyPr/>
          <a:lstStyle/>
          <a:p>
            <a:pPr rtl="0">
              <a:defRPr sz="800" baseline="0">
                <a:solidFill>
                  <a:srgbClr val="3E576F"/>
                </a:solidFill>
                <a:latin typeface="Arial" pitchFamily="34" charset="0"/>
              </a:defRPr>
            </a:pPr>
            <a:endParaRPr lang="en-US"/>
          </a:p>
        </c:txPr>
        <c:crossAx val="99577344"/>
        <c:crosses val="max"/>
        <c:crossBetween val="between"/>
      </c:valAx>
      <c:spPr>
        <a:solidFill>
          <a:srgbClr val="FFFFFF"/>
        </a:solidFill>
        <a:ln w="0">
          <a:solidFill>
            <a:srgbClr val="FFFFFF"/>
          </a:solidFill>
        </a:ln>
      </c:spPr>
    </c:plotArea>
    <c:plotVisOnly val="0"/>
    <c:dispBlanksAs val="gap"/>
    <c:showDLblsOverMax val="1"/>
  </c:chart>
  <c:spPr>
    <a:solidFill>
      <a:srgbClr val="FFFFFF"/>
    </a:solidFill>
    <a:ln w="0"/>
  </c:sp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5"/>
    </mc:Choice>
    <mc:Fallback>
      <c:style val="15"/>
    </mc:Fallback>
  </mc:AlternateContent>
  <c:chart>
    <c:title>
      <c:tx>
        <c:rich>
          <a:bodyPr/>
          <a:lstStyle/>
          <a:p>
            <a:pPr rtl="0">
              <a:defRPr sz="1200" b="0" i="0" baseline="0">
                <a:solidFill>
                  <a:srgbClr val="3E576F"/>
                </a:solidFill>
              </a:defRPr>
            </a:pPr>
            <a:r>
              <a:rPr lang="en-US" sz="1200" b="0" i="0" baseline="0">
                <a:solidFill>
                  <a:srgbClr val="3E576F"/>
                </a:solidFill>
              </a:rPr>
              <a:t>Monetary market interest rates.Tunisia (2012 - 2021)</a:t>
            </a:r>
          </a:p>
        </c:rich>
      </c:tx>
      <c:layout>
        <c:manualLayout>
          <c:xMode val="edge"/>
          <c:yMode val="edge"/>
          <c:x val="0.12158333333333333"/>
          <c:y val="5.1820596279607618E-2"/>
        </c:manualLayout>
      </c:layout>
      <c:overlay val="0"/>
    </c:title>
    <c:autoTitleDeleted val="0"/>
    <c:plotArea>
      <c:layout/>
      <c:lineChart>
        <c:grouping val="standard"/>
        <c:varyColors val="0"/>
        <c:ser>
          <c:idx val="0"/>
          <c:order val="0"/>
          <c:tx>
            <c:v/>
          </c:tx>
          <c:spPr>
            <a:ln w="25400" cap="rnd">
              <a:solidFill>
                <a:srgbClr val="006189"/>
              </a:solidFill>
              <a:prstDash val="sysDot"/>
            </a:ln>
          </c:spPr>
          <c:marker>
            <c:symbol val="none"/>
          </c:marker>
          <c:cat>
            <c:strRef>
              <c:f>Data!$A$2:$A$11</c:f>
              <c:strCache>
                <c:ptCount val="10"/>
                <c:pt idx="0">
                  <c:v>2021</c:v>
                </c:pt>
                <c:pt idx="1">
                  <c:v>2020</c:v>
                </c:pt>
                <c:pt idx="2">
                  <c:v>2019</c:v>
                </c:pt>
                <c:pt idx="3">
                  <c:v>2018</c:v>
                </c:pt>
                <c:pt idx="4">
                  <c:v>2017</c:v>
                </c:pt>
                <c:pt idx="5">
                  <c:v>2016</c:v>
                </c:pt>
                <c:pt idx="6">
                  <c:v>2015</c:v>
                </c:pt>
                <c:pt idx="7">
                  <c:v>2014</c:v>
                </c:pt>
                <c:pt idx="8">
                  <c:v>2013</c:v>
                </c:pt>
                <c:pt idx="9">
                  <c:v>2012</c:v>
                </c:pt>
              </c:strCache>
              <c:extLst/>
            </c:strRef>
          </c:cat>
          <c:val>
            <c:numLit>
              <c:formatCode>General</c:formatCode>
              <c:ptCount val="10"/>
              <c:pt idx="0">
                <c:v>6.3</c:v>
              </c:pt>
              <c:pt idx="1">
                <c:v>6.1</c:v>
              </c:pt>
              <c:pt idx="2">
                <c:v>7.8</c:v>
              </c:pt>
              <c:pt idx="3">
                <c:v>7.2</c:v>
              </c:pt>
              <c:pt idx="4">
                <c:v>5.2</c:v>
              </c:pt>
              <c:pt idx="5">
                <c:v>4.3</c:v>
              </c:pt>
              <c:pt idx="6">
                <c:v>4.3</c:v>
              </c:pt>
              <c:pt idx="7">
                <c:v>4.9000000000000004</c:v>
              </c:pt>
              <c:pt idx="8">
                <c:v>4.7</c:v>
              </c:pt>
              <c:pt idx="9">
                <c:v>4</c:v>
              </c:pt>
            </c:numLit>
          </c:val>
          <c:smooth val="0"/>
          <c:extLst>
            <c:ext xmlns:c16="http://schemas.microsoft.com/office/drawing/2014/chart" uri="{C3380CC4-5D6E-409C-BE32-E72D297353CC}">
              <c16:uniqueId val="{00000000-5CCE-4387-90E3-E5CBBC371E8A}"/>
            </c:ext>
          </c:extLst>
        </c:ser>
        <c:ser>
          <c:idx val="1"/>
          <c:order val="1"/>
          <c:tx>
            <c:v>Monetary market interest rates.Tunisia (1994 - 2021)</c:v>
          </c:tx>
          <c:spPr>
            <a:ln w="25400" cap="rnd">
              <a:solidFill>
                <a:srgbClr val="006189"/>
              </a:solidFill>
              <a:prstDash val="solid"/>
            </a:ln>
          </c:spPr>
          <c:marker>
            <c:symbol val="circle"/>
            <c:size val="5"/>
            <c:spPr>
              <a:solidFill>
                <a:srgbClr val="006189"/>
              </a:solidFill>
              <a:ln>
                <a:solidFill>
                  <a:srgbClr val="006189"/>
                </a:solidFill>
              </a:ln>
            </c:spPr>
          </c:marker>
          <c:cat>
            <c:strRef>
              <c:f>Data!$A$2:$A$11</c:f>
              <c:strCache>
                <c:ptCount val="10"/>
                <c:pt idx="0">
                  <c:v>2021</c:v>
                </c:pt>
                <c:pt idx="1">
                  <c:v>2020</c:v>
                </c:pt>
                <c:pt idx="2">
                  <c:v>2019</c:v>
                </c:pt>
                <c:pt idx="3">
                  <c:v>2018</c:v>
                </c:pt>
                <c:pt idx="4">
                  <c:v>2017</c:v>
                </c:pt>
                <c:pt idx="5">
                  <c:v>2016</c:v>
                </c:pt>
                <c:pt idx="6">
                  <c:v>2015</c:v>
                </c:pt>
                <c:pt idx="7">
                  <c:v>2014</c:v>
                </c:pt>
                <c:pt idx="8">
                  <c:v>2013</c:v>
                </c:pt>
                <c:pt idx="9">
                  <c:v>2012</c:v>
                </c:pt>
              </c:strCache>
              <c:extLst/>
            </c:strRef>
          </c:cat>
          <c:val>
            <c:numRef>
              <c:f>Data!$B$2:$B$11</c:f>
              <c:numCache>
                <c:formatCode>#,##0.0;\-#,##0.0;0.0;</c:formatCode>
                <c:ptCount val="10"/>
                <c:pt idx="0">
                  <c:v>6.3</c:v>
                </c:pt>
                <c:pt idx="1">
                  <c:v>6.1</c:v>
                </c:pt>
                <c:pt idx="2">
                  <c:v>7.8</c:v>
                </c:pt>
                <c:pt idx="3">
                  <c:v>7.2</c:v>
                </c:pt>
                <c:pt idx="4">
                  <c:v>5.2</c:v>
                </c:pt>
                <c:pt idx="5">
                  <c:v>4.3</c:v>
                </c:pt>
                <c:pt idx="6">
                  <c:v>4.3</c:v>
                </c:pt>
                <c:pt idx="7">
                  <c:v>4.9000000000000004</c:v>
                </c:pt>
                <c:pt idx="8">
                  <c:v>4.7</c:v>
                </c:pt>
                <c:pt idx="9">
                  <c:v>4</c:v>
                </c:pt>
              </c:numCache>
              <c:extLst/>
            </c:numRef>
          </c:val>
          <c:smooth val="0"/>
          <c:extLst>
            <c:ext xmlns:c16="http://schemas.microsoft.com/office/drawing/2014/chart" uri="{C3380CC4-5D6E-409C-BE32-E72D297353CC}">
              <c16:uniqueId val="{00000001-5CCE-4387-90E3-E5CBBC371E8A}"/>
            </c:ext>
          </c:extLst>
        </c:ser>
        <c:dLbls>
          <c:showLegendKey val="0"/>
          <c:showVal val="0"/>
          <c:showCatName val="0"/>
          <c:showSerName val="0"/>
          <c:showPercent val="0"/>
          <c:showBubbleSize val="0"/>
        </c:dLbls>
        <c:smooth val="0"/>
        <c:axId val="99577344"/>
        <c:axId val="77090752"/>
      </c:lineChart>
      <c:catAx>
        <c:axId val="99577344"/>
        <c:scaling>
          <c:orientation val="maxMin"/>
        </c:scaling>
        <c:delete val="0"/>
        <c:axPos val="b"/>
        <c:numFmt formatCode="General" sourceLinked="1"/>
        <c:majorTickMark val="none"/>
        <c:minorTickMark val="none"/>
        <c:tickLblPos val="low"/>
        <c:spPr>
          <a:ln>
            <a:solidFill>
              <a:schemeClr val="tx2">
                <a:lumMod val="20000"/>
                <a:lumOff val="80000"/>
              </a:schemeClr>
            </a:solidFill>
          </a:ln>
        </c:spPr>
        <c:txPr>
          <a:bodyPr/>
          <a:lstStyle/>
          <a:p>
            <a:pPr rtl="0">
              <a:defRPr sz="800" baseline="0">
                <a:solidFill>
                  <a:srgbClr val="3E576F"/>
                </a:solidFill>
                <a:latin typeface="Arial" pitchFamily="34" charset="0"/>
              </a:defRPr>
            </a:pPr>
            <a:endParaRPr lang="en-US"/>
          </a:p>
        </c:txPr>
        <c:crossAx val="77090752"/>
        <c:crosses val="autoZero"/>
        <c:auto val="1"/>
        <c:lblAlgn val="ctr"/>
        <c:lblOffset val="100"/>
        <c:noMultiLvlLbl val="1"/>
      </c:catAx>
      <c:valAx>
        <c:axId val="77090752"/>
        <c:scaling>
          <c:orientation val="minMax"/>
          <c:max val="10"/>
          <c:min val="3"/>
        </c:scaling>
        <c:delete val="0"/>
        <c:axPos val="l"/>
        <c:majorGridlines>
          <c:spPr>
            <a:ln>
              <a:solidFill>
                <a:schemeClr val="bg1">
                  <a:lumMod val="75000"/>
                </a:schemeClr>
              </a:solidFill>
            </a:ln>
          </c:spPr>
        </c:majorGridlines>
        <c:title>
          <c:tx>
            <c:rich>
              <a:bodyPr rot="-5400000" vert="horz"/>
              <a:lstStyle/>
              <a:p>
                <a:pPr rtl="0">
                  <a:defRPr sz="1100" b="1" i="0" baseline="0">
                    <a:solidFill>
                      <a:srgbClr val="3E576F"/>
                    </a:solidFill>
                  </a:defRPr>
                </a:pPr>
                <a:r>
                  <a:rPr lang="en-US" sz="1100" b="1" i="0" baseline="0">
                    <a:solidFill>
                      <a:srgbClr val="3E576F"/>
                    </a:solidFill>
                  </a:rPr>
                  <a:t>Percentage</a:t>
                </a:r>
              </a:p>
            </c:rich>
          </c:tx>
          <c:overlay val="0"/>
        </c:title>
        <c:numFmt formatCode="#,##0;\-#,##0;0;" sourceLinked="0"/>
        <c:majorTickMark val="cross"/>
        <c:minorTickMark val="cross"/>
        <c:tickLblPos val="nextTo"/>
        <c:spPr>
          <a:ln>
            <a:noFill/>
          </a:ln>
        </c:spPr>
        <c:txPr>
          <a:bodyPr/>
          <a:lstStyle/>
          <a:p>
            <a:pPr rtl="0">
              <a:defRPr sz="800" baseline="0">
                <a:solidFill>
                  <a:srgbClr val="3E576F"/>
                </a:solidFill>
                <a:latin typeface="Arial" pitchFamily="34" charset="0"/>
              </a:defRPr>
            </a:pPr>
            <a:endParaRPr lang="en-US"/>
          </a:p>
        </c:txPr>
        <c:crossAx val="99577344"/>
        <c:crosses val="max"/>
        <c:crossBetween val="between"/>
      </c:valAx>
      <c:spPr>
        <a:solidFill>
          <a:srgbClr val="FFFFFF"/>
        </a:solidFill>
        <a:ln w="0">
          <a:solidFill>
            <a:srgbClr val="FFFFFF"/>
          </a:solidFill>
        </a:ln>
      </c:spPr>
    </c:plotArea>
    <c:plotVisOnly val="0"/>
    <c:dispBlanksAs val="gap"/>
    <c:showDLblsOverMax val="1"/>
  </c:chart>
  <c:spPr>
    <a:solidFill>
      <a:srgbClr val="FFFFFF"/>
    </a:solidFill>
    <a:ln w="0"/>
  </c:sp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5"/>
    </mc:Choice>
    <mc:Fallback>
      <c:style val="15"/>
    </mc:Fallback>
  </mc:AlternateContent>
  <c:chart>
    <c:title>
      <c:tx>
        <c:rich>
          <a:bodyPr/>
          <a:lstStyle/>
          <a:p>
            <a:pPr rtl="0">
              <a:defRPr sz="1200" b="0" i="0" baseline="0">
                <a:solidFill>
                  <a:srgbClr val="3E576F"/>
                </a:solidFill>
              </a:defRPr>
            </a:pPr>
            <a:r>
              <a:rPr lang="en-US" sz="1200" b="0" i="0" baseline="0">
                <a:solidFill>
                  <a:srgbClr val="3E576F"/>
                </a:solidFill>
              </a:rPr>
              <a:t>Monetary market interest rates.Tunisia (2012 - 2021)</a:t>
            </a:r>
          </a:p>
        </c:rich>
      </c:tx>
      <c:layout>
        <c:manualLayout>
          <c:xMode val="edge"/>
          <c:yMode val="edge"/>
          <c:x val="0.12158333333333333"/>
          <c:y val="5.1820596279607618E-2"/>
        </c:manualLayout>
      </c:layout>
      <c:overlay val="0"/>
    </c:title>
    <c:autoTitleDeleted val="0"/>
    <c:plotArea>
      <c:layout/>
      <c:lineChart>
        <c:grouping val="standard"/>
        <c:varyColors val="0"/>
        <c:ser>
          <c:idx val="0"/>
          <c:order val="0"/>
          <c:tx>
            <c:v/>
          </c:tx>
          <c:spPr>
            <a:ln w="25400" cap="rnd">
              <a:solidFill>
                <a:srgbClr val="006189"/>
              </a:solidFill>
              <a:prstDash val="sysDot"/>
            </a:ln>
          </c:spPr>
          <c:marker>
            <c:symbol val="none"/>
          </c:marker>
          <c:cat>
            <c:strRef>
              <c:f>Data!$A$2:$A$11</c:f>
              <c:strCache>
                <c:ptCount val="10"/>
                <c:pt idx="0">
                  <c:v>2021</c:v>
                </c:pt>
                <c:pt idx="1">
                  <c:v>2020</c:v>
                </c:pt>
                <c:pt idx="2">
                  <c:v>2019</c:v>
                </c:pt>
                <c:pt idx="3">
                  <c:v>2018</c:v>
                </c:pt>
                <c:pt idx="4">
                  <c:v>2017</c:v>
                </c:pt>
                <c:pt idx="5">
                  <c:v>2016</c:v>
                </c:pt>
                <c:pt idx="6">
                  <c:v>2015</c:v>
                </c:pt>
                <c:pt idx="7">
                  <c:v>2014</c:v>
                </c:pt>
                <c:pt idx="8">
                  <c:v>2013</c:v>
                </c:pt>
                <c:pt idx="9">
                  <c:v>2012</c:v>
                </c:pt>
              </c:strCache>
              <c:extLst/>
            </c:strRef>
          </c:cat>
          <c:val>
            <c:numLit>
              <c:formatCode>General</c:formatCode>
              <c:ptCount val="10"/>
              <c:pt idx="0">
                <c:v>6.3</c:v>
              </c:pt>
              <c:pt idx="1">
                <c:v>6.1</c:v>
              </c:pt>
              <c:pt idx="2">
                <c:v>7.8</c:v>
              </c:pt>
              <c:pt idx="3">
                <c:v>7.2</c:v>
              </c:pt>
              <c:pt idx="4">
                <c:v>5.2</c:v>
              </c:pt>
              <c:pt idx="5">
                <c:v>4.3</c:v>
              </c:pt>
              <c:pt idx="6">
                <c:v>4.3</c:v>
              </c:pt>
              <c:pt idx="7">
                <c:v>4.9000000000000004</c:v>
              </c:pt>
              <c:pt idx="8">
                <c:v>4.7</c:v>
              </c:pt>
              <c:pt idx="9">
                <c:v>4</c:v>
              </c:pt>
            </c:numLit>
          </c:val>
          <c:smooth val="0"/>
          <c:extLst>
            <c:ext xmlns:c16="http://schemas.microsoft.com/office/drawing/2014/chart" uri="{C3380CC4-5D6E-409C-BE32-E72D297353CC}">
              <c16:uniqueId val="{00000000-A7E0-4C02-9A3C-004E2CB79F6B}"/>
            </c:ext>
          </c:extLst>
        </c:ser>
        <c:ser>
          <c:idx val="1"/>
          <c:order val="1"/>
          <c:tx>
            <c:v>Monetary market interest rates.Tunisia (1994 - 2021)</c:v>
          </c:tx>
          <c:spPr>
            <a:ln w="25400" cap="rnd">
              <a:solidFill>
                <a:srgbClr val="006189"/>
              </a:solidFill>
              <a:prstDash val="solid"/>
            </a:ln>
          </c:spPr>
          <c:marker>
            <c:symbol val="circle"/>
            <c:size val="5"/>
            <c:spPr>
              <a:solidFill>
                <a:srgbClr val="006189"/>
              </a:solidFill>
              <a:ln>
                <a:solidFill>
                  <a:srgbClr val="006189"/>
                </a:solidFill>
              </a:ln>
            </c:spPr>
          </c:marker>
          <c:cat>
            <c:strRef>
              <c:f>Data!$A$2:$A$11</c:f>
              <c:strCache>
                <c:ptCount val="10"/>
                <c:pt idx="0">
                  <c:v>2021</c:v>
                </c:pt>
                <c:pt idx="1">
                  <c:v>2020</c:v>
                </c:pt>
                <c:pt idx="2">
                  <c:v>2019</c:v>
                </c:pt>
                <c:pt idx="3">
                  <c:v>2018</c:v>
                </c:pt>
                <c:pt idx="4">
                  <c:v>2017</c:v>
                </c:pt>
                <c:pt idx="5">
                  <c:v>2016</c:v>
                </c:pt>
                <c:pt idx="6">
                  <c:v>2015</c:v>
                </c:pt>
                <c:pt idx="7">
                  <c:v>2014</c:v>
                </c:pt>
                <c:pt idx="8">
                  <c:v>2013</c:v>
                </c:pt>
                <c:pt idx="9">
                  <c:v>2012</c:v>
                </c:pt>
              </c:strCache>
              <c:extLst/>
            </c:strRef>
          </c:cat>
          <c:val>
            <c:numRef>
              <c:f>Data!$B$2:$B$11</c:f>
              <c:numCache>
                <c:formatCode>#,##0.0;\-#,##0.0;0.0;</c:formatCode>
                <c:ptCount val="10"/>
                <c:pt idx="0">
                  <c:v>6.3</c:v>
                </c:pt>
                <c:pt idx="1">
                  <c:v>6.1</c:v>
                </c:pt>
                <c:pt idx="2">
                  <c:v>7.8</c:v>
                </c:pt>
                <c:pt idx="3">
                  <c:v>7.2</c:v>
                </c:pt>
                <c:pt idx="4">
                  <c:v>5.2</c:v>
                </c:pt>
                <c:pt idx="5">
                  <c:v>4.3</c:v>
                </c:pt>
                <c:pt idx="6">
                  <c:v>4.3</c:v>
                </c:pt>
                <c:pt idx="7">
                  <c:v>4.9000000000000004</c:v>
                </c:pt>
                <c:pt idx="8">
                  <c:v>4.7</c:v>
                </c:pt>
                <c:pt idx="9">
                  <c:v>4</c:v>
                </c:pt>
              </c:numCache>
              <c:extLst/>
            </c:numRef>
          </c:val>
          <c:smooth val="0"/>
          <c:extLst>
            <c:ext xmlns:c16="http://schemas.microsoft.com/office/drawing/2014/chart" uri="{C3380CC4-5D6E-409C-BE32-E72D297353CC}">
              <c16:uniqueId val="{00000001-A7E0-4C02-9A3C-004E2CB79F6B}"/>
            </c:ext>
          </c:extLst>
        </c:ser>
        <c:dLbls>
          <c:showLegendKey val="0"/>
          <c:showVal val="0"/>
          <c:showCatName val="0"/>
          <c:showSerName val="0"/>
          <c:showPercent val="0"/>
          <c:showBubbleSize val="0"/>
        </c:dLbls>
        <c:smooth val="0"/>
        <c:axId val="99577344"/>
        <c:axId val="77090752"/>
      </c:lineChart>
      <c:catAx>
        <c:axId val="99577344"/>
        <c:scaling>
          <c:orientation val="maxMin"/>
        </c:scaling>
        <c:delete val="0"/>
        <c:axPos val="b"/>
        <c:numFmt formatCode="General" sourceLinked="1"/>
        <c:majorTickMark val="none"/>
        <c:minorTickMark val="none"/>
        <c:tickLblPos val="low"/>
        <c:spPr>
          <a:ln>
            <a:solidFill>
              <a:schemeClr val="tx2">
                <a:lumMod val="20000"/>
                <a:lumOff val="80000"/>
              </a:schemeClr>
            </a:solidFill>
          </a:ln>
        </c:spPr>
        <c:txPr>
          <a:bodyPr/>
          <a:lstStyle/>
          <a:p>
            <a:pPr rtl="0">
              <a:defRPr sz="800" baseline="0">
                <a:solidFill>
                  <a:srgbClr val="3E576F"/>
                </a:solidFill>
                <a:latin typeface="Arial" pitchFamily="34" charset="0"/>
              </a:defRPr>
            </a:pPr>
            <a:endParaRPr lang="en-US"/>
          </a:p>
        </c:txPr>
        <c:crossAx val="77090752"/>
        <c:crosses val="autoZero"/>
        <c:auto val="1"/>
        <c:lblAlgn val="ctr"/>
        <c:lblOffset val="100"/>
        <c:noMultiLvlLbl val="1"/>
      </c:catAx>
      <c:valAx>
        <c:axId val="77090752"/>
        <c:scaling>
          <c:orientation val="minMax"/>
          <c:max val="10"/>
          <c:min val="3"/>
        </c:scaling>
        <c:delete val="0"/>
        <c:axPos val="l"/>
        <c:majorGridlines>
          <c:spPr>
            <a:ln>
              <a:solidFill>
                <a:schemeClr val="bg1">
                  <a:lumMod val="75000"/>
                </a:schemeClr>
              </a:solidFill>
            </a:ln>
          </c:spPr>
        </c:majorGridlines>
        <c:title>
          <c:tx>
            <c:rich>
              <a:bodyPr rot="-5400000" vert="horz"/>
              <a:lstStyle/>
              <a:p>
                <a:pPr rtl="0">
                  <a:defRPr sz="1100" b="1" i="0" baseline="0">
                    <a:solidFill>
                      <a:srgbClr val="3E576F"/>
                    </a:solidFill>
                  </a:defRPr>
                </a:pPr>
                <a:r>
                  <a:rPr lang="en-US" sz="1100" b="1" i="0" baseline="0">
                    <a:solidFill>
                      <a:srgbClr val="3E576F"/>
                    </a:solidFill>
                  </a:rPr>
                  <a:t>Percentage</a:t>
                </a:r>
              </a:p>
            </c:rich>
          </c:tx>
          <c:overlay val="0"/>
        </c:title>
        <c:numFmt formatCode="#,##0;\-#,##0;0;" sourceLinked="0"/>
        <c:majorTickMark val="cross"/>
        <c:minorTickMark val="cross"/>
        <c:tickLblPos val="nextTo"/>
        <c:spPr>
          <a:ln>
            <a:noFill/>
          </a:ln>
        </c:spPr>
        <c:txPr>
          <a:bodyPr/>
          <a:lstStyle/>
          <a:p>
            <a:pPr rtl="0">
              <a:defRPr sz="800" baseline="0">
                <a:solidFill>
                  <a:srgbClr val="3E576F"/>
                </a:solidFill>
                <a:latin typeface="Arial" pitchFamily="34" charset="0"/>
              </a:defRPr>
            </a:pPr>
            <a:endParaRPr lang="en-US"/>
          </a:p>
        </c:txPr>
        <c:crossAx val="99577344"/>
        <c:crosses val="max"/>
        <c:crossBetween val="between"/>
      </c:valAx>
      <c:spPr>
        <a:solidFill>
          <a:srgbClr val="FFFFFF"/>
        </a:solidFill>
        <a:ln w="0">
          <a:solidFill>
            <a:srgbClr val="FFFFFF"/>
          </a:solidFill>
        </a:ln>
      </c:spPr>
    </c:plotArea>
    <c:plotVisOnly val="0"/>
    <c:dispBlanksAs val="gap"/>
    <c:showDLblsOverMax val="1"/>
  </c:chart>
  <c:spPr>
    <a:solidFill>
      <a:srgbClr val="FFFFFF"/>
    </a:solidFill>
    <a:ln w="0"/>
  </c:sp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withinLinear" id="17">
  <a:schemeClr val="accent4"/>
</cs:colorStyle>
</file>

<file path=ppt/charts/colors11.xml><?xml version="1.0" encoding="utf-8"?>
<cs:colorStyle xmlns:cs="http://schemas.microsoft.com/office/drawing/2012/chartStyle" xmlns:a="http://schemas.openxmlformats.org/drawingml/2006/main" meth="withinLinear" id="17">
  <a:schemeClr val="accent4"/>
</cs:colorStyle>
</file>

<file path=ppt/charts/colors12.xml><?xml version="1.0" encoding="utf-8"?>
<cs:colorStyle xmlns:cs="http://schemas.microsoft.com/office/drawing/2012/chartStyle" xmlns:a="http://schemas.openxmlformats.org/drawingml/2006/main" meth="withinLinear" id="17">
  <a:schemeClr val="accent4"/>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7">
  <a:schemeClr val="accent4"/>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 id="17">
  <a:schemeClr val="accent4"/>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Reversed" id="24">
  <a:schemeClr val="accent4"/>
</cs:colorStyle>
</file>

<file path=ppt/charts/colors5.xml><?xml version="1.0" encoding="utf-8"?>
<cs:colorStyle xmlns:cs="http://schemas.microsoft.com/office/drawing/2012/chartStyle" xmlns:a="http://schemas.openxmlformats.org/drawingml/2006/main" meth="withinLinearReversed" id="24">
  <a:schemeClr val="accent4"/>
</cs:colorStyle>
</file>

<file path=ppt/charts/colors6.xml><?xml version="1.0" encoding="utf-8"?>
<cs:colorStyle xmlns:cs="http://schemas.microsoft.com/office/drawing/2012/chartStyle" xmlns:a="http://schemas.openxmlformats.org/drawingml/2006/main" meth="withinLinear" id="17">
  <a:schemeClr val="accent4"/>
</cs:colorStyle>
</file>

<file path=ppt/charts/colors7.xml><?xml version="1.0" encoding="utf-8"?>
<cs:colorStyle xmlns:cs="http://schemas.microsoft.com/office/drawing/2012/chartStyle" xmlns:a="http://schemas.openxmlformats.org/drawingml/2006/main" meth="withinLinear" id="17">
  <a:schemeClr val="accent4"/>
</cs:colorStyle>
</file>

<file path=ppt/charts/colors8.xml><?xml version="1.0" encoding="utf-8"?>
<cs:colorStyle xmlns:cs="http://schemas.microsoft.com/office/drawing/2012/chartStyle" xmlns:a="http://schemas.openxmlformats.org/drawingml/2006/main" meth="withinLinear" id="17">
  <a:schemeClr val="accent4"/>
</cs:colorStyle>
</file>

<file path=ppt/charts/colors9.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1197"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862"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1197" kern="1200" spc="20" baseline="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3-12-23T20:47:02.645" idx="1">
    <p:pos x="10" y="10"/>
    <p:text/>
    <p:extLst>
      <p:ext uri="{C676402C-5697-4E1C-873F-D02D1690AC5C}">
        <p15:threadingInfo xmlns:p15="http://schemas.microsoft.com/office/powerpoint/2012/main" timeZoneBias="-60"/>
      </p:ext>
    </p:extLst>
  </p:cm>
</p:cmLst>
</file>

<file path=ppt/diagrams/_rels/data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ata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svg"/><Relationship Id="rId1" Type="http://schemas.openxmlformats.org/officeDocument/2006/relationships/image" Target="../media/image79.png"/><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82.svg"/></Relationships>
</file>

<file path=ppt/diagrams/_rels/data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svg"/><Relationship Id="rId1" Type="http://schemas.openxmlformats.org/officeDocument/2006/relationships/image" Target="../media/image87.png"/><Relationship Id="rId4" Type="http://schemas.openxmlformats.org/officeDocument/2006/relationships/image" Target="../media/image9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rawing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svg"/><Relationship Id="rId1" Type="http://schemas.openxmlformats.org/officeDocument/2006/relationships/image" Target="../media/image79.png"/><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82.svg"/></Relationships>
</file>

<file path=ppt/diagrams/_rels/drawing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svg"/><Relationship Id="rId1" Type="http://schemas.openxmlformats.org/officeDocument/2006/relationships/image" Target="../media/image87.png"/><Relationship Id="rId4" Type="http://schemas.openxmlformats.org/officeDocument/2006/relationships/image" Target="../media/image90.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A07190-1FC2-4F84-96DD-6E422F9DBD01}"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52BFD54C-33E8-4981-9971-169B553566CE}">
      <dgm:prSet/>
      <dgm:spPr/>
      <dgm:t>
        <a:bodyPr/>
        <a:lstStyle/>
        <a:p>
          <a:r>
            <a:rPr lang="fr-FR"/>
            <a:t>In addition to how sectors were performing according to gdp growth, we took into consideration the fact that the tunisians are very consuming nations, therefore sectors like food and beverage, and technology are a must have.</a:t>
          </a:r>
          <a:endParaRPr lang="en-US"/>
        </a:p>
      </dgm:t>
    </dgm:pt>
    <dgm:pt modelId="{8D7EE073-4C32-4CD4-887C-A599329058D0}" type="parTrans" cxnId="{F769AB8B-3985-4343-A050-E10AFA86C374}">
      <dgm:prSet/>
      <dgm:spPr/>
      <dgm:t>
        <a:bodyPr/>
        <a:lstStyle/>
        <a:p>
          <a:endParaRPr lang="en-US"/>
        </a:p>
      </dgm:t>
    </dgm:pt>
    <dgm:pt modelId="{7CE2A613-0861-4DD1-8C8B-138120A33ECE}" type="sibTrans" cxnId="{F769AB8B-3985-4343-A050-E10AFA86C374}">
      <dgm:prSet/>
      <dgm:spPr/>
      <dgm:t>
        <a:bodyPr/>
        <a:lstStyle/>
        <a:p>
          <a:endParaRPr lang="en-US"/>
        </a:p>
      </dgm:t>
    </dgm:pt>
    <dgm:pt modelId="{62DE905E-39A4-4C33-978B-1EEB6F2ADD6B}">
      <dgm:prSet/>
      <dgm:spPr/>
      <dgm:t>
        <a:bodyPr/>
        <a:lstStyle/>
        <a:p>
          <a:r>
            <a:rPr lang="fr-FR"/>
            <a:t>Other than food and beverages, and technology, we went with banks, general retailers, health care, industrial good and services, and personal and household goods</a:t>
          </a:r>
          <a:endParaRPr lang="en-US"/>
        </a:p>
      </dgm:t>
    </dgm:pt>
    <dgm:pt modelId="{065017D7-0437-4050-BEDD-DE67C2478005}" type="parTrans" cxnId="{05525C50-0AD3-4471-9ECE-3C958BDE3105}">
      <dgm:prSet/>
      <dgm:spPr/>
      <dgm:t>
        <a:bodyPr/>
        <a:lstStyle/>
        <a:p>
          <a:endParaRPr lang="en-US"/>
        </a:p>
      </dgm:t>
    </dgm:pt>
    <dgm:pt modelId="{C96A8E7B-1B54-4400-8F58-70BC8F0C419E}" type="sibTrans" cxnId="{05525C50-0AD3-4471-9ECE-3C958BDE3105}">
      <dgm:prSet/>
      <dgm:spPr/>
      <dgm:t>
        <a:bodyPr/>
        <a:lstStyle/>
        <a:p>
          <a:endParaRPr lang="en-US"/>
        </a:p>
      </dgm:t>
    </dgm:pt>
    <dgm:pt modelId="{3C141CED-1DC9-45A1-BB06-FEEC596B9973}" type="pres">
      <dgm:prSet presAssocID="{93A07190-1FC2-4F84-96DD-6E422F9DBD01}" presName="hierChild1" presStyleCnt="0">
        <dgm:presLayoutVars>
          <dgm:chPref val="1"/>
          <dgm:dir/>
          <dgm:animOne val="branch"/>
          <dgm:animLvl val="lvl"/>
          <dgm:resizeHandles/>
        </dgm:presLayoutVars>
      </dgm:prSet>
      <dgm:spPr/>
    </dgm:pt>
    <dgm:pt modelId="{8DBFF072-CEC5-4EDD-96DB-75CD4CA3A30A}" type="pres">
      <dgm:prSet presAssocID="{52BFD54C-33E8-4981-9971-169B553566CE}" presName="hierRoot1" presStyleCnt="0"/>
      <dgm:spPr/>
    </dgm:pt>
    <dgm:pt modelId="{94BF4A49-6501-4DB3-A4B5-E191B670AFD0}" type="pres">
      <dgm:prSet presAssocID="{52BFD54C-33E8-4981-9971-169B553566CE}" presName="composite" presStyleCnt="0"/>
      <dgm:spPr/>
    </dgm:pt>
    <dgm:pt modelId="{A3311996-1258-475D-ACC3-FED26C7972D0}" type="pres">
      <dgm:prSet presAssocID="{52BFD54C-33E8-4981-9971-169B553566CE}" presName="background" presStyleLbl="node0" presStyleIdx="0" presStyleCnt="2"/>
      <dgm:spPr/>
    </dgm:pt>
    <dgm:pt modelId="{B656D45B-6C5C-46E7-B9D7-C7599B03FA81}" type="pres">
      <dgm:prSet presAssocID="{52BFD54C-33E8-4981-9971-169B553566CE}" presName="text" presStyleLbl="fgAcc0" presStyleIdx="0" presStyleCnt="2">
        <dgm:presLayoutVars>
          <dgm:chPref val="3"/>
        </dgm:presLayoutVars>
      </dgm:prSet>
      <dgm:spPr/>
    </dgm:pt>
    <dgm:pt modelId="{80B40CD8-F805-41B9-903B-BB0722C0BDE2}" type="pres">
      <dgm:prSet presAssocID="{52BFD54C-33E8-4981-9971-169B553566CE}" presName="hierChild2" presStyleCnt="0"/>
      <dgm:spPr/>
    </dgm:pt>
    <dgm:pt modelId="{2DF19B42-BB31-4C5F-99CF-6F2BE1BCC171}" type="pres">
      <dgm:prSet presAssocID="{62DE905E-39A4-4C33-978B-1EEB6F2ADD6B}" presName="hierRoot1" presStyleCnt="0"/>
      <dgm:spPr/>
    </dgm:pt>
    <dgm:pt modelId="{61E77C6A-3E7F-4138-B9D6-83C127CC82CB}" type="pres">
      <dgm:prSet presAssocID="{62DE905E-39A4-4C33-978B-1EEB6F2ADD6B}" presName="composite" presStyleCnt="0"/>
      <dgm:spPr/>
    </dgm:pt>
    <dgm:pt modelId="{00103404-E8AB-48EE-A561-352D337FA38F}" type="pres">
      <dgm:prSet presAssocID="{62DE905E-39A4-4C33-978B-1EEB6F2ADD6B}" presName="background" presStyleLbl="node0" presStyleIdx="1" presStyleCnt="2"/>
      <dgm:spPr/>
    </dgm:pt>
    <dgm:pt modelId="{7033892B-1C29-4EA2-AE4B-88DF8C0A46A4}" type="pres">
      <dgm:prSet presAssocID="{62DE905E-39A4-4C33-978B-1EEB6F2ADD6B}" presName="text" presStyleLbl="fgAcc0" presStyleIdx="1" presStyleCnt="2">
        <dgm:presLayoutVars>
          <dgm:chPref val="3"/>
        </dgm:presLayoutVars>
      </dgm:prSet>
      <dgm:spPr/>
    </dgm:pt>
    <dgm:pt modelId="{73D36604-6BAE-4BCD-8178-98F09A32B320}" type="pres">
      <dgm:prSet presAssocID="{62DE905E-39A4-4C33-978B-1EEB6F2ADD6B}" presName="hierChild2" presStyleCnt="0"/>
      <dgm:spPr/>
    </dgm:pt>
  </dgm:ptLst>
  <dgm:cxnLst>
    <dgm:cxn modelId="{4969B017-A386-4731-A629-4650B2287A12}" type="presOf" srcId="{52BFD54C-33E8-4981-9971-169B553566CE}" destId="{B656D45B-6C5C-46E7-B9D7-C7599B03FA81}" srcOrd="0" destOrd="0" presId="urn:microsoft.com/office/officeart/2005/8/layout/hierarchy1"/>
    <dgm:cxn modelId="{05525C50-0AD3-4471-9ECE-3C958BDE3105}" srcId="{93A07190-1FC2-4F84-96DD-6E422F9DBD01}" destId="{62DE905E-39A4-4C33-978B-1EEB6F2ADD6B}" srcOrd="1" destOrd="0" parTransId="{065017D7-0437-4050-BEDD-DE67C2478005}" sibTransId="{C96A8E7B-1B54-4400-8F58-70BC8F0C419E}"/>
    <dgm:cxn modelId="{F769AB8B-3985-4343-A050-E10AFA86C374}" srcId="{93A07190-1FC2-4F84-96DD-6E422F9DBD01}" destId="{52BFD54C-33E8-4981-9971-169B553566CE}" srcOrd="0" destOrd="0" parTransId="{8D7EE073-4C32-4CD4-887C-A599329058D0}" sibTransId="{7CE2A613-0861-4DD1-8C8B-138120A33ECE}"/>
    <dgm:cxn modelId="{F0E4EAA0-C680-41BE-A0E9-B81DF307F1BE}" type="presOf" srcId="{62DE905E-39A4-4C33-978B-1EEB6F2ADD6B}" destId="{7033892B-1C29-4EA2-AE4B-88DF8C0A46A4}" srcOrd="0" destOrd="0" presId="urn:microsoft.com/office/officeart/2005/8/layout/hierarchy1"/>
    <dgm:cxn modelId="{5EEB1DC3-378F-4734-A9CD-E646E02AEFB4}" type="presOf" srcId="{93A07190-1FC2-4F84-96DD-6E422F9DBD01}" destId="{3C141CED-1DC9-45A1-BB06-FEEC596B9973}" srcOrd="0" destOrd="0" presId="urn:microsoft.com/office/officeart/2005/8/layout/hierarchy1"/>
    <dgm:cxn modelId="{C0D6681E-8BCB-4793-AECA-FD9A94867926}" type="presParOf" srcId="{3C141CED-1DC9-45A1-BB06-FEEC596B9973}" destId="{8DBFF072-CEC5-4EDD-96DB-75CD4CA3A30A}" srcOrd="0" destOrd="0" presId="urn:microsoft.com/office/officeart/2005/8/layout/hierarchy1"/>
    <dgm:cxn modelId="{21186E7D-48C2-4C00-8923-32EF00E43226}" type="presParOf" srcId="{8DBFF072-CEC5-4EDD-96DB-75CD4CA3A30A}" destId="{94BF4A49-6501-4DB3-A4B5-E191B670AFD0}" srcOrd="0" destOrd="0" presId="urn:microsoft.com/office/officeart/2005/8/layout/hierarchy1"/>
    <dgm:cxn modelId="{EFF98B99-AB9F-49FB-A13E-2CDD19239A5E}" type="presParOf" srcId="{94BF4A49-6501-4DB3-A4B5-E191B670AFD0}" destId="{A3311996-1258-475D-ACC3-FED26C7972D0}" srcOrd="0" destOrd="0" presId="urn:microsoft.com/office/officeart/2005/8/layout/hierarchy1"/>
    <dgm:cxn modelId="{98A9BC2B-6215-47B9-9751-C775130B01DA}" type="presParOf" srcId="{94BF4A49-6501-4DB3-A4B5-E191B670AFD0}" destId="{B656D45B-6C5C-46E7-B9D7-C7599B03FA81}" srcOrd="1" destOrd="0" presId="urn:microsoft.com/office/officeart/2005/8/layout/hierarchy1"/>
    <dgm:cxn modelId="{1BDDE56F-2457-4FC8-959A-52CD25E0FACF}" type="presParOf" srcId="{8DBFF072-CEC5-4EDD-96DB-75CD4CA3A30A}" destId="{80B40CD8-F805-41B9-903B-BB0722C0BDE2}" srcOrd="1" destOrd="0" presId="urn:microsoft.com/office/officeart/2005/8/layout/hierarchy1"/>
    <dgm:cxn modelId="{5D11697A-3323-4A68-9B7D-CCCC75AE5A4A}" type="presParOf" srcId="{3C141CED-1DC9-45A1-BB06-FEEC596B9973}" destId="{2DF19B42-BB31-4C5F-99CF-6F2BE1BCC171}" srcOrd="1" destOrd="0" presId="urn:microsoft.com/office/officeart/2005/8/layout/hierarchy1"/>
    <dgm:cxn modelId="{5C4C42DC-D176-4039-94BF-022D269EADB6}" type="presParOf" srcId="{2DF19B42-BB31-4C5F-99CF-6F2BE1BCC171}" destId="{61E77C6A-3E7F-4138-B9D6-83C127CC82CB}" srcOrd="0" destOrd="0" presId="urn:microsoft.com/office/officeart/2005/8/layout/hierarchy1"/>
    <dgm:cxn modelId="{3BC1F1FE-6DD5-4D58-9D05-DD2010CCEA3D}" type="presParOf" srcId="{61E77C6A-3E7F-4138-B9D6-83C127CC82CB}" destId="{00103404-E8AB-48EE-A561-352D337FA38F}" srcOrd="0" destOrd="0" presId="urn:microsoft.com/office/officeart/2005/8/layout/hierarchy1"/>
    <dgm:cxn modelId="{28243341-302D-42EC-9820-1EA636329BC1}" type="presParOf" srcId="{61E77C6A-3E7F-4138-B9D6-83C127CC82CB}" destId="{7033892B-1C29-4EA2-AE4B-88DF8C0A46A4}" srcOrd="1" destOrd="0" presId="urn:microsoft.com/office/officeart/2005/8/layout/hierarchy1"/>
    <dgm:cxn modelId="{0F7CD2EE-6658-4002-95C2-E56ACEB3D6D7}" type="presParOf" srcId="{2DF19B42-BB31-4C5F-99CF-6F2BE1BCC171}" destId="{73D36604-6BAE-4BCD-8178-98F09A32B32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169D3E-011C-4CD1-85D5-BB153748B98D}" type="doc">
      <dgm:prSet loTypeId="urn:microsoft.com/office/officeart/2005/8/layout/vList2" loCatId="list" qsTypeId="urn:microsoft.com/office/officeart/2005/8/quickstyle/simple2" qsCatId="simple" csTypeId="urn:microsoft.com/office/officeart/2005/8/colors/accent0_3" csCatId="mainScheme"/>
      <dgm:spPr/>
      <dgm:t>
        <a:bodyPr/>
        <a:lstStyle/>
        <a:p>
          <a:endParaRPr lang="en-US"/>
        </a:p>
      </dgm:t>
    </dgm:pt>
    <dgm:pt modelId="{B91836F2-9F22-4484-B058-835E02046906}">
      <dgm:prSet/>
      <dgm:spPr/>
      <dgm:t>
        <a:bodyPr/>
        <a:lstStyle/>
        <a:p>
          <a:r>
            <a:rPr lang="fr-FR"/>
            <a:t>What were the rates that we chose to analyse growth ?</a:t>
          </a:r>
          <a:endParaRPr lang="en-US"/>
        </a:p>
      </dgm:t>
    </dgm:pt>
    <dgm:pt modelId="{68A38EE3-37A2-42AC-A838-0DB23A1F501A}" type="parTrans" cxnId="{40FE7596-E6B4-4FF0-9ABD-058676BCF442}">
      <dgm:prSet/>
      <dgm:spPr/>
      <dgm:t>
        <a:bodyPr/>
        <a:lstStyle/>
        <a:p>
          <a:endParaRPr lang="en-US"/>
        </a:p>
      </dgm:t>
    </dgm:pt>
    <dgm:pt modelId="{F31CDB5F-551A-46E5-9741-7EF1F9B6428A}" type="sibTrans" cxnId="{40FE7596-E6B4-4FF0-9ABD-058676BCF442}">
      <dgm:prSet/>
      <dgm:spPr/>
      <dgm:t>
        <a:bodyPr/>
        <a:lstStyle/>
        <a:p>
          <a:endParaRPr lang="en-US"/>
        </a:p>
      </dgm:t>
    </dgm:pt>
    <dgm:pt modelId="{4C882CAF-1130-4257-8A33-9ABBCF03F4D2}">
      <dgm:prSet/>
      <dgm:spPr/>
      <dgm:t>
        <a:bodyPr/>
        <a:lstStyle/>
        <a:p>
          <a:r>
            <a:rPr lang="en-US" b="0" i="0"/>
            <a:t>total assets growth: Shows how fast the company's resources are expanding.</a:t>
          </a:r>
          <a:endParaRPr lang="en-US"/>
        </a:p>
      </dgm:t>
    </dgm:pt>
    <dgm:pt modelId="{C1488186-EFC7-4870-A55F-DE14C500EDE1}" type="parTrans" cxnId="{32E3D205-4727-411D-B979-BBBC083B9FD2}">
      <dgm:prSet/>
      <dgm:spPr/>
      <dgm:t>
        <a:bodyPr/>
        <a:lstStyle/>
        <a:p>
          <a:endParaRPr lang="en-US"/>
        </a:p>
      </dgm:t>
    </dgm:pt>
    <dgm:pt modelId="{162453AB-F06C-45C8-BD73-BF7384092964}" type="sibTrans" cxnId="{32E3D205-4727-411D-B979-BBBC083B9FD2}">
      <dgm:prSet/>
      <dgm:spPr/>
      <dgm:t>
        <a:bodyPr/>
        <a:lstStyle/>
        <a:p>
          <a:endParaRPr lang="en-US"/>
        </a:p>
      </dgm:t>
    </dgm:pt>
    <dgm:pt modelId="{E5C3EC42-EA34-48CC-9DA5-2D6E0DF0CA88}">
      <dgm:prSet/>
      <dgm:spPr/>
      <dgm:t>
        <a:bodyPr/>
        <a:lstStyle/>
        <a:p>
          <a:r>
            <a:rPr lang="en-US" b="0" i="0"/>
            <a:t>Total liabilities growth: Reveals how quickly the company's debt pile is increasing.</a:t>
          </a:r>
          <a:endParaRPr lang="en-US"/>
        </a:p>
      </dgm:t>
    </dgm:pt>
    <dgm:pt modelId="{1949A120-0247-4FA5-90BA-26E2AF3FC910}" type="parTrans" cxnId="{2CCCD579-0B7C-4EF1-8570-5138A9B09FD0}">
      <dgm:prSet/>
      <dgm:spPr/>
      <dgm:t>
        <a:bodyPr/>
        <a:lstStyle/>
        <a:p>
          <a:endParaRPr lang="en-US"/>
        </a:p>
      </dgm:t>
    </dgm:pt>
    <dgm:pt modelId="{B5869F5E-6DD7-4815-87E4-E09D4C68BA88}" type="sibTrans" cxnId="{2CCCD579-0B7C-4EF1-8570-5138A9B09FD0}">
      <dgm:prSet/>
      <dgm:spPr/>
      <dgm:t>
        <a:bodyPr/>
        <a:lstStyle/>
        <a:p>
          <a:endParaRPr lang="en-US"/>
        </a:p>
      </dgm:t>
    </dgm:pt>
    <dgm:pt modelId="{65DE3833-B5C5-4C51-B976-1FD028ECD9CB}">
      <dgm:prSet/>
      <dgm:spPr/>
      <dgm:t>
        <a:bodyPr/>
        <a:lstStyle/>
        <a:p>
          <a:r>
            <a:rPr lang="en-US" b="0" i="0"/>
            <a:t>Sales growth: Tracks how fast the company's top-line revenue is climbing.</a:t>
          </a:r>
          <a:endParaRPr lang="en-US"/>
        </a:p>
      </dgm:t>
    </dgm:pt>
    <dgm:pt modelId="{F1D837AD-90BF-4FA2-979B-DD98560EF1AF}" type="parTrans" cxnId="{C7A45C83-03E1-4C79-BF1E-A004E54AEFEF}">
      <dgm:prSet/>
      <dgm:spPr/>
      <dgm:t>
        <a:bodyPr/>
        <a:lstStyle/>
        <a:p>
          <a:endParaRPr lang="en-US"/>
        </a:p>
      </dgm:t>
    </dgm:pt>
    <dgm:pt modelId="{76B780B0-F5B8-408E-B730-CEBA62B2A2B0}" type="sibTrans" cxnId="{C7A45C83-03E1-4C79-BF1E-A004E54AEFEF}">
      <dgm:prSet/>
      <dgm:spPr/>
      <dgm:t>
        <a:bodyPr/>
        <a:lstStyle/>
        <a:p>
          <a:endParaRPr lang="en-US"/>
        </a:p>
      </dgm:t>
    </dgm:pt>
    <dgm:pt modelId="{A6FBE7E9-9E6E-4A91-92AD-D550E2EE9D02}">
      <dgm:prSet/>
      <dgm:spPr/>
      <dgm:t>
        <a:bodyPr/>
        <a:lstStyle/>
        <a:p>
          <a:r>
            <a:rPr lang="en-US" b="0" i="0"/>
            <a:t>Operating income growth: Measures how efficiently the company generates profit before taxes and financing.</a:t>
          </a:r>
          <a:endParaRPr lang="en-US"/>
        </a:p>
      </dgm:t>
    </dgm:pt>
    <dgm:pt modelId="{86CD1A57-DD46-49A1-89EC-F85F9439D281}" type="parTrans" cxnId="{BA039384-9B50-4393-BEBD-AC54249CE1AE}">
      <dgm:prSet/>
      <dgm:spPr/>
      <dgm:t>
        <a:bodyPr/>
        <a:lstStyle/>
        <a:p>
          <a:endParaRPr lang="en-US"/>
        </a:p>
      </dgm:t>
    </dgm:pt>
    <dgm:pt modelId="{64880730-9BAB-4EAD-ABAE-F2AE643CC94C}" type="sibTrans" cxnId="{BA039384-9B50-4393-BEBD-AC54249CE1AE}">
      <dgm:prSet/>
      <dgm:spPr/>
      <dgm:t>
        <a:bodyPr/>
        <a:lstStyle/>
        <a:p>
          <a:endParaRPr lang="en-US"/>
        </a:p>
      </dgm:t>
    </dgm:pt>
    <dgm:pt modelId="{79EAD058-9EF4-4D03-9A86-2FC8B21DB658}">
      <dgm:prSet/>
      <dgm:spPr/>
      <dgm:t>
        <a:bodyPr/>
        <a:lstStyle/>
        <a:p>
          <a:r>
            <a:rPr lang="en-US" b="0" i="0"/>
            <a:t>Net income growth: Shows the bottom-line profit increase after all expenses and taxes.</a:t>
          </a:r>
          <a:endParaRPr lang="en-US"/>
        </a:p>
      </dgm:t>
    </dgm:pt>
    <dgm:pt modelId="{2D733741-4776-42D4-BEA4-E8702BE88E68}" type="parTrans" cxnId="{88A52560-CA20-450A-84E8-668A32DC34C2}">
      <dgm:prSet/>
      <dgm:spPr/>
      <dgm:t>
        <a:bodyPr/>
        <a:lstStyle/>
        <a:p>
          <a:endParaRPr lang="en-US"/>
        </a:p>
      </dgm:t>
    </dgm:pt>
    <dgm:pt modelId="{D3694F39-7A83-40A5-8D1F-1A38FEB68305}" type="sibTrans" cxnId="{88A52560-CA20-450A-84E8-668A32DC34C2}">
      <dgm:prSet/>
      <dgm:spPr/>
      <dgm:t>
        <a:bodyPr/>
        <a:lstStyle/>
        <a:p>
          <a:endParaRPr lang="en-US"/>
        </a:p>
      </dgm:t>
    </dgm:pt>
    <dgm:pt modelId="{3916C47B-69FE-48AF-BB0B-C0670857C267}">
      <dgm:prSet/>
      <dgm:spPr/>
      <dgm:t>
        <a:bodyPr/>
        <a:lstStyle/>
        <a:p>
          <a:r>
            <a:rPr lang="en-US" b="0" i="0"/>
            <a:t>EPS growth: Tells you how quickly the company's earnings per share are rising, impacting potential share price appreciation.</a:t>
          </a:r>
          <a:endParaRPr lang="en-US"/>
        </a:p>
      </dgm:t>
    </dgm:pt>
    <dgm:pt modelId="{E00B2173-2368-4D63-B9F4-59ED5BC788AC}" type="parTrans" cxnId="{5457AF2E-F72F-4B53-8497-7BBF54BA1E1A}">
      <dgm:prSet/>
      <dgm:spPr/>
      <dgm:t>
        <a:bodyPr/>
        <a:lstStyle/>
        <a:p>
          <a:endParaRPr lang="en-US"/>
        </a:p>
      </dgm:t>
    </dgm:pt>
    <dgm:pt modelId="{5DEB4E6B-C0D8-4FAA-A583-8D7041194C31}" type="sibTrans" cxnId="{5457AF2E-F72F-4B53-8497-7BBF54BA1E1A}">
      <dgm:prSet/>
      <dgm:spPr/>
      <dgm:t>
        <a:bodyPr/>
        <a:lstStyle/>
        <a:p>
          <a:endParaRPr lang="en-US"/>
        </a:p>
      </dgm:t>
    </dgm:pt>
    <dgm:pt modelId="{BAFF4390-84FE-4C24-A0D1-48C7148272A0}" type="pres">
      <dgm:prSet presAssocID="{63169D3E-011C-4CD1-85D5-BB153748B98D}" presName="linear" presStyleCnt="0">
        <dgm:presLayoutVars>
          <dgm:animLvl val="lvl"/>
          <dgm:resizeHandles val="exact"/>
        </dgm:presLayoutVars>
      </dgm:prSet>
      <dgm:spPr/>
    </dgm:pt>
    <dgm:pt modelId="{4CEC6BB7-70CE-447A-A3B2-8764D6D6EC70}" type="pres">
      <dgm:prSet presAssocID="{B91836F2-9F22-4484-B058-835E02046906}" presName="parentText" presStyleLbl="node1" presStyleIdx="0" presStyleCnt="7">
        <dgm:presLayoutVars>
          <dgm:chMax val="0"/>
          <dgm:bulletEnabled val="1"/>
        </dgm:presLayoutVars>
      </dgm:prSet>
      <dgm:spPr/>
    </dgm:pt>
    <dgm:pt modelId="{E4B0ECFE-4F41-4126-B2D0-5B681DD6195D}" type="pres">
      <dgm:prSet presAssocID="{F31CDB5F-551A-46E5-9741-7EF1F9B6428A}" presName="spacer" presStyleCnt="0"/>
      <dgm:spPr/>
    </dgm:pt>
    <dgm:pt modelId="{33854FEC-B7F3-4A76-8FAE-1805B1E75574}" type="pres">
      <dgm:prSet presAssocID="{4C882CAF-1130-4257-8A33-9ABBCF03F4D2}" presName="parentText" presStyleLbl="node1" presStyleIdx="1" presStyleCnt="7">
        <dgm:presLayoutVars>
          <dgm:chMax val="0"/>
          <dgm:bulletEnabled val="1"/>
        </dgm:presLayoutVars>
      </dgm:prSet>
      <dgm:spPr/>
    </dgm:pt>
    <dgm:pt modelId="{8C55BF4A-A564-47A5-8C26-69517F4A1A73}" type="pres">
      <dgm:prSet presAssocID="{162453AB-F06C-45C8-BD73-BF7384092964}" presName="spacer" presStyleCnt="0"/>
      <dgm:spPr/>
    </dgm:pt>
    <dgm:pt modelId="{3194FC1C-7446-4030-A79F-3B5E7BA8DF41}" type="pres">
      <dgm:prSet presAssocID="{E5C3EC42-EA34-48CC-9DA5-2D6E0DF0CA88}" presName="parentText" presStyleLbl="node1" presStyleIdx="2" presStyleCnt="7">
        <dgm:presLayoutVars>
          <dgm:chMax val="0"/>
          <dgm:bulletEnabled val="1"/>
        </dgm:presLayoutVars>
      </dgm:prSet>
      <dgm:spPr/>
    </dgm:pt>
    <dgm:pt modelId="{053C2BDA-E3C2-4C70-80ED-0BF312FD6F6C}" type="pres">
      <dgm:prSet presAssocID="{B5869F5E-6DD7-4815-87E4-E09D4C68BA88}" presName="spacer" presStyleCnt="0"/>
      <dgm:spPr/>
    </dgm:pt>
    <dgm:pt modelId="{338D0E32-B5F6-488D-932A-6DA6A7989D49}" type="pres">
      <dgm:prSet presAssocID="{65DE3833-B5C5-4C51-B976-1FD028ECD9CB}" presName="parentText" presStyleLbl="node1" presStyleIdx="3" presStyleCnt="7">
        <dgm:presLayoutVars>
          <dgm:chMax val="0"/>
          <dgm:bulletEnabled val="1"/>
        </dgm:presLayoutVars>
      </dgm:prSet>
      <dgm:spPr/>
    </dgm:pt>
    <dgm:pt modelId="{8B741E8F-F40B-4428-8CF2-8F3B14B941AB}" type="pres">
      <dgm:prSet presAssocID="{76B780B0-F5B8-408E-B730-CEBA62B2A2B0}" presName="spacer" presStyleCnt="0"/>
      <dgm:spPr/>
    </dgm:pt>
    <dgm:pt modelId="{45BD83E7-E390-4E2A-8AA5-26568CC782FC}" type="pres">
      <dgm:prSet presAssocID="{A6FBE7E9-9E6E-4A91-92AD-D550E2EE9D02}" presName="parentText" presStyleLbl="node1" presStyleIdx="4" presStyleCnt="7">
        <dgm:presLayoutVars>
          <dgm:chMax val="0"/>
          <dgm:bulletEnabled val="1"/>
        </dgm:presLayoutVars>
      </dgm:prSet>
      <dgm:spPr/>
    </dgm:pt>
    <dgm:pt modelId="{EA5026A6-16D6-4A2B-9F37-199811EA1D7C}" type="pres">
      <dgm:prSet presAssocID="{64880730-9BAB-4EAD-ABAE-F2AE643CC94C}" presName="spacer" presStyleCnt="0"/>
      <dgm:spPr/>
    </dgm:pt>
    <dgm:pt modelId="{E922AADA-BED8-4CDA-ABE4-7D4820EED3D4}" type="pres">
      <dgm:prSet presAssocID="{79EAD058-9EF4-4D03-9A86-2FC8B21DB658}" presName="parentText" presStyleLbl="node1" presStyleIdx="5" presStyleCnt="7">
        <dgm:presLayoutVars>
          <dgm:chMax val="0"/>
          <dgm:bulletEnabled val="1"/>
        </dgm:presLayoutVars>
      </dgm:prSet>
      <dgm:spPr/>
    </dgm:pt>
    <dgm:pt modelId="{6B36D48F-2E9F-486A-93C0-6C76A8754F88}" type="pres">
      <dgm:prSet presAssocID="{D3694F39-7A83-40A5-8D1F-1A38FEB68305}" presName="spacer" presStyleCnt="0"/>
      <dgm:spPr/>
    </dgm:pt>
    <dgm:pt modelId="{2819B13F-B669-4CF7-A42C-E9439EA4DEE3}" type="pres">
      <dgm:prSet presAssocID="{3916C47B-69FE-48AF-BB0B-C0670857C267}" presName="parentText" presStyleLbl="node1" presStyleIdx="6" presStyleCnt="7">
        <dgm:presLayoutVars>
          <dgm:chMax val="0"/>
          <dgm:bulletEnabled val="1"/>
        </dgm:presLayoutVars>
      </dgm:prSet>
      <dgm:spPr/>
    </dgm:pt>
  </dgm:ptLst>
  <dgm:cxnLst>
    <dgm:cxn modelId="{32E3D205-4727-411D-B979-BBBC083B9FD2}" srcId="{63169D3E-011C-4CD1-85D5-BB153748B98D}" destId="{4C882CAF-1130-4257-8A33-9ABBCF03F4D2}" srcOrd="1" destOrd="0" parTransId="{C1488186-EFC7-4870-A55F-DE14C500EDE1}" sibTransId="{162453AB-F06C-45C8-BD73-BF7384092964}"/>
    <dgm:cxn modelId="{2BA91610-ABD3-4593-A28E-B0FB5C51761E}" type="presOf" srcId="{4C882CAF-1130-4257-8A33-9ABBCF03F4D2}" destId="{33854FEC-B7F3-4A76-8FAE-1805B1E75574}" srcOrd="0" destOrd="0" presId="urn:microsoft.com/office/officeart/2005/8/layout/vList2"/>
    <dgm:cxn modelId="{49EA2B1E-16B5-469C-886F-74D88D839967}" type="presOf" srcId="{3916C47B-69FE-48AF-BB0B-C0670857C267}" destId="{2819B13F-B669-4CF7-A42C-E9439EA4DEE3}" srcOrd="0" destOrd="0" presId="urn:microsoft.com/office/officeart/2005/8/layout/vList2"/>
    <dgm:cxn modelId="{D172D429-C25E-460F-BFC5-6631D506ABB2}" type="presOf" srcId="{E5C3EC42-EA34-48CC-9DA5-2D6E0DF0CA88}" destId="{3194FC1C-7446-4030-A79F-3B5E7BA8DF41}" srcOrd="0" destOrd="0" presId="urn:microsoft.com/office/officeart/2005/8/layout/vList2"/>
    <dgm:cxn modelId="{5457AF2E-F72F-4B53-8497-7BBF54BA1E1A}" srcId="{63169D3E-011C-4CD1-85D5-BB153748B98D}" destId="{3916C47B-69FE-48AF-BB0B-C0670857C267}" srcOrd="6" destOrd="0" parTransId="{E00B2173-2368-4D63-B9F4-59ED5BC788AC}" sibTransId="{5DEB4E6B-C0D8-4FAA-A583-8D7041194C31}"/>
    <dgm:cxn modelId="{BB05032F-6093-4571-9D28-9951F8D4E8D0}" type="presOf" srcId="{63169D3E-011C-4CD1-85D5-BB153748B98D}" destId="{BAFF4390-84FE-4C24-A0D1-48C7148272A0}" srcOrd="0" destOrd="0" presId="urn:microsoft.com/office/officeart/2005/8/layout/vList2"/>
    <dgm:cxn modelId="{C643E23A-FCD3-479D-A470-E65B1C037D68}" type="presOf" srcId="{79EAD058-9EF4-4D03-9A86-2FC8B21DB658}" destId="{E922AADA-BED8-4CDA-ABE4-7D4820EED3D4}" srcOrd="0" destOrd="0" presId="urn:microsoft.com/office/officeart/2005/8/layout/vList2"/>
    <dgm:cxn modelId="{88A52560-CA20-450A-84E8-668A32DC34C2}" srcId="{63169D3E-011C-4CD1-85D5-BB153748B98D}" destId="{79EAD058-9EF4-4D03-9A86-2FC8B21DB658}" srcOrd="5" destOrd="0" parTransId="{2D733741-4776-42D4-BEA4-E8702BE88E68}" sibTransId="{D3694F39-7A83-40A5-8D1F-1A38FEB68305}"/>
    <dgm:cxn modelId="{2CCCD579-0B7C-4EF1-8570-5138A9B09FD0}" srcId="{63169D3E-011C-4CD1-85D5-BB153748B98D}" destId="{E5C3EC42-EA34-48CC-9DA5-2D6E0DF0CA88}" srcOrd="2" destOrd="0" parTransId="{1949A120-0247-4FA5-90BA-26E2AF3FC910}" sibTransId="{B5869F5E-6DD7-4815-87E4-E09D4C68BA88}"/>
    <dgm:cxn modelId="{C7A45C83-03E1-4C79-BF1E-A004E54AEFEF}" srcId="{63169D3E-011C-4CD1-85D5-BB153748B98D}" destId="{65DE3833-B5C5-4C51-B976-1FD028ECD9CB}" srcOrd="3" destOrd="0" parTransId="{F1D837AD-90BF-4FA2-979B-DD98560EF1AF}" sibTransId="{76B780B0-F5B8-408E-B730-CEBA62B2A2B0}"/>
    <dgm:cxn modelId="{BA039384-9B50-4393-BEBD-AC54249CE1AE}" srcId="{63169D3E-011C-4CD1-85D5-BB153748B98D}" destId="{A6FBE7E9-9E6E-4A91-92AD-D550E2EE9D02}" srcOrd="4" destOrd="0" parTransId="{86CD1A57-DD46-49A1-89EC-F85F9439D281}" sibTransId="{64880730-9BAB-4EAD-ABAE-F2AE643CC94C}"/>
    <dgm:cxn modelId="{40FE7596-E6B4-4FF0-9ABD-058676BCF442}" srcId="{63169D3E-011C-4CD1-85D5-BB153748B98D}" destId="{B91836F2-9F22-4484-B058-835E02046906}" srcOrd="0" destOrd="0" parTransId="{68A38EE3-37A2-42AC-A838-0DB23A1F501A}" sibTransId="{F31CDB5F-551A-46E5-9741-7EF1F9B6428A}"/>
    <dgm:cxn modelId="{597A1DA3-3F41-4541-B6D5-E29A74076A68}" type="presOf" srcId="{A6FBE7E9-9E6E-4A91-92AD-D550E2EE9D02}" destId="{45BD83E7-E390-4E2A-8AA5-26568CC782FC}" srcOrd="0" destOrd="0" presId="urn:microsoft.com/office/officeart/2005/8/layout/vList2"/>
    <dgm:cxn modelId="{B9F573E9-D713-4F1F-BB1B-3CC00339DA75}" type="presOf" srcId="{B91836F2-9F22-4484-B058-835E02046906}" destId="{4CEC6BB7-70CE-447A-A3B2-8764D6D6EC70}" srcOrd="0" destOrd="0" presId="urn:microsoft.com/office/officeart/2005/8/layout/vList2"/>
    <dgm:cxn modelId="{F4EDADEE-4148-4818-ABDC-EBD4ED261A9E}" type="presOf" srcId="{65DE3833-B5C5-4C51-B976-1FD028ECD9CB}" destId="{338D0E32-B5F6-488D-932A-6DA6A7989D49}" srcOrd="0" destOrd="0" presId="urn:microsoft.com/office/officeart/2005/8/layout/vList2"/>
    <dgm:cxn modelId="{880EF97F-35B3-4BDE-9B62-1AFCA0D076A1}" type="presParOf" srcId="{BAFF4390-84FE-4C24-A0D1-48C7148272A0}" destId="{4CEC6BB7-70CE-447A-A3B2-8764D6D6EC70}" srcOrd="0" destOrd="0" presId="urn:microsoft.com/office/officeart/2005/8/layout/vList2"/>
    <dgm:cxn modelId="{9F87D833-2621-4343-BD98-8E52D34637C3}" type="presParOf" srcId="{BAFF4390-84FE-4C24-A0D1-48C7148272A0}" destId="{E4B0ECFE-4F41-4126-B2D0-5B681DD6195D}" srcOrd="1" destOrd="0" presId="urn:microsoft.com/office/officeart/2005/8/layout/vList2"/>
    <dgm:cxn modelId="{8E10BA7C-74A3-4DD1-B61D-4A00762F091E}" type="presParOf" srcId="{BAFF4390-84FE-4C24-A0D1-48C7148272A0}" destId="{33854FEC-B7F3-4A76-8FAE-1805B1E75574}" srcOrd="2" destOrd="0" presId="urn:microsoft.com/office/officeart/2005/8/layout/vList2"/>
    <dgm:cxn modelId="{76EC0EED-2BCD-4EC0-B739-94CF6C9C94E0}" type="presParOf" srcId="{BAFF4390-84FE-4C24-A0D1-48C7148272A0}" destId="{8C55BF4A-A564-47A5-8C26-69517F4A1A73}" srcOrd="3" destOrd="0" presId="urn:microsoft.com/office/officeart/2005/8/layout/vList2"/>
    <dgm:cxn modelId="{9B2B2463-DCF5-4407-A276-6AC4AD79F01D}" type="presParOf" srcId="{BAFF4390-84FE-4C24-A0D1-48C7148272A0}" destId="{3194FC1C-7446-4030-A79F-3B5E7BA8DF41}" srcOrd="4" destOrd="0" presId="urn:microsoft.com/office/officeart/2005/8/layout/vList2"/>
    <dgm:cxn modelId="{8790CB6F-DE33-4343-AD5D-7EA7FD9A2242}" type="presParOf" srcId="{BAFF4390-84FE-4C24-A0D1-48C7148272A0}" destId="{053C2BDA-E3C2-4C70-80ED-0BF312FD6F6C}" srcOrd="5" destOrd="0" presId="urn:microsoft.com/office/officeart/2005/8/layout/vList2"/>
    <dgm:cxn modelId="{A26BCE42-BE5D-49B5-805B-20710EE9A48F}" type="presParOf" srcId="{BAFF4390-84FE-4C24-A0D1-48C7148272A0}" destId="{338D0E32-B5F6-488D-932A-6DA6A7989D49}" srcOrd="6" destOrd="0" presId="urn:microsoft.com/office/officeart/2005/8/layout/vList2"/>
    <dgm:cxn modelId="{75F010F3-866B-45E6-9DAD-15F69117647F}" type="presParOf" srcId="{BAFF4390-84FE-4C24-A0D1-48C7148272A0}" destId="{8B741E8F-F40B-4428-8CF2-8F3B14B941AB}" srcOrd="7" destOrd="0" presId="urn:microsoft.com/office/officeart/2005/8/layout/vList2"/>
    <dgm:cxn modelId="{FAA5702C-7BC9-4C19-959A-AA79217B318E}" type="presParOf" srcId="{BAFF4390-84FE-4C24-A0D1-48C7148272A0}" destId="{45BD83E7-E390-4E2A-8AA5-26568CC782FC}" srcOrd="8" destOrd="0" presId="urn:microsoft.com/office/officeart/2005/8/layout/vList2"/>
    <dgm:cxn modelId="{656ED066-A18F-4293-8E48-B67CEF423B6C}" type="presParOf" srcId="{BAFF4390-84FE-4C24-A0D1-48C7148272A0}" destId="{EA5026A6-16D6-4A2B-9F37-199811EA1D7C}" srcOrd="9" destOrd="0" presId="urn:microsoft.com/office/officeart/2005/8/layout/vList2"/>
    <dgm:cxn modelId="{6D3070EE-E96D-437F-A8FB-DE9567CCD553}" type="presParOf" srcId="{BAFF4390-84FE-4C24-A0D1-48C7148272A0}" destId="{E922AADA-BED8-4CDA-ABE4-7D4820EED3D4}" srcOrd="10" destOrd="0" presId="urn:microsoft.com/office/officeart/2005/8/layout/vList2"/>
    <dgm:cxn modelId="{CB63694E-61A5-499C-94D2-F2BE676EA237}" type="presParOf" srcId="{BAFF4390-84FE-4C24-A0D1-48C7148272A0}" destId="{6B36D48F-2E9F-486A-93C0-6C76A8754F88}" srcOrd="11" destOrd="0" presId="urn:microsoft.com/office/officeart/2005/8/layout/vList2"/>
    <dgm:cxn modelId="{EF1C40D0-BEED-4D35-8DBD-258561224F1B}" type="presParOf" srcId="{BAFF4390-84FE-4C24-A0D1-48C7148272A0}" destId="{2819B13F-B669-4CF7-A42C-E9439EA4DEE3}"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65BB3FD-E894-49FF-B625-8969AA0386F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FDF52A7-FB33-4ED2-A4AA-218EDC79E6D4}">
      <dgm:prSet/>
      <dgm:spPr>
        <a:solidFill>
          <a:srgbClr val="333E51"/>
        </a:solidFill>
      </dgm:spPr>
      <dgm:t>
        <a:bodyPr/>
        <a:lstStyle/>
        <a:p>
          <a:pPr>
            <a:lnSpc>
              <a:spcPct val="100000"/>
            </a:lnSpc>
          </a:pPr>
          <a:r>
            <a:rPr lang="fr-FR" dirty="0"/>
            <a:t>BASED ON THE Z SHARES WE CHOSE WE PERFORMED EVEN MORE IN DEPTH ANALYSIS BASED ON DIFFERENT TYPES OF RATIOS </a:t>
          </a:r>
          <a:endParaRPr lang="en-US" dirty="0"/>
        </a:p>
      </dgm:t>
    </dgm:pt>
    <dgm:pt modelId="{2673D584-674C-4DD8-99CD-7A101C39722D}" type="parTrans" cxnId="{97B0A375-72B7-4340-8135-6BCC0793F88A}">
      <dgm:prSet/>
      <dgm:spPr/>
      <dgm:t>
        <a:bodyPr/>
        <a:lstStyle/>
        <a:p>
          <a:endParaRPr lang="en-US"/>
        </a:p>
      </dgm:t>
    </dgm:pt>
    <dgm:pt modelId="{3753C2EA-9D0C-4DAE-80FD-A1398CEB1527}" type="sibTrans" cxnId="{97B0A375-72B7-4340-8135-6BCC0793F88A}">
      <dgm:prSet/>
      <dgm:spPr/>
      <dgm:t>
        <a:bodyPr/>
        <a:lstStyle/>
        <a:p>
          <a:endParaRPr lang="en-US"/>
        </a:p>
      </dgm:t>
    </dgm:pt>
    <dgm:pt modelId="{24B5EE33-A4F3-470B-B283-1C68751FEF47}">
      <dgm:prSet/>
      <dgm:spPr/>
      <dgm:t>
        <a:bodyPr/>
        <a:lstStyle/>
        <a:p>
          <a:pPr>
            <a:lnSpc>
              <a:spcPct val="100000"/>
            </a:lnSpc>
          </a:pPr>
          <a:r>
            <a:rPr lang="fr-FR" dirty="0"/>
            <a:t>WHERE WE WILL GET THE 12 STOCKS</a:t>
          </a:r>
          <a:endParaRPr lang="en-US" dirty="0"/>
        </a:p>
      </dgm:t>
    </dgm:pt>
    <dgm:pt modelId="{A5587B04-B8A2-4777-ADA2-8A821E46D137}" type="parTrans" cxnId="{DF0B9114-F50E-4ED8-994C-A6126D37B848}">
      <dgm:prSet/>
      <dgm:spPr/>
      <dgm:t>
        <a:bodyPr/>
        <a:lstStyle/>
        <a:p>
          <a:endParaRPr lang="en-US"/>
        </a:p>
      </dgm:t>
    </dgm:pt>
    <dgm:pt modelId="{398A3EC6-C166-4CE3-ADCB-EB77E18E771A}" type="sibTrans" cxnId="{DF0B9114-F50E-4ED8-994C-A6126D37B848}">
      <dgm:prSet/>
      <dgm:spPr/>
      <dgm:t>
        <a:bodyPr/>
        <a:lstStyle/>
        <a:p>
          <a:endParaRPr lang="en-US"/>
        </a:p>
      </dgm:t>
    </dgm:pt>
    <dgm:pt modelId="{D7D00581-49D1-464F-8BE7-091BFB2F8499}" type="pres">
      <dgm:prSet presAssocID="{C65BB3FD-E894-49FF-B625-8969AA0386F9}" presName="root" presStyleCnt="0">
        <dgm:presLayoutVars>
          <dgm:dir/>
          <dgm:resizeHandles val="exact"/>
        </dgm:presLayoutVars>
      </dgm:prSet>
      <dgm:spPr/>
    </dgm:pt>
    <dgm:pt modelId="{4B52881C-6E83-4EDA-B6F3-9F81E5878920}" type="pres">
      <dgm:prSet presAssocID="{4FDF52A7-FB33-4ED2-A4AA-218EDC79E6D4}" presName="compNode" presStyleCnt="0"/>
      <dgm:spPr/>
    </dgm:pt>
    <dgm:pt modelId="{17692743-8591-4B48-9619-B2CFDD189EE3}" type="pres">
      <dgm:prSet presAssocID="{4FDF52A7-FB33-4ED2-A4AA-218EDC79E6D4}" presName="bgRect" presStyleLbl="bgShp" presStyleIdx="0" presStyleCnt="2"/>
      <dgm:spPr>
        <a:solidFill>
          <a:srgbClr val="333E51"/>
        </a:solidFill>
        <a:ln>
          <a:noFill/>
        </a:ln>
      </dgm:spPr>
    </dgm:pt>
    <dgm:pt modelId="{3BB0ADB7-2452-4CA5-A4AA-2A56B4079790}" type="pres">
      <dgm:prSet presAssocID="{4FDF52A7-FB33-4ED2-A4AA-218EDC79E6D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77B6997B-B81B-43B1-AA12-0F46B9D5462F}" type="pres">
      <dgm:prSet presAssocID="{4FDF52A7-FB33-4ED2-A4AA-218EDC79E6D4}" presName="spaceRect" presStyleCnt="0"/>
      <dgm:spPr/>
    </dgm:pt>
    <dgm:pt modelId="{CC374272-057C-48BD-83D5-9D4E739CC56F}" type="pres">
      <dgm:prSet presAssocID="{4FDF52A7-FB33-4ED2-A4AA-218EDC79E6D4}" presName="parTx" presStyleLbl="revTx" presStyleIdx="0" presStyleCnt="2">
        <dgm:presLayoutVars>
          <dgm:chMax val="0"/>
          <dgm:chPref val="0"/>
        </dgm:presLayoutVars>
      </dgm:prSet>
      <dgm:spPr/>
    </dgm:pt>
    <dgm:pt modelId="{DC4DCA92-AA01-435C-8A26-F70C388135F1}" type="pres">
      <dgm:prSet presAssocID="{3753C2EA-9D0C-4DAE-80FD-A1398CEB1527}" presName="sibTrans" presStyleCnt="0"/>
      <dgm:spPr/>
    </dgm:pt>
    <dgm:pt modelId="{CB21EAE8-F153-4DB7-936B-04883C37E34B}" type="pres">
      <dgm:prSet presAssocID="{24B5EE33-A4F3-470B-B283-1C68751FEF47}" presName="compNode" presStyleCnt="0"/>
      <dgm:spPr/>
    </dgm:pt>
    <dgm:pt modelId="{99FCA86C-B375-4AEA-9539-11D6B3994B64}" type="pres">
      <dgm:prSet presAssocID="{24B5EE33-A4F3-470B-B283-1C68751FEF47}" presName="bgRect" presStyleLbl="bgShp" presStyleIdx="1" presStyleCnt="2"/>
      <dgm:spPr>
        <a:solidFill>
          <a:srgbClr val="333E51"/>
        </a:solidFill>
      </dgm:spPr>
    </dgm:pt>
    <dgm:pt modelId="{B766DD26-46CF-4CB5-9EF2-CEB67663AFB4}" type="pres">
      <dgm:prSet presAssocID="{24B5EE33-A4F3-470B-B283-1C68751FEF4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D03DBAF6-1251-4245-B860-C63801D98AF6}" type="pres">
      <dgm:prSet presAssocID="{24B5EE33-A4F3-470B-B283-1C68751FEF47}" presName="spaceRect" presStyleCnt="0"/>
      <dgm:spPr/>
    </dgm:pt>
    <dgm:pt modelId="{040A6A45-ED6F-4BAE-896F-DD1B373D0EF4}" type="pres">
      <dgm:prSet presAssocID="{24B5EE33-A4F3-470B-B283-1C68751FEF47}" presName="parTx" presStyleLbl="revTx" presStyleIdx="1" presStyleCnt="2">
        <dgm:presLayoutVars>
          <dgm:chMax val="0"/>
          <dgm:chPref val="0"/>
        </dgm:presLayoutVars>
      </dgm:prSet>
      <dgm:spPr/>
    </dgm:pt>
  </dgm:ptLst>
  <dgm:cxnLst>
    <dgm:cxn modelId="{DF0B9114-F50E-4ED8-994C-A6126D37B848}" srcId="{C65BB3FD-E894-49FF-B625-8969AA0386F9}" destId="{24B5EE33-A4F3-470B-B283-1C68751FEF47}" srcOrd="1" destOrd="0" parTransId="{A5587B04-B8A2-4777-ADA2-8A821E46D137}" sibTransId="{398A3EC6-C166-4CE3-ADCB-EB77E18E771A}"/>
    <dgm:cxn modelId="{97B0A375-72B7-4340-8135-6BCC0793F88A}" srcId="{C65BB3FD-E894-49FF-B625-8969AA0386F9}" destId="{4FDF52A7-FB33-4ED2-A4AA-218EDC79E6D4}" srcOrd="0" destOrd="0" parTransId="{2673D584-674C-4DD8-99CD-7A101C39722D}" sibTransId="{3753C2EA-9D0C-4DAE-80FD-A1398CEB1527}"/>
    <dgm:cxn modelId="{95CE3B56-CB21-4295-9387-C6C93FAD293D}" type="presOf" srcId="{24B5EE33-A4F3-470B-B283-1C68751FEF47}" destId="{040A6A45-ED6F-4BAE-896F-DD1B373D0EF4}" srcOrd="0" destOrd="0" presId="urn:microsoft.com/office/officeart/2018/2/layout/IconVerticalSolidList"/>
    <dgm:cxn modelId="{284CB780-2122-4D2F-B2BE-51051E4ADEB7}" type="presOf" srcId="{4FDF52A7-FB33-4ED2-A4AA-218EDC79E6D4}" destId="{CC374272-057C-48BD-83D5-9D4E739CC56F}" srcOrd="0" destOrd="0" presId="urn:microsoft.com/office/officeart/2018/2/layout/IconVerticalSolidList"/>
    <dgm:cxn modelId="{8E64B9F4-F6BC-4542-93EC-9B05FB873401}" type="presOf" srcId="{C65BB3FD-E894-49FF-B625-8969AA0386F9}" destId="{D7D00581-49D1-464F-8BE7-091BFB2F8499}" srcOrd="0" destOrd="0" presId="urn:microsoft.com/office/officeart/2018/2/layout/IconVerticalSolidList"/>
    <dgm:cxn modelId="{494ECDA5-A7F4-4F93-9F7E-8BB1F3A70552}" type="presParOf" srcId="{D7D00581-49D1-464F-8BE7-091BFB2F8499}" destId="{4B52881C-6E83-4EDA-B6F3-9F81E5878920}" srcOrd="0" destOrd="0" presId="urn:microsoft.com/office/officeart/2018/2/layout/IconVerticalSolidList"/>
    <dgm:cxn modelId="{4548BB7F-6328-457E-8A4B-EB0F8ADB355D}" type="presParOf" srcId="{4B52881C-6E83-4EDA-B6F3-9F81E5878920}" destId="{17692743-8591-4B48-9619-B2CFDD189EE3}" srcOrd="0" destOrd="0" presId="urn:microsoft.com/office/officeart/2018/2/layout/IconVerticalSolidList"/>
    <dgm:cxn modelId="{D7867F5F-4AF1-42D5-89CC-2F0B331DBE48}" type="presParOf" srcId="{4B52881C-6E83-4EDA-B6F3-9F81E5878920}" destId="{3BB0ADB7-2452-4CA5-A4AA-2A56B4079790}" srcOrd="1" destOrd="0" presId="urn:microsoft.com/office/officeart/2018/2/layout/IconVerticalSolidList"/>
    <dgm:cxn modelId="{2C495D7E-DCE1-4E2F-A195-4D985DE79F82}" type="presParOf" srcId="{4B52881C-6E83-4EDA-B6F3-9F81E5878920}" destId="{77B6997B-B81B-43B1-AA12-0F46B9D5462F}" srcOrd="2" destOrd="0" presId="urn:microsoft.com/office/officeart/2018/2/layout/IconVerticalSolidList"/>
    <dgm:cxn modelId="{FC79A17E-51AF-4E8E-B9EC-84670267F0BF}" type="presParOf" srcId="{4B52881C-6E83-4EDA-B6F3-9F81E5878920}" destId="{CC374272-057C-48BD-83D5-9D4E739CC56F}" srcOrd="3" destOrd="0" presId="urn:microsoft.com/office/officeart/2018/2/layout/IconVerticalSolidList"/>
    <dgm:cxn modelId="{66A1B77D-CF2A-4C1A-97E8-098E63E59670}" type="presParOf" srcId="{D7D00581-49D1-464F-8BE7-091BFB2F8499}" destId="{DC4DCA92-AA01-435C-8A26-F70C388135F1}" srcOrd="1" destOrd="0" presId="urn:microsoft.com/office/officeart/2018/2/layout/IconVerticalSolidList"/>
    <dgm:cxn modelId="{854F65E3-D92B-465D-B861-094E120B1F05}" type="presParOf" srcId="{D7D00581-49D1-464F-8BE7-091BFB2F8499}" destId="{CB21EAE8-F153-4DB7-936B-04883C37E34B}" srcOrd="2" destOrd="0" presId="urn:microsoft.com/office/officeart/2018/2/layout/IconVerticalSolidList"/>
    <dgm:cxn modelId="{BB6EE291-C95A-4348-B264-9A1891133F87}" type="presParOf" srcId="{CB21EAE8-F153-4DB7-936B-04883C37E34B}" destId="{99FCA86C-B375-4AEA-9539-11D6B3994B64}" srcOrd="0" destOrd="0" presId="urn:microsoft.com/office/officeart/2018/2/layout/IconVerticalSolidList"/>
    <dgm:cxn modelId="{794E5241-68E0-4595-9A41-2A0D4D1D90F2}" type="presParOf" srcId="{CB21EAE8-F153-4DB7-936B-04883C37E34B}" destId="{B766DD26-46CF-4CB5-9EF2-CEB67663AFB4}" srcOrd="1" destOrd="0" presId="urn:microsoft.com/office/officeart/2018/2/layout/IconVerticalSolidList"/>
    <dgm:cxn modelId="{B342FD61-9C7E-47D9-85DC-B9A52C481709}" type="presParOf" srcId="{CB21EAE8-F153-4DB7-936B-04883C37E34B}" destId="{D03DBAF6-1251-4245-B860-C63801D98AF6}" srcOrd="2" destOrd="0" presId="urn:microsoft.com/office/officeart/2018/2/layout/IconVerticalSolidList"/>
    <dgm:cxn modelId="{87D2F910-CD5E-4030-A993-F84529F0BFA4}" type="presParOf" srcId="{CB21EAE8-F153-4DB7-936B-04883C37E34B}" destId="{040A6A45-ED6F-4BAE-896F-DD1B373D0EF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443A698-99A1-4C8C-9F72-70873F5F3B8D}"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D392E92F-3CD4-40D1-8FD0-13DF9B29B793}">
      <dgm:prSet custT="1"/>
      <dgm:spPr/>
      <dgm:t>
        <a:bodyPr/>
        <a:lstStyle/>
        <a:p>
          <a:pPr>
            <a:lnSpc>
              <a:spcPct val="100000"/>
            </a:lnSpc>
          </a:pPr>
          <a:r>
            <a:rPr lang="en-US" sz="1400" kern="1200" dirty="0">
              <a:solidFill>
                <a:prstClr val="white"/>
              </a:solidFill>
              <a:latin typeface="Aptos" panose="02110004020202020204"/>
              <a:ea typeface="+mn-ea"/>
              <a:cs typeface="+mn-cs"/>
            </a:rPr>
            <a:t>Hence, our refined selection comprises more than 10 stocks, with two on standby to be considered for purchase if a stock underperforms. </a:t>
          </a:r>
          <a:endParaRPr lang="fr-FR" sz="1400" kern="1200" dirty="0">
            <a:solidFill>
              <a:prstClr val="white"/>
            </a:solidFill>
            <a:latin typeface="Aptos" panose="02110004020202020204"/>
            <a:ea typeface="+mn-ea"/>
            <a:cs typeface="+mn-cs"/>
          </a:endParaRPr>
        </a:p>
      </dgm:t>
    </dgm:pt>
    <dgm:pt modelId="{C51098A5-BA91-4FC5-80BF-031473CFE51A}" type="parTrans" cxnId="{C295D0E2-3B81-49F2-8BE6-C43EC15AF44E}">
      <dgm:prSet/>
      <dgm:spPr/>
      <dgm:t>
        <a:bodyPr/>
        <a:lstStyle/>
        <a:p>
          <a:endParaRPr lang="en-US"/>
        </a:p>
      </dgm:t>
    </dgm:pt>
    <dgm:pt modelId="{D4BB3609-11E6-4241-AA31-D393C9B426B9}" type="sibTrans" cxnId="{C295D0E2-3B81-49F2-8BE6-C43EC15AF44E}">
      <dgm:prSet/>
      <dgm:spPr/>
      <dgm:t>
        <a:bodyPr/>
        <a:lstStyle/>
        <a:p>
          <a:endParaRPr lang="en-US"/>
        </a:p>
      </dgm:t>
    </dgm:pt>
    <dgm:pt modelId="{AD307B41-257F-40D5-840B-7C9AA6ADCC66}">
      <dgm:prSet custT="1"/>
      <dgm:spPr/>
      <dgm:t>
        <a:bodyPr/>
        <a:lstStyle/>
        <a:p>
          <a:pPr>
            <a:lnSpc>
              <a:spcPct val="100000"/>
            </a:lnSpc>
          </a:pPr>
          <a:r>
            <a:rPr lang="en-US" sz="1400" kern="1200" dirty="0">
              <a:solidFill>
                <a:prstClr val="white"/>
              </a:solidFill>
              <a:latin typeface="Aptos" panose="02110004020202020204"/>
              <a:ea typeface="+mn-ea"/>
              <a:cs typeface="+mn-cs"/>
            </a:rPr>
            <a:t>In addition to these criteria, we assessed the individual performance of each stock during the period in which we buy and make rebalances, given our intention not to acquire them simultaneously. </a:t>
          </a:r>
        </a:p>
      </dgm:t>
    </dgm:pt>
    <dgm:pt modelId="{BB6D48BE-224B-4267-A6DE-52991C920C88}" type="parTrans" cxnId="{B77B37CE-FCD9-4523-AE37-7266F3FF6FF1}">
      <dgm:prSet/>
      <dgm:spPr/>
      <dgm:t>
        <a:bodyPr/>
        <a:lstStyle/>
        <a:p>
          <a:endParaRPr lang="en-US"/>
        </a:p>
      </dgm:t>
    </dgm:pt>
    <dgm:pt modelId="{128A17B9-8FC8-4EB0-A8BA-45511D2FD881}" type="sibTrans" cxnId="{B77B37CE-FCD9-4523-AE37-7266F3FF6FF1}">
      <dgm:prSet/>
      <dgm:spPr/>
      <dgm:t>
        <a:bodyPr/>
        <a:lstStyle/>
        <a:p>
          <a:endParaRPr lang="en-US"/>
        </a:p>
      </dgm:t>
    </dgm:pt>
    <dgm:pt modelId="{43D4B93B-42A4-41D3-8EBE-7D49010A13E9}">
      <dgm:prSet custT="1"/>
      <dgm:spPr/>
      <dgm:t>
        <a:bodyPr/>
        <a:lstStyle/>
        <a:p>
          <a:pPr>
            <a:lnSpc>
              <a:spcPct val="100000"/>
            </a:lnSpc>
          </a:pPr>
          <a:r>
            <a:rPr lang="en-US" sz="1400" kern="1200" dirty="0">
              <a:solidFill>
                <a:prstClr val="white"/>
              </a:solidFill>
              <a:latin typeface="Aptos" panose="02110004020202020204"/>
              <a:ea typeface="+mn-ea"/>
              <a:cs typeface="+mn-cs"/>
            </a:rPr>
            <a:t>The selected stocks for scrutiny include </a:t>
          </a:r>
          <a:r>
            <a:rPr lang="en-US" sz="1400" kern="1200" dirty="0" err="1">
              <a:solidFill>
                <a:prstClr val="white"/>
              </a:solidFill>
              <a:latin typeface="Aptos" panose="02110004020202020204"/>
              <a:ea typeface="+mn-ea"/>
              <a:cs typeface="+mn-cs"/>
            </a:rPr>
            <a:t>Attijari</a:t>
          </a:r>
          <a:r>
            <a:rPr lang="en-US" sz="1400" kern="1200" dirty="0">
              <a:solidFill>
                <a:prstClr val="white"/>
              </a:solidFill>
              <a:latin typeface="Aptos" panose="02110004020202020204"/>
              <a:ea typeface="+mn-ea"/>
              <a:cs typeface="+mn-cs"/>
            </a:rPr>
            <a:t>, OTH, SFBT, SAH, UNIMED, SOTUMAG, City Cars, DH, </a:t>
          </a:r>
          <a:r>
            <a:rPr lang="en-US" sz="1400" kern="1200" dirty="0" err="1">
              <a:solidFill>
                <a:prstClr val="white"/>
              </a:solidFill>
              <a:latin typeface="Aptos" panose="02110004020202020204"/>
              <a:ea typeface="+mn-ea"/>
              <a:cs typeface="+mn-cs"/>
            </a:rPr>
            <a:t>Poulina</a:t>
          </a:r>
          <a:r>
            <a:rPr lang="en-US" sz="1400" kern="1200" dirty="0">
              <a:solidFill>
                <a:prstClr val="white"/>
              </a:solidFill>
              <a:latin typeface="Aptos" panose="02110004020202020204"/>
              <a:ea typeface="+mn-ea"/>
              <a:cs typeface="+mn-cs"/>
            </a:rPr>
            <a:t>, </a:t>
          </a:r>
          <a:r>
            <a:rPr lang="en-US" sz="1400" kern="1200" dirty="0" err="1">
              <a:solidFill>
                <a:prstClr val="white"/>
              </a:solidFill>
              <a:latin typeface="Aptos" panose="02110004020202020204"/>
              <a:ea typeface="+mn-ea"/>
              <a:cs typeface="+mn-cs"/>
            </a:rPr>
            <a:t>Eurocycle</a:t>
          </a:r>
          <a:r>
            <a:rPr lang="en-US" sz="1400" kern="1200" dirty="0">
              <a:solidFill>
                <a:prstClr val="white"/>
              </a:solidFill>
              <a:latin typeface="Aptos" panose="02110004020202020204"/>
              <a:ea typeface="+mn-ea"/>
              <a:cs typeface="+mn-cs"/>
            </a:rPr>
            <a:t>, Smart TN, and Telnet.</a:t>
          </a:r>
        </a:p>
      </dgm:t>
    </dgm:pt>
    <dgm:pt modelId="{16BB8C7E-6423-4B48-B4BD-396870FD93FD}" type="parTrans" cxnId="{FAEFF476-D026-426B-B152-ACB503B9DCE5}">
      <dgm:prSet/>
      <dgm:spPr/>
      <dgm:t>
        <a:bodyPr/>
        <a:lstStyle/>
        <a:p>
          <a:endParaRPr lang="en-US"/>
        </a:p>
      </dgm:t>
    </dgm:pt>
    <dgm:pt modelId="{B3E2229C-6C44-40E4-A2FC-AF1053081E5E}" type="sibTrans" cxnId="{FAEFF476-D026-426B-B152-ACB503B9DCE5}">
      <dgm:prSet/>
      <dgm:spPr/>
      <dgm:t>
        <a:bodyPr/>
        <a:lstStyle/>
        <a:p>
          <a:endParaRPr lang="en-US"/>
        </a:p>
      </dgm:t>
    </dgm:pt>
    <dgm:pt modelId="{6E5F4A49-4B8F-4DA9-9F12-9814BF99EC58}" type="pres">
      <dgm:prSet presAssocID="{B443A698-99A1-4C8C-9F72-70873F5F3B8D}" presName="root" presStyleCnt="0">
        <dgm:presLayoutVars>
          <dgm:dir/>
          <dgm:resizeHandles val="exact"/>
        </dgm:presLayoutVars>
      </dgm:prSet>
      <dgm:spPr/>
    </dgm:pt>
    <dgm:pt modelId="{3E2CB2D3-704E-4B76-8E96-66150D8E70C4}" type="pres">
      <dgm:prSet presAssocID="{D392E92F-3CD4-40D1-8FD0-13DF9B29B793}" presName="compNode" presStyleCnt="0"/>
      <dgm:spPr/>
    </dgm:pt>
    <dgm:pt modelId="{56B09CF6-E80B-4AE8-80FC-1C7340A10C53}" type="pres">
      <dgm:prSet presAssocID="{D392E92F-3CD4-40D1-8FD0-13DF9B29B79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ox trolley"/>
        </a:ext>
      </dgm:extLst>
    </dgm:pt>
    <dgm:pt modelId="{579CBCF0-D7F8-4C4A-8A35-198F38328503}" type="pres">
      <dgm:prSet presAssocID="{D392E92F-3CD4-40D1-8FD0-13DF9B29B793}" presName="spaceRect" presStyleCnt="0"/>
      <dgm:spPr/>
    </dgm:pt>
    <dgm:pt modelId="{08E41800-12F2-4BC9-A06E-31110B2DCCC4}" type="pres">
      <dgm:prSet presAssocID="{D392E92F-3CD4-40D1-8FD0-13DF9B29B793}" presName="textRect" presStyleLbl="revTx" presStyleIdx="0" presStyleCnt="3">
        <dgm:presLayoutVars>
          <dgm:chMax val="1"/>
          <dgm:chPref val="1"/>
        </dgm:presLayoutVars>
      </dgm:prSet>
      <dgm:spPr/>
    </dgm:pt>
    <dgm:pt modelId="{9E30DE3D-1814-4AAA-82CE-54FF3922FC45}" type="pres">
      <dgm:prSet presAssocID="{D4BB3609-11E6-4241-AA31-D393C9B426B9}" presName="sibTrans" presStyleCnt="0"/>
      <dgm:spPr/>
    </dgm:pt>
    <dgm:pt modelId="{180B2A6E-27B4-4837-92AC-65253BCFD169}" type="pres">
      <dgm:prSet presAssocID="{AD307B41-257F-40D5-840B-7C9AA6ADCC66}" presName="compNode" presStyleCnt="0"/>
      <dgm:spPr/>
    </dgm:pt>
    <dgm:pt modelId="{17B9ACE1-5076-427C-8478-1BA78983A2A8}" type="pres">
      <dgm:prSet presAssocID="{AD307B41-257F-40D5-840B-7C9AA6ADCC6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alculator"/>
        </a:ext>
      </dgm:extLst>
    </dgm:pt>
    <dgm:pt modelId="{BF4419A9-8601-438F-9EE8-19A249F76829}" type="pres">
      <dgm:prSet presAssocID="{AD307B41-257F-40D5-840B-7C9AA6ADCC66}" presName="spaceRect" presStyleCnt="0"/>
      <dgm:spPr/>
    </dgm:pt>
    <dgm:pt modelId="{9367636A-7508-4364-96FB-2E72E1BB13E9}" type="pres">
      <dgm:prSet presAssocID="{AD307B41-257F-40D5-840B-7C9AA6ADCC66}" presName="textRect" presStyleLbl="revTx" presStyleIdx="1" presStyleCnt="3" custScaleX="125964">
        <dgm:presLayoutVars>
          <dgm:chMax val="1"/>
          <dgm:chPref val="1"/>
        </dgm:presLayoutVars>
      </dgm:prSet>
      <dgm:spPr/>
    </dgm:pt>
    <dgm:pt modelId="{52214524-C88A-43DC-BA9A-E2AAA990BCE7}" type="pres">
      <dgm:prSet presAssocID="{128A17B9-8FC8-4EB0-A8BA-45511D2FD881}" presName="sibTrans" presStyleCnt="0"/>
      <dgm:spPr/>
    </dgm:pt>
    <dgm:pt modelId="{8B1D8E22-A93C-429E-9E56-018E993C7CFB}" type="pres">
      <dgm:prSet presAssocID="{43D4B93B-42A4-41D3-8EBE-7D49010A13E9}" presName="compNode" presStyleCnt="0"/>
      <dgm:spPr/>
    </dgm:pt>
    <dgm:pt modelId="{8C6ECEF4-0077-4519-A01A-C7BBD54A6167}" type="pres">
      <dgm:prSet presAssocID="{43D4B93B-42A4-41D3-8EBE-7D49010A13E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Graph with Upward Trend"/>
        </a:ext>
      </dgm:extLst>
    </dgm:pt>
    <dgm:pt modelId="{663AC003-47C0-4476-9020-CA6CC09B4C9E}" type="pres">
      <dgm:prSet presAssocID="{43D4B93B-42A4-41D3-8EBE-7D49010A13E9}" presName="spaceRect" presStyleCnt="0"/>
      <dgm:spPr/>
    </dgm:pt>
    <dgm:pt modelId="{C47A2BC4-750D-4805-B25D-B5F27E6961D8}" type="pres">
      <dgm:prSet presAssocID="{43D4B93B-42A4-41D3-8EBE-7D49010A13E9}" presName="textRect" presStyleLbl="revTx" presStyleIdx="2" presStyleCnt="3">
        <dgm:presLayoutVars>
          <dgm:chMax val="1"/>
          <dgm:chPref val="1"/>
        </dgm:presLayoutVars>
      </dgm:prSet>
      <dgm:spPr/>
    </dgm:pt>
  </dgm:ptLst>
  <dgm:cxnLst>
    <dgm:cxn modelId="{C684A80C-7322-40B6-9BA2-8ABFB055625B}" type="presOf" srcId="{D392E92F-3CD4-40D1-8FD0-13DF9B29B793}" destId="{08E41800-12F2-4BC9-A06E-31110B2DCCC4}" srcOrd="0" destOrd="0" presId="urn:microsoft.com/office/officeart/2018/2/layout/IconLabelList"/>
    <dgm:cxn modelId="{C945A96F-4560-4C9C-B5BB-98FB3F3679C1}" type="presOf" srcId="{43D4B93B-42A4-41D3-8EBE-7D49010A13E9}" destId="{C47A2BC4-750D-4805-B25D-B5F27E6961D8}" srcOrd="0" destOrd="0" presId="urn:microsoft.com/office/officeart/2018/2/layout/IconLabelList"/>
    <dgm:cxn modelId="{E9B95E56-E6DD-419F-8527-3A01067F8261}" type="presOf" srcId="{B443A698-99A1-4C8C-9F72-70873F5F3B8D}" destId="{6E5F4A49-4B8F-4DA9-9F12-9814BF99EC58}" srcOrd="0" destOrd="0" presId="urn:microsoft.com/office/officeart/2018/2/layout/IconLabelList"/>
    <dgm:cxn modelId="{FAEFF476-D026-426B-B152-ACB503B9DCE5}" srcId="{B443A698-99A1-4C8C-9F72-70873F5F3B8D}" destId="{43D4B93B-42A4-41D3-8EBE-7D49010A13E9}" srcOrd="2" destOrd="0" parTransId="{16BB8C7E-6423-4B48-B4BD-396870FD93FD}" sibTransId="{B3E2229C-6C44-40E4-A2FC-AF1053081E5E}"/>
    <dgm:cxn modelId="{B77B37CE-FCD9-4523-AE37-7266F3FF6FF1}" srcId="{B443A698-99A1-4C8C-9F72-70873F5F3B8D}" destId="{AD307B41-257F-40D5-840B-7C9AA6ADCC66}" srcOrd="1" destOrd="0" parTransId="{BB6D48BE-224B-4267-A6DE-52991C920C88}" sibTransId="{128A17B9-8FC8-4EB0-A8BA-45511D2FD881}"/>
    <dgm:cxn modelId="{D406AED7-C497-42A3-BD1D-D3DD1FE6CB87}" type="presOf" srcId="{AD307B41-257F-40D5-840B-7C9AA6ADCC66}" destId="{9367636A-7508-4364-96FB-2E72E1BB13E9}" srcOrd="0" destOrd="0" presId="urn:microsoft.com/office/officeart/2018/2/layout/IconLabelList"/>
    <dgm:cxn modelId="{C295D0E2-3B81-49F2-8BE6-C43EC15AF44E}" srcId="{B443A698-99A1-4C8C-9F72-70873F5F3B8D}" destId="{D392E92F-3CD4-40D1-8FD0-13DF9B29B793}" srcOrd="0" destOrd="0" parTransId="{C51098A5-BA91-4FC5-80BF-031473CFE51A}" sibTransId="{D4BB3609-11E6-4241-AA31-D393C9B426B9}"/>
    <dgm:cxn modelId="{04CB3598-9F04-4E09-BD77-89688703B708}" type="presParOf" srcId="{6E5F4A49-4B8F-4DA9-9F12-9814BF99EC58}" destId="{3E2CB2D3-704E-4B76-8E96-66150D8E70C4}" srcOrd="0" destOrd="0" presId="urn:microsoft.com/office/officeart/2018/2/layout/IconLabelList"/>
    <dgm:cxn modelId="{059329E3-88A7-4C1D-B33F-7DD317B28122}" type="presParOf" srcId="{3E2CB2D3-704E-4B76-8E96-66150D8E70C4}" destId="{56B09CF6-E80B-4AE8-80FC-1C7340A10C53}" srcOrd="0" destOrd="0" presId="urn:microsoft.com/office/officeart/2018/2/layout/IconLabelList"/>
    <dgm:cxn modelId="{7EFD0DED-A097-4664-878F-F9C663BFFCF3}" type="presParOf" srcId="{3E2CB2D3-704E-4B76-8E96-66150D8E70C4}" destId="{579CBCF0-D7F8-4C4A-8A35-198F38328503}" srcOrd="1" destOrd="0" presId="urn:microsoft.com/office/officeart/2018/2/layout/IconLabelList"/>
    <dgm:cxn modelId="{A743086E-FABB-47CB-B5FD-3F38ED18739B}" type="presParOf" srcId="{3E2CB2D3-704E-4B76-8E96-66150D8E70C4}" destId="{08E41800-12F2-4BC9-A06E-31110B2DCCC4}" srcOrd="2" destOrd="0" presId="urn:microsoft.com/office/officeart/2018/2/layout/IconLabelList"/>
    <dgm:cxn modelId="{C4E96429-E16F-4CD2-856C-6B4A499677CD}" type="presParOf" srcId="{6E5F4A49-4B8F-4DA9-9F12-9814BF99EC58}" destId="{9E30DE3D-1814-4AAA-82CE-54FF3922FC45}" srcOrd="1" destOrd="0" presId="urn:microsoft.com/office/officeart/2018/2/layout/IconLabelList"/>
    <dgm:cxn modelId="{4186E4DB-E827-4973-A7CE-2D41FCB89484}" type="presParOf" srcId="{6E5F4A49-4B8F-4DA9-9F12-9814BF99EC58}" destId="{180B2A6E-27B4-4837-92AC-65253BCFD169}" srcOrd="2" destOrd="0" presId="urn:microsoft.com/office/officeart/2018/2/layout/IconLabelList"/>
    <dgm:cxn modelId="{6278DC3B-1E6B-4768-A718-4A9B230AE8D8}" type="presParOf" srcId="{180B2A6E-27B4-4837-92AC-65253BCFD169}" destId="{17B9ACE1-5076-427C-8478-1BA78983A2A8}" srcOrd="0" destOrd="0" presId="urn:microsoft.com/office/officeart/2018/2/layout/IconLabelList"/>
    <dgm:cxn modelId="{1C13FE77-D6A5-4845-96B1-6541946BD76C}" type="presParOf" srcId="{180B2A6E-27B4-4837-92AC-65253BCFD169}" destId="{BF4419A9-8601-438F-9EE8-19A249F76829}" srcOrd="1" destOrd="0" presId="urn:microsoft.com/office/officeart/2018/2/layout/IconLabelList"/>
    <dgm:cxn modelId="{5D9FEAA2-9902-4587-8D3C-A9D9FAB103B1}" type="presParOf" srcId="{180B2A6E-27B4-4837-92AC-65253BCFD169}" destId="{9367636A-7508-4364-96FB-2E72E1BB13E9}" srcOrd="2" destOrd="0" presId="urn:microsoft.com/office/officeart/2018/2/layout/IconLabelList"/>
    <dgm:cxn modelId="{819B4D88-0566-4D30-BD65-5C68DA34677F}" type="presParOf" srcId="{6E5F4A49-4B8F-4DA9-9F12-9814BF99EC58}" destId="{52214524-C88A-43DC-BA9A-E2AAA990BCE7}" srcOrd="3" destOrd="0" presId="urn:microsoft.com/office/officeart/2018/2/layout/IconLabelList"/>
    <dgm:cxn modelId="{BE3813A1-20A6-429C-85E2-2CBF73A48B9C}" type="presParOf" srcId="{6E5F4A49-4B8F-4DA9-9F12-9814BF99EC58}" destId="{8B1D8E22-A93C-429E-9E56-018E993C7CFB}" srcOrd="4" destOrd="0" presId="urn:microsoft.com/office/officeart/2018/2/layout/IconLabelList"/>
    <dgm:cxn modelId="{4D834FB2-BDA5-480B-A715-B19DBE9FC3D9}" type="presParOf" srcId="{8B1D8E22-A93C-429E-9E56-018E993C7CFB}" destId="{8C6ECEF4-0077-4519-A01A-C7BBD54A6167}" srcOrd="0" destOrd="0" presId="urn:microsoft.com/office/officeart/2018/2/layout/IconLabelList"/>
    <dgm:cxn modelId="{8BEEC222-5AA1-4ECA-A440-32759B9B71FE}" type="presParOf" srcId="{8B1D8E22-A93C-429E-9E56-018E993C7CFB}" destId="{663AC003-47C0-4476-9020-CA6CC09B4C9E}" srcOrd="1" destOrd="0" presId="urn:microsoft.com/office/officeart/2018/2/layout/IconLabelList"/>
    <dgm:cxn modelId="{C33E3765-9ECA-44AE-9862-3B61DCE730AD}" type="presParOf" srcId="{8B1D8E22-A93C-429E-9E56-018E993C7CFB}" destId="{C47A2BC4-750D-4805-B25D-B5F27E6961D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CA441AD-1DDE-4913-911D-4382AA3ACD83}" type="doc">
      <dgm:prSet loTypeId="urn:microsoft.com/office/officeart/2018/2/layout/IconLabelList" loCatId="icon" qsTypeId="urn:microsoft.com/office/officeart/2005/8/quickstyle/simple1" qsCatId="simple" csTypeId="urn:microsoft.com/office/officeart/2018/5/colors/Iconchunking_neutralbg_accent4_2" csCatId="accent4" phldr="1"/>
      <dgm:spPr/>
      <dgm:t>
        <a:bodyPr/>
        <a:lstStyle/>
        <a:p>
          <a:endParaRPr lang="en-US"/>
        </a:p>
      </dgm:t>
    </dgm:pt>
    <dgm:pt modelId="{8F2DB113-DD19-46F9-97CF-42F7EE62ED9C}">
      <dgm:prSet custT="1"/>
      <dgm:spPr/>
      <dgm:t>
        <a:bodyPr/>
        <a:lstStyle/>
        <a:p>
          <a:pPr>
            <a:lnSpc>
              <a:spcPct val="100000"/>
            </a:lnSpc>
          </a:pPr>
          <a:r>
            <a:rPr lang="en-US" sz="1900" b="0" i="0" kern="1200" dirty="0">
              <a:solidFill>
                <a:prstClr val="white">
                  <a:hueOff val="0"/>
                  <a:satOff val="0"/>
                  <a:lumOff val="0"/>
                  <a:alphaOff val="0"/>
                </a:prstClr>
              </a:solidFill>
              <a:latin typeface="Aptos" panose="02110004020202020204"/>
              <a:ea typeface="+mn-ea"/>
              <a:cs typeface="+mn-cs"/>
            </a:rPr>
            <a:t>In addition to using Bollinger Bands as a reference for trading signals, we adopted a gradual buying approach instead of acquiring all shares at once. Recognizing the high volatility during the December period, as if each day presented, somehow, different market conditions, we implemented strategic rebalancing. </a:t>
          </a:r>
        </a:p>
      </dgm:t>
    </dgm:pt>
    <dgm:pt modelId="{43A380DF-B855-4FA1-A8FB-C310795A4FFC}" type="parTrans" cxnId="{4FCD30C4-C361-47DA-BCAA-5CDA751221D9}">
      <dgm:prSet/>
      <dgm:spPr/>
      <dgm:t>
        <a:bodyPr/>
        <a:lstStyle/>
        <a:p>
          <a:endParaRPr lang="en-US"/>
        </a:p>
      </dgm:t>
    </dgm:pt>
    <dgm:pt modelId="{B2615AAF-B7A0-4BF8-87AB-D11C7691D8AF}" type="sibTrans" cxnId="{4FCD30C4-C361-47DA-BCAA-5CDA751221D9}">
      <dgm:prSet/>
      <dgm:spPr/>
      <dgm:t>
        <a:bodyPr/>
        <a:lstStyle/>
        <a:p>
          <a:pPr>
            <a:lnSpc>
              <a:spcPct val="100000"/>
            </a:lnSpc>
          </a:pPr>
          <a:endParaRPr lang="en-US"/>
        </a:p>
      </dgm:t>
    </dgm:pt>
    <dgm:pt modelId="{1EB23F5C-E34E-4A75-8589-858593488629}">
      <dgm:prSet/>
      <dgm:spPr/>
      <dgm:t>
        <a:bodyPr/>
        <a:lstStyle/>
        <a:p>
          <a:pPr>
            <a:lnSpc>
              <a:spcPct val="100000"/>
            </a:lnSpc>
          </a:pPr>
          <a:r>
            <a:rPr lang="en-US" b="0" i="0" dirty="0"/>
            <a:t>This involved selling stocks and repurchasing them at lower prices to make better returns and mitigate the impact of the market’s slight fluctuations.</a:t>
          </a:r>
          <a:endParaRPr lang="en-US" dirty="0"/>
        </a:p>
      </dgm:t>
    </dgm:pt>
    <dgm:pt modelId="{C156CE69-80E1-4476-8BE9-277C8A94F184}" type="parTrans" cxnId="{8BCCED68-59BD-402A-934A-5F85485D84F0}">
      <dgm:prSet/>
      <dgm:spPr/>
      <dgm:t>
        <a:bodyPr/>
        <a:lstStyle/>
        <a:p>
          <a:endParaRPr lang="en-US"/>
        </a:p>
      </dgm:t>
    </dgm:pt>
    <dgm:pt modelId="{8423050A-2313-4797-908F-F77EE1D3A8C9}" type="sibTrans" cxnId="{8BCCED68-59BD-402A-934A-5F85485D84F0}">
      <dgm:prSet/>
      <dgm:spPr/>
      <dgm:t>
        <a:bodyPr/>
        <a:lstStyle/>
        <a:p>
          <a:endParaRPr lang="en-US"/>
        </a:p>
      </dgm:t>
    </dgm:pt>
    <dgm:pt modelId="{D1018DA3-01AF-46EA-84FA-C69BE47F5B26}" type="pres">
      <dgm:prSet presAssocID="{2CA441AD-1DDE-4913-911D-4382AA3ACD83}" presName="root" presStyleCnt="0">
        <dgm:presLayoutVars>
          <dgm:dir/>
          <dgm:resizeHandles val="exact"/>
        </dgm:presLayoutVars>
      </dgm:prSet>
      <dgm:spPr/>
    </dgm:pt>
    <dgm:pt modelId="{DA303437-891C-458D-AF26-872B16DF76D4}" type="pres">
      <dgm:prSet presAssocID="{8F2DB113-DD19-46F9-97CF-42F7EE62ED9C}" presName="compNode" presStyleCnt="0"/>
      <dgm:spPr/>
    </dgm:pt>
    <dgm:pt modelId="{0071D159-40DC-49C6-948D-681D0F6FC63A}" type="pres">
      <dgm:prSet presAssocID="{8F2DB113-DD19-46F9-97CF-42F7EE62ED9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upee"/>
        </a:ext>
      </dgm:extLst>
    </dgm:pt>
    <dgm:pt modelId="{3F7431C3-7C37-4AF0-9E8D-94FE2325A097}" type="pres">
      <dgm:prSet presAssocID="{8F2DB113-DD19-46F9-97CF-42F7EE62ED9C}" presName="spaceRect" presStyleCnt="0"/>
      <dgm:spPr/>
    </dgm:pt>
    <dgm:pt modelId="{6978F650-E4ED-4464-8ACB-665EF8E404B4}" type="pres">
      <dgm:prSet presAssocID="{8F2DB113-DD19-46F9-97CF-42F7EE62ED9C}" presName="textRect" presStyleLbl="revTx" presStyleIdx="0" presStyleCnt="2" custScaleX="192754">
        <dgm:presLayoutVars>
          <dgm:chMax val="1"/>
          <dgm:chPref val="1"/>
        </dgm:presLayoutVars>
      </dgm:prSet>
      <dgm:spPr/>
    </dgm:pt>
    <dgm:pt modelId="{9D45EFE5-726F-463C-8358-C757DED81554}" type="pres">
      <dgm:prSet presAssocID="{B2615AAF-B7A0-4BF8-87AB-D11C7691D8AF}" presName="sibTrans" presStyleCnt="0"/>
      <dgm:spPr/>
    </dgm:pt>
    <dgm:pt modelId="{F7DDFCC5-9485-4932-912F-34B8155EA0D9}" type="pres">
      <dgm:prSet presAssocID="{1EB23F5C-E34E-4A75-8589-858593488629}" presName="compNode" presStyleCnt="0"/>
      <dgm:spPr/>
    </dgm:pt>
    <dgm:pt modelId="{D32D835E-2801-49D9-89BB-EBD9AB5C5D33}" type="pres">
      <dgm:prSet presAssocID="{1EB23F5C-E34E-4A75-8589-85859348862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Graph with Upward Trend"/>
        </a:ext>
      </dgm:extLst>
    </dgm:pt>
    <dgm:pt modelId="{EC648EAB-6FEF-47F0-B850-42D728C807AB}" type="pres">
      <dgm:prSet presAssocID="{1EB23F5C-E34E-4A75-8589-858593488629}" presName="spaceRect" presStyleCnt="0"/>
      <dgm:spPr/>
    </dgm:pt>
    <dgm:pt modelId="{9DFA36BE-7F3F-4F73-8BD6-43C032EE178D}" type="pres">
      <dgm:prSet presAssocID="{1EB23F5C-E34E-4A75-8589-858593488629}" presName="textRect" presStyleLbl="revTx" presStyleIdx="1" presStyleCnt="2">
        <dgm:presLayoutVars>
          <dgm:chMax val="1"/>
          <dgm:chPref val="1"/>
        </dgm:presLayoutVars>
      </dgm:prSet>
      <dgm:spPr/>
    </dgm:pt>
  </dgm:ptLst>
  <dgm:cxnLst>
    <dgm:cxn modelId="{3847E25E-4122-45DE-95B5-A638CF1A3955}" type="presOf" srcId="{2CA441AD-1DDE-4913-911D-4382AA3ACD83}" destId="{D1018DA3-01AF-46EA-84FA-C69BE47F5B26}" srcOrd="0" destOrd="0" presId="urn:microsoft.com/office/officeart/2018/2/layout/IconLabelList"/>
    <dgm:cxn modelId="{8BCCED68-59BD-402A-934A-5F85485D84F0}" srcId="{2CA441AD-1DDE-4913-911D-4382AA3ACD83}" destId="{1EB23F5C-E34E-4A75-8589-858593488629}" srcOrd="1" destOrd="0" parTransId="{C156CE69-80E1-4476-8BE9-277C8A94F184}" sibTransId="{8423050A-2313-4797-908F-F77EE1D3A8C9}"/>
    <dgm:cxn modelId="{300796BB-A7F1-4BA5-A7AA-685F0FD2AD0B}" type="presOf" srcId="{1EB23F5C-E34E-4A75-8589-858593488629}" destId="{9DFA36BE-7F3F-4F73-8BD6-43C032EE178D}" srcOrd="0" destOrd="0" presId="urn:microsoft.com/office/officeart/2018/2/layout/IconLabelList"/>
    <dgm:cxn modelId="{4FCD30C4-C361-47DA-BCAA-5CDA751221D9}" srcId="{2CA441AD-1DDE-4913-911D-4382AA3ACD83}" destId="{8F2DB113-DD19-46F9-97CF-42F7EE62ED9C}" srcOrd="0" destOrd="0" parTransId="{43A380DF-B855-4FA1-A8FB-C310795A4FFC}" sibTransId="{B2615AAF-B7A0-4BF8-87AB-D11C7691D8AF}"/>
    <dgm:cxn modelId="{7DBA8FF0-04DB-4577-90F4-4C56F4274BC3}" type="presOf" srcId="{8F2DB113-DD19-46F9-97CF-42F7EE62ED9C}" destId="{6978F650-E4ED-4464-8ACB-665EF8E404B4}" srcOrd="0" destOrd="0" presId="urn:microsoft.com/office/officeart/2018/2/layout/IconLabelList"/>
    <dgm:cxn modelId="{D6322892-0F65-4996-9D50-2A734BA0578A}" type="presParOf" srcId="{D1018DA3-01AF-46EA-84FA-C69BE47F5B26}" destId="{DA303437-891C-458D-AF26-872B16DF76D4}" srcOrd="0" destOrd="0" presId="urn:microsoft.com/office/officeart/2018/2/layout/IconLabelList"/>
    <dgm:cxn modelId="{4CC8304A-645A-47CD-B0C1-67C6D10F9C6D}" type="presParOf" srcId="{DA303437-891C-458D-AF26-872B16DF76D4}" destId="{0071D159-40DC-49C6-948D-681D0F6FC63A}" srcOrd="0" destOrd="0" presId="urn:microsoft.com/office/officeart/2018/2/layout/IconLabelList"/>
    <dgm:cxn modelId="{D11D339D-A086-415B-97AE-347647ECB4C3}" type="presParOf" srcId="{DA303437-891C-458D-AF26-872B16DF76D4}" destId="{3F7431C3-7C37-4AF0-9E8D-94FE2325A097}" srcOrd="1" destOrd="0" presId="urn:microsoft.com/office/officeart/2018/2/layout/IconLabelList"/>
    <dgm:cxn modelId="{AED777EC-E901-4E7E-B923-BB9E4DA13C04}" type="presParOf" srcId="{DA303437-891C-458D-AF26-872B16DF76D4}" destId="{6978F650-E4ED-4464-8ACB-665EF8E404B4}" srcOrd="2" destOrd="0" presId="urn:microsoft.com/office/officeart/2018/2/layout/IconLabelList"/>
    <dgm:cxn modelId="{479C5899-FEEE-4C59-AFBD-FAD12F79DCC9}" type="presParOf" srcId="{D1018DA3-01AF-46EA-84FA-C69BE47F5B26}" destId="{9D45EFE5-726F-463C-8358-C757DED81554}" srcOrd="1" destOrd="0" presId="urn:microsoft.com/office/officeart/2018/2/layout/IconLabelList"/>
    <dgm:cxn modelId="{8B2E6282-BC97-4451-9BB4-8E710169AF37}" type="presParOf" srcId="{D1018DA3-01AF-46EA-84FA-C69BE47F5B26}" destId="{F7DDFCC5-9485-4932-912F-34B8155EA0D9}" srcOrd="2" destOrd="0" presId="urn:microsoft.com/office/officeart/2018/2/layout/IconLabelList"/>
    <dgm:cxn modelId="{F88CAB41-9944-42EA-BBAB-AA73230CBCE8}" type="presParOf" srcId="{F7DDFCC5-9485-4932-912F-34B8155EA0D9}" destId="{D32D835E-2801-49D9-89BB-EBD9AB5C5D33}" srcOrd="0" destOrd="0" presId="urn:microsoft.com/office/officeart/2018/2/layout/IconLabelList"/>
    <dgm:cxn modelId="{5F224780-5FAE-44E9-8A25-1F441DE930AE}" type="presParOf" srcId="{F7DDFCC5-9485-4932-912F-34B8155EA0D9}" destId="{EC648EAB-6FEF-47F0-B850-42D728C807AB}" srcOrd="1" destOrd="0" presId="urn:microsoft.com/office/officeart/2018/2/layout/IconLabelList"/>
    <dgm:cxn modelId="{8D4DA9D9-21B2-4E67-B995-45F9CED056E2}" type="presParOf" srcId="{F7DDFCC5-9485-4932-912F-34B8155EA0D9}" destId="{9DFA36BE-7F3F-4F73-8BD6-43C032EE178D}"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311996-1258-475D-ACC3-FED26C7972D0}">
      <dsp:nvSpPr>
        <dsp:cNvPr id="0" name=""/>
        <dsp:cNvSpPr/>
      </dsp:nvSpPr>
      <dsp:spPr>
        <a:xfrm>
          <a:off x="134291" y="612"/>
          <a:ext cx="4332795" cy="275132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56D45B-6C5C-46E7-B9D7-C7599B03FA81}">
      <dsp:nvSpPr>
        <dsp:cNvPr id="0" name=""/>
        <dsp:cNvSpPr/>
      </dsp:nvSpPr>
      <dsp:spPr>
        <a:xfrm>
          <a:off x="615713" y="457963"/>
          <a:ext cx="4332795" cy="275132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fr-FR" sz="2100" kern="1200"/>
            <a:t>In addition to how sectors were performing according to gdp growth, we took into consideration the fact that the tunisians are very consuming nations, therefore sectors like food and beverage, and technology are a must have.</a:t>
          </a:r>
          <a:endParaRPr lang="en-US" sz="2100" kern="1200"/>
        </a:p>
      </dsp:txBody>
      <dsp:txXfrm>
        <a:off x="696297" y="538547"/>
        <a:ext cx="4171627" cy="2590157"/>
      </dsp:txXfrm>
    </dsp:sp>
    <dsp:sp modelId="{00103404-E8AB-48EE-A561-352D337FA38F}">
      <dsp:nvSpPr>
        <dsp:cNvPr id="0" name=""/>
        <dsp:cNvSpPr/>
      </dsp:nvSpPr>
      <dsp:spPr>
        <a:xfrm>
          <a:off x="5429930" y="612"/>
          <a:ext cx="4332795" cy="275132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33892B-1C29-4EA2-AE4B-88DF8C0A46A4}">
      <dsp:nvSpPr>
        <dsp:cNvPr id="0" name=""/>
        <dsp:cNvSpPr/>
      </dsp:nvSpPr>
      <dsp:spPr>
        <a:xfrm>
          <a:off x="5911352" y="457963"/>
          <a:ext cx="4332795" cy="275132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fr-FR" sz="2100" kern="1200"/>
            <a:t>Other than food and beverages, and technology, we went with banks, general retailers, health care, industrial good and services, and personal and household goods</a:t>
          </a:r>
          <a:endParaRPr lang="en-US" sz="2100" kern="1200"/>
        </a:p>
      </dsp:txBody>
      <dsp:txXfrm>
        <a:off x="5991936" y="538547"/>
        <a:ext cx="4171627" cy="25901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EC6BB7-70CE-447A-A3B2-8764D6D6EC70}">
      <dsp:nvSpPr>
        <dsp:cNvPr id="0" name=""/>
        <dsp:cNvSpPr/>
      </dsp:nvSpPr>
      <dsp:spPr>
        <a:xfrm>
          <a:off x="0" y="25328"/>
          <a:ext cx="6516216" cy="519041"/>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fr-FR" sz="1300" kern="1200"/>
            <a:t>What were the rates that we chose to analyse growth ?</a:t>
          </a:r>
          <a:endParaRPr lang="en-US" sz="1300" kern="1200"/>
        </a:p>
      </dsp:txBody>
      <dsp:txXfrm>
        <a:off x="25337" y="50665"/>
        <a:ext cx="6465542" cy="468367"/>
      </dsp:txXfrm>
    </dsp:sp>
    <dsp:sp modelId="{33854FEC-B7F3-4A76-8FAE-1805B1E75574}">
      <dsp:nvSpPr>
        <dsp:cNvPr id="0" name=""/>
        <dsp:cNvSpPr/>
      </dsp:nvSpPr>
      <dsp:spPr>
        <a:xfrm>
          <a:off x="0" y="581809"/>
          <a:ext cx="6516216" cy="519041"/>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0" i="0" kern="1200"/>
            <a:t>total assets growth: Shows how fast the company's resources are expanding.</a:t>
          </a:r>
          <a:endParaRPr lang="en-US" sz="1300" kern="1200"/>
        </a:p>
      </dsp:txBody>
      <dsp:txXfrm>
        <a:off x="25337" y="607146"/>
        <a:ext cx="6465542" cy="468367"/>
      </dsp:txXfrm>
    </dsp:sp>
    <dsp:sp modelId="{3194FC1C-7446-4030-A79F-3B5E7BA8DF41}">
      <dsp:nvSpPr>
        <dsp:cNvPr id="0" name=""/>
        <dsp:cNvSpPr/>
      </dsp:nvSpPr>
      <dsp:spPr>
        <a:xfrm>
          <a:off x="0" y="1138290"/>
          <a:ext cx="6516216" cy="519041"/>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0" i="0" kern="1200"/>
            <a:t>Total liabilities growth: Reveals how quickly the company's debt pile is increasing.</a:t>
          </a:r>
          <a:endParaRPr lang="en-US" sz="1300" kern="1200"/>
        </a:p>
      </dsp:txBody>
      <dsp:txXfrm>
        <a:off x="25337" y="1163627"/>
        <a:ext cx="6465542" cy="468367"/>
      </dsp:txXfrm>
    </dsp:sp>
    <dsp:sp modelId="{338D0E32-B5F6-488D-932A-6DA6A7989D49}">
      <dsp:nvSpPr>
        <dsp:cNvPr id="0" name=""/>
        <dsp:cNvSpPr/>
      </dsp:nvSpPr>
      <dsp:spPr>
        <a:xfrm>
          <a:off x="0" y="1694771"/>
          <a:ext cx="6516216" cy="519041"/>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0" i="0" kern="1200"/>
            <a:t>Sales growth: Tracks how fast the company's top-line revenue is climbing.</a:t>
          </a:r>
          <a:endParaRPr lang="en-US" sz="1300" kern="1200"/>
        </a:p>
      </dsp:txBody>
      <dsp:txXfrm>
        <a:off x="25337" y="1720108"/>
        <a:ext cx="6465542" cy="468367"/>
      </dsp:txXfrm>
    </dsp:sp>
    <dsp:sp modelId="{45BD83E7-E390-4E2A-8AA5-26568CC782FC}">
      <dsp:nvSpPr>
        <dsp:cNvPr id="0" name=""/>
        <dsp:cNvSpPr/>
      </dsp:nvSpPr>
      <dsp:spPr>
        <a:xfrm>
          <a:off x="0" y="2251253"/>
          <a:ext cx="6516216" cy="519041"/>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0" i="0" kern="1200"/>
            <a:t>Operating income growth: Measures how efficiently the company generates profit before taxes and financing.</a:t>
          </a:r>
          <a:endParaRPr lang="en-US" sz="1300" kern="1200"/>
        </a:p>
      </dsp:txBody>
      <dsp:txXfrm>
        <a:off x="25337" y="2276590"/>
        <a:ext cx="6465542" cy="468367"/>
      </dsp:txXfrm>
    </dsp:sp>
    <dsp:sp modelId="{E922AADA-BED8-4CDA-ABE4-7D4820EED3D4}">
      <dsp:nvSpPr>
        <dsp:cNvPr id="0" name=""/>
        <dsp:cNvSpPr/>
      </dsp:nvSpPr>
      <dsp:spPr>
        <a:xfrm>
          <a:off x="0" y="2807734"/>
          <a:ext cx="6516216" cy="519041"/>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0" i="0" kern="1200"/>
            <a:t>Net income growth: Shows the bottom-line profit increase after all expenses and taxes.</a:t>
          </a:r>
          <a:endParaRPr lang="en-US" sz="1300" kern="1200"/>
        </a:p>
      </dsp:txBody>
      <dsp:txXfrm>
        <a:off x="25337" y="2833071"/>
        <a:ext cx="6465542" cy="468367"/>
      </dsp:txXfrm>
    </dsp:sp>
    <dsp:sp modelId="{2819B13F-B669-4CF7-A42C-E9439EA4DEE3}">
      <dsp:nvSpPr>
        <dsp:cNvPr id="0" name=""/>
        <dsp:cNvSpPr/>
      </dsp:nvSpPr>
      <dsp:spPr>
        <a:xfrm>
          <a:off x="0" y="3364215"/>
          <a:ext cx="6516216" cy="519041"/>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0" i="0" kern="1200"/>
            <a:t>EPS growth: Tells you how quickly the company's earnings per share are rising, impacting potential share price appreciation.</a:t>
          </a:r>
          <a:endParaRPr lang="en-US" sz="1300" kern="1200"/>
        </a:p>
      </dsp:txBody>
      <dsp:txXfrm>
        <a:off x="25337" y="3389552"/>
        <a:ext cx="6465542" cy="4683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692743-8591-4B48-9619-B2CFDD189EE3}">
      <dsp:nvSpPr>
        <dsp:cNvPr id="0" name=""/>
        <dsp:cNvSpPr/>
      </dsp:nvSpPr>
      <dsp:spPr>
        <a:xfrm>
          <a:off x="0" y="635145"/>
          <a:ext cx="4438036" cy="1172575"/>
        </a:xfrm>
        <a:prstGeom prst="roundRect">
          <a:avLst>
            <a:gd name="adj" fmla="val 10000"/>
          </a:avLst>
        </a:prstGeom>
        <a:solidFill>
          <a:srgbClr val="333E51"/>
        </a:solidFill>
        <a:ln>
          <a:noFill/>
        </a:ln>
        <a:effectLst/>
      </dsp:spPr>
      <dsp:style>
        <a:lnRef idx="0">
          <a:scrgbClr r="0" g="0" b="0"/>
        </a:lnRef>
        <a:fillRef idx="1">
          <a:scrgbClr r="0" g="0" b="0"/>
        </a:fillRef>
        <a:effectRef idx="0">
          <a:scrgbClr r="0" g="0" b="0"/>
        </a:effectRef>
        <a:fontRef idx="minor"/>
      </dsp:style>
    </dsp:sp>
    <dsp:sp modelId="{3BB0ADB7-2452-4CA5-A4AA-2A56B4079790}">
      <dsp:nvSpPr>
        <dsp:cNvPr id="0" name=""/>
        <dsp:cNvSpPr/>
      </dsp:nvSpPr>
      <dsp:spPr>
        <a:xfrm>
          <a:off x="354704" y="898974"/>
          <a:ext cx="644916" cy="6449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374272-057C-48BD-83D5-9D4E739CC56F}">
      <dsp:nvSpPr>
        <dsp:cNvPr id="0" name=""/>
        <dsp:cNvSpPr/>
      </dsp:nvSpPr>
      <dsp:spPr>
        <a:xfrm>
          <a:off x="1354324" y="635145"/>
          <a:ext cx="3083711" cy="1172575"/>
        </a:xfrm>
        <a:prstGeom prst="rect">
          <a:avLst/>
        </a:prstGeom>
        <a:solidFill>
          <a:srgbClr val="333E51"/>
        </a:solidFill>
        <a:ln>
          <a:noFill/>
        </a:ln>
        <a:effectLst/>
      </dsp:spPr>
      <dsp:style>
        <a:lnRef idx="0">
          <a:scrgbClr r="0" g="0" b="0"/>
        </a:lnRef>
        <a:fillRef idx="0">
          <a:scrgbClr r="0" g="0" b="0"/>
        </a:fillRef>
        <a:effectRef idx="0">
          <a:scrgbClr r="0" g="0" b="0"/>
        </a:effectRef>
        <a:fontRef idx="minor"/>
      </dsp:style>
      <dsp:txBody>
        <a:bodyPr spcFirstLastPara="0" vert="horz" wrap="square" lIns="124098" tIns="124098" rIns="124098" bIns="124098" numCol="1" spcCol="1270" anchor="ctr" anchorCtr="0">
          <a:noAutofit/>
        </a:bodyPr>
        <a:lstStyle/>
        <a:p>
          <a:pPr marL="0" lvl="0" indent="0" algn="l" defTabSz="622300">
            <a:lnSpc>
              <a:spcPct val="100000"/>
            </a:lnSpc>
            <a:spcBef>
              <a:spcPct val="0"/>
            </a:spcBef>
            <a:spcAft>
              <a:spcPct val="35000"/>
            </a:spcAft>
            <a:buNone/>
          </a:pPr>
          <a:r>
            <a:rPr lang="fr-FR" sz="1400" kern="1200" dirty="0"/>
            <a:t>BASED ON THE Z SHARES WE CHOSE WE PERFORMED EVEN MORE IN DEPTH ANALYSIS BASED ON DIFFERENT TYPES OF RATIOS </a:t>
          </a:r>
          <a:endParaRPr lang="en-US" sz="1400" kern="1200" dirty="0"/>
        </a:p>
      </dsp:txBody>
      <dsp:txXfrm>
        <a:off x="1354324" y="635145"/>
        <a:ext cx="3083711" cy="1172575"/>
      </dsp:txXfrm>
    </dsp:sp>
    <dsp:sp modelId="{99FCA86C-B375-4AEA-9539-11D6B3994B64}">
      <dsp:nvSpPr>
        <dsp:cNvPr id="0" name=""/>
        <dsp:cNvSpPr/>
      </dsp:nvSpPr>
      <dsp:spPr>
        <a:xfrm>
          <a:off x="0" y="2100864"/>
          <a:ext cx="4438036" cy="1172575"/>
        </a:xfrm>
        <a:prstGeom prst="roundRect">
          <a:avLst>
            <a:gd name="adj" fmla="val 10000"/>
          </a:avLst>
        </a:prstGeom>
        <a:solidFill>
          <a:srgbClr val="333E51"/>
        </a:solidFill>
        <a:ln>
          <a:noFill/>
        </a:ln>
        <a:effectLst/>
      </dsp:spPr>
      <dsp:style>
        <a:lnRef idx="0">
          <a:scrgbClr r="0" g="0" b="0"/>
        </a:lnRef>
        <a:fillRef idx="1">
          <a:scrgbClr r="0" g="0" b="0"/>
        </a:fillRef>
        <a:effectRef idx="0">
          <a:scrgbClr r="0" g="0" b="0"/>
        </a:effectRef>
        <a:fontRef idx="minor"/>
      </dsp:style>
    </dsp:sp>
    <dsp:sp modelId="{B766DD26-46CF-4CB5-9EF2-CEB67663AFB4}">
      <dsp:nvSpPr>
        <dsp:cNvPr id="0" name=""/>
        <dsp:cNvSpPr/>
      </dsp:nvSpPr>
      <dsp:spPr>
        <a:xfrm>
          <a:off x="354704" y="2364693"/>
          <a:ext cx="644916" cy="6449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0A6A45-ED6F-4BAE-896F-DD1B373D0EF4}">
      <dsp:nvSpPr>
        <dsp:cNvPr id="0" name=""/>
        <dsp:cNvSpPr/>
      </dsp:nvSpPr>
      <dsp:spPr>
        <a:xfrm>
          <a:off x="1354324" y="2100864"/>
          <a:ext cx="3083711" cy="1172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098" tIns="124098" rIns="124098" bIns="124098" numCol="1" spcCol="1270" anchor="ctr" anchorCtr="0">
          <a:noAutofit/>
        </a:bodyPr>
        <a:lstStyle/>
        <a:p>
          <a:pPr marL="0" lvl="0" indent="0" algn="l" defTabSz="622300">
            <a:lnSpc>
              <a:spcPct val="100000"/>
            </a:lnSpc>
            <a:spcBef>
              <a:spcPct val="0"/>
            </a:spcBef>
            <a:spcAft>
              <a:spcPct val="35000"/>
            </a:spcAft>
            <a:buNone/>
          </a:pPr>
          <a:r>
            <a:rPr lang="fr-FR" sz="1400" kern="1200" dirty="0"/>
            <a:t>WHERE WE WILL GET THE 12 STOCKS</a:t>
          </a:r>
          <a:endParaRPr lang="en-US" sz="1400" kern="1200" dirty="0"/>
        </a:p>
      </dsp:txBody>
      <dsp:txXfrm>
        <a:off x="1354324" y="2100864"/>
        <a:ext cx="3083711" cy="11725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09CF6-E80B-4AE8-80FC-1C7340A10C53}">
      <dsp:nvSpPr>
        <dsp:cNvPr id="0" name=""/>
        <dsp:cNvSpPr/>
      </dsp:nvSpPr>
      <dsp:spPr>
        <a:xfrm>
          <a:off x="837461" y="769284"/>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E41800-12F2-4BC9-A06E-31110B2DCCC4}">
      <dsp:nvSpPr>
        <dsp:cNvPr id="0" name=""/>
        <dsp:cNvSpPr/>
      </dsp:nvSpPr>
      <dsp:spPr>
        <a:xfrm>
          <a:off x="42862" y="2491819"/>
          <a:ext cx="2889450" cy="1090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solidFill>
                <a:prstClr val="white"/>
              </a:solidFill>
              <a:latin typeface="Aptos" panose="02110004020202020204"/>
              <a:ea typeface="+mn-ea"/>
              <a:cs typeface="+mn-cs"/>
            </a:rPr>
            <a:t>Hence, our refined selection comprises more than 10 stocks, with two on standby to be considered for purchase if a stock underperforms. </a:t>
          </a:r>
          <a:endParaRPr lang="fr-FR" sz="1400" kern="1200" dirty="0">
            <a:solidFill>
              <a:prstClr val="white"/>
            </a:solidFill>
            <a:latin typeface="Aptos" panose="02110004020202020204"/>
            <a:ea typeface="+mn-ea"/>
            <a:cs typeface="+mn-cs"/>
          </a:endParaRPr>
        </a:p>
      </dsp:txBody>
      <dsp:txXfrm>
        <a:off x="42862" y="2491819"/>
        <a:ext cx="2889450" cy="1090233"/>
      </dsp:txXfrm>
    </dsp:sp>
    <dsp:sp modelId="{17B9ACE1-5076-427C-8478-1BA78983A2A8}">
      <dsp:nvSpPr>
        <dsp:cNvPr id="0" name=""/>
        <dsp:cNvSpPr/>
      </dsp:nvSpPr>
      <dsp:spPr>
        <a:xfrm>
          <a:off x="4607673" y="769284"/>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67636A-7508-4364-96FB-2E72E1BB13E9}">
      <dsp:nvSpPr>
        <dsp:cNvPr id="0" name=""/>
        <dsp:cNvSpPr/>
      </dsp:nvSpPr>
      <dsp:spPr>
        <a:xfrm>
          <a:off x="3437966" y="2491819"/>
          <a:ext cx="3639666" cy="1090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solidFill>
                <a:prstClr val="white"/>
              </a:solidFill>
              <a:latin typeface="Aptos" panose="02110004020202020204"/>
              <a:ea typeface="+mn-ea"/>
              <a:cs typeface="+mn-cs"/>
            </a:rPr>
            <a:t>In addition to these criteria, we assessed the individual performance of each stock during the period in which we buy and make rebalances, given our intention not to acquire them simultaneously. </a:t>
          </a:r>
        </a:p>
      </dsp:txBody>
      <dsp:txXfrm>
        <a:off x="3437966" y="2491819"/>
        <a:ext cx="3639666" cy="1090233"/>
      </dsp:txXfrm>
    </dsp:sp>
    <dsp:sp modelId="{8C6ECEF4-0077-4519-A01A-C7BBD54A6167}">
      <dsp:nvSpPr>
        <dsp:cNvPr id="0" name=""/>
        <dsp:cNvSpPr/>
      </dsp:nvSpPr>
      <dsp:spPr>
        <a:xfrm>
          <a:off x="8377885" y="769284"/>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7A2BC4-750D-4805-B25D-B5F27E6961D8}">
      <dsp:nvSpPr>
        <dsp:cNvPr id="0" name=""/>
        <dsp:cNvSpPr/>
      </dsp:nvSpPr>
      <dsp:spPr>
        <a:xfrm>
          <a:off x="7583287" y="2491819"/>
          <a:ext cx="2889450" cy="1090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solidFill>
                <a:prstClr val="white"/>
              </a:solidFill>
              <a:latin typeface="Aptos" panose="02110004020202020204"/>
              <a:ea typeface="+mn-ea"/>
              <a:cs typeface="+mn-cs"/>
            </a:rPr>
            <a:t>The selected stocks for scrutiny include </a:t>
          </a:r>
          <a:r>
            <a:rPr lang="en-US" sz="1400" kern="1200" dirty="0" err="1">
              <a:solidFill>
                <a:prstClr val="white"/>
              </a:solidFill>
              <a:latin typeface="Aptos" panose="02110004020202020204"/>
              <a:ea typeface="+mn-ea"/>
              <a:cs typeface="+mn-cs"/>
            </a:rPr>
            <a:t>Attijari</a:t>
          </a:r>
          <a:r>
            <a:rPr lang="en-US" sz="1400" kern="1200" dirty="0">
              <a:solidFill>
                <a:prstClr val="white"/>
              </a:solidFill>
              <a:latin typeface="Aptos" panose="02110004020202020204"/>
              <a:ea typeface="+mn-ea"/>
              <a:cs typeface="+mn-cs"/>
            </a:rPr>
            <a:t>, OTH, SFBT, SAH, UNIMED, SOTUMAG, City Cars, DH, </a:t>
          </a:r>
          <a:r>
            <a:rPr lang="en-US" sz="1400" kern="1200" dirty="0" err="1">
              <a:solidFill>
                <a:prstClr val="white"/>
              </a:solidFill>
              <a:latin typeface="Aptos" panose="02110004020202020204"/>
              <a:ea typeface="+mn-ea"/>
              <a:cs typeface="+mn-cs"/>
            </a:rPr>
            <a:t>Poulina</a:t>
          </a:r>
          <a:r>
            <a:rPr lang="en-US" sz="1400" kern="1200" dirty="0">
              <a:solidFill>
                <a:prstClr val="white"/>
              </a:solidFill>
              <a:latin typeface="Aptos" panose="02110004020202020204"/>
              <a:ea typeface="+mn-ea"/>
              <a:cs typeface="+mn-cs"/>
            </a:rPr>
            <a:t>, </a:t>
          </a:r>
          <a:r>
            <a:rPr lang="en-US" sz="1400" kern="1200" dirty="0" err="1">
              <a:solidFill>
                <a:prstClr val="white"/>
              </a:solidFill>
              <a:latin typeface="Aptos" panose="02110004020202020204"/>
              <a:ea typeface="+mn-ea"/>
              <a:cs typeface="+mn-cs"/>
            </a:rPr>
            <a:t>Eurocycle</a:t>
          </a:r>
          <a:r>
            <a:rPr lang="en-US" sz="1400" kern="1200" dirty="0">
              <a:solidFill>
                <a:prstClr val="white"/>
              </a:solidFill>
              <a:latin typeface="Aptos" panose="02110004020202020204"/>
              <a:ea typeface="+mn-ea"/>
              <a:cs typeface="+mn-cs"/>
            </a:rPr>
            <a:t>, Smart TN, and Telnet.</a:t>
          </a:r>
        </a:p>
      </dsp:txBody>
      <dsp:txXfrm>
        <a:off x="7583287" y="2491819"/>
        <a:ext cx="2889450" cy="109023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71D159-40DC-49C6-948D-681D0F6FC63A}">
      <dsp:nvSpPr>
        <dsp:cNvPr id="0" name=""/>
        <dsp:cNvSpPr/>
      </dsp:nvSpPr>
      <dsp:spPr>
        <a:xfrm>
          <a:off x="2515612" y="363371"/>
          <a:ext cx="1518750" cy="1518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78F650-E4ED-4464-8ACB-665EF8E404B4}">
      <dsp:nvSpPr>
        <dsp:cNvPr id="0" name=""/>
        <dsp:cNvSpPr/>
      </dsp:nvSpPr>
      <dsp:spPr>
        <a:xfrm>
          <a:off x="22263" y="2426208"/>
          <a:ext cx="6505447" cy="15617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b="0" i="0" kern="1200" dirty="0">
              <a:solidFill>
                <a:prstClr val="white">
                  <a:hueOff val="0"/>
                  <a:satOff val="0"/>
                  <a:lumOff val="0"/>
                  <a:alphaOff val="0"/>
                </a:prstClr>
              </a:solidFill>
              <a:latin typeface="Aptos" panose="02110004020202020204"/>
              <a:ea typeface="+mn-ea"/>
              <a:cs typeface="+mn-cs"/>
            </a:rPr>
            <a:t>In addition to using Bollinger Bands as a reference for trading signals, we adopted a gradual buying approach instead of acquiring all shares at once. Recognizing the high volatility during the December period, as if each day presented, somehow, different market conditions, we implemented strategic rebalancing. </a:t>
          </a:r>
        </a:p>
      </dsp:txBody>
      <dsp:txXfrm>
        <a:off x="22263" y="2426208"/>
        <a:ext cx="6505447" cy="1561757"/>
      </dsp:txXfrm>
    </dsp:sp>
    <dsp:sp modelId="{D32D835E-2801-49D9-89BB-EBD9AB5C5D33}">
      <dsp:nvSpPr>
        <dsp:cNvPr id="0" name=""/>
        <dsp:cNvSpPr/>
      </dsp:nvSpPr>
      <dsp:spPr>
        <a:xfrm>
          <a:off x="8046461" y="363371"/>
          <a:ext cx="1518750" cy="15187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FA36BE-7F3F-4F73-8BD6-43C032EE178D}">
      <dsp:nvSpPr>
        <dsp:cNvPr id="0" name=""/>
        <dsp:cNvSpPr/>
      </dsp:nvSpPr>
      <dsp:spPr>
        <a:xfrm>
          <a:off x="7118336" y="2426208"/>
          <a:ext cx="3375000" cy="15617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b="0" i="0" kern="1200" dirty="0"/>
            <a:t>This involved selling stocks and repurchasing them at lower prices to make better returns and mitigate the impact of the market’s slight fluctuations.</a:t>
          </a:r>
          <a:endParaRPr lang="en-US" sz="1900" kern="1200" dirty="0"/>
        </a:p>
      </dsp:txBody>
      <dsp:txXfrm>
        <a:off x="7118336" y="2426208"/>
        <a:ext cx="3375000" cy="156175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7C364C-4D42-4500-94A0-96D487F4D61B}" type="datetimeFigureOut">
              <a:rPr lang="en-GB" smtClean="0"/>
              <a:t>29/12/2023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1DF751-3FF1-4A40-9F67-5B3046C24B95}" type="slidenum">
              <a:rPr lang="en-GB" smtClean="0"/>
              <a:t>‹#›</a:t>
            </a:fld>
            <a:endParaRPr lang="en-GB"/>
          </a:p>
        </p:txBody>
      </p:sp>
    </p:spTree>
    <p:extLst>
      <p:ext uri="{BB962C8B-B14F-4D97-AF65-F5344CB8AC3E}">
        <p14:creationId xmlns:p14="http://schemas.microsoft.com/office/powerpoint/2010/main" val="2530836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D1DF751-3FF1-4A40-9F67-5B3046C24B95}" type="slidenum">
              <a:rPr lang="en-GB" smtClean="0"/>
              <a:t>26</a:t>
            </a:fld>
            <a:endParaRPr lang="en-GB"/>
          </a:p>
        </p:txBody>
      </p:sp>
    </p:spTree>
    <p:extLst>
      <p:ext uri="{BB962C8B-B14F-4D97-AF65-F5344CB8AC3E}">
        <p14:creationId xmlns:p14="http://schemas.microsoft.com/office/powerpoint/2010/main" val="1082078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D1DF751-3FF1-4A40-9F67-5B3046C24B95}" type="slidenum">
              <a:rPr lang="en-GB" smtClean="0"/>
              <a:t>29</a:t>
            </a:fld>
            <a:endParaRPr lang="en-GB"/>
          </a:p>
        </p:txBody>
      </p:sp>
    </p:spTree>
    <p:extLst>
      <p:ext uri="{BB962C8B-B14F-4D97-AF65-F5344CB8AC3E}">
        <p14:creationId xmlns:p14="http://schemas.microsoft.com/office/powerpoint/2010/main" val="3924904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D1DF751-3FF1-4A40-9F67-5B3046C24B95}" type="slidenum">
              <a:rPr lang="en-GB" smtClean="0"/>
              <a:t>32</a:t>
            </a:fld>
            <a:endParaRPr lang="en-GB"/>
          </a:p>
        </p:txBody>
      </p:sp>
    </p:spTree>
    <p:extLst>
      <p:ext uri="{BB962C8B-B14F-4D97-AF65-F5344CB8AC3E}">
        <p14:creationId xmlns:p14="http://schemas.microsoft.com/office/powerpoint/2010/main" val="3280109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D1DF751-3FF1-4A40-9F67-5B3046C24B95}" type="slidenum">
              <a:rPr lang="en-GB" smtClean="0"/>
              <a:t>35</a:t>
            </a:fld>
            <a:endParaRPr lang="en-GB"/>
          </a:p>
        </p:txBody>
      </p:sp>
    </p:spTree>
    <p:extLst>
      <p:ext uri="{BB962C8B-B14F-4D97-AF65-F5344CB8AC3E}">
        <p14:creationId xmlns:p14="http://schemas.microsoft.com/office/powerpoint/2010/main" val="3169187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8198C5F-F693-4F03-AB8F-A60B00F9093B}" type="datetimeFigureOut">
              <a:rPr lang="en-US" smtClean="0"/>
              <a:t>12/29/2023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D7CDE7-10A6-473D-87AB-287E753AB31E}" type="slidenum">
              <a:rPr lang="en-US" smtClean="0"/>
              <a:t>‹#›</a:t>
            </a:fld>
            <a:endParaRPr lang="en-US"/>
          </a:p>
        </p:txBody>
      </p:sp>
    </p:spTree>
    <p:extLst>
      <p:ext uri="{BB962C8B-B14F-4D97-AF65-F5344CB8AC3E}">
        <p14:creationId xmlns:p14="http://schemas.microsoft.com/office/powerpoint/2010/main" val="1190175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198C5F-F693-4F03-AB8F-A60B00F9093B}" type="datetimeFigureOut">
              <a:rPr lang="en-US" smtClean="0"/>
              <a:t>12/29/2023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D7CDE7-10A6-473D-87AB-287E753AB31E}" type="slidenum">
              <a:rPr lang="en-US" smtClean="0"/>
              <a:t>‹#›</a:t>
            </a:fld>
            <a:endParaRPr lang="en-US"/>
          </a:p>
        </p:txBody>
      </p:sp>
    </p:spTree>
    <p:extLst>
      <p:ext uri="{BB962C8B-B14F-4D97-AF65-F5344CB8AC3E}">
        <p14:creationId xmlns:p14="http://schemas.microsoft.com/office/powerpoint/2010/main" val="875753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198C5F-F693-4F03-AB8F-A60B00F9093B}" type="datetimeFigureOut">
              <a:rPr lang="en-US" smtClean="0"/>
              <a:t>12/29/2023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D7CDE7-10A6-473D-87AB-287E753AB31E}" type="slidenum">
              <a:rPr lang="en-US" smtClean="0"/>
              <a:t>‹#›</a:t>
            </a:fld>
            <a:endParaRPr lang="en-US"/>
          </a:p>
        </p:txBody>
      </p:sp>
    </p:spTree>
    <p:extLst>
      <p:ext uri="{BB962C8B-B14F-4D97-AF65-F5344CB8AC3E}">
        <p14:creationId xmlns:p14="http://schemas.microsoft.com/office/powerpoint/2010/main" val="2634885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198C5F-F693-4F03-AB8F-A60B00F9093B}" type="datetimeFigureOut">
              <a:rPr lang="en-US" smtClean="0"/>
              <a:t>12/29/2023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D7CDE7-10A6-473D-87AB-287E753AB31E}" type="slidenum">
              <a:rPr lang="en-US" smtClean="0"/>
              <a:t>‹#›</a:t>
            </a:fld>
            <a:endParaRPr lang="en-US"/>
          </a:p>
        </p:txBody>
      </p:sp>
    </p:spTree>
    <p:extLst>
      <p:ext uri="{BB962C8B-B14F-4D97-AF65-F5344CB8AC3E}">
        <p14:creationId xmlns:p14="http://schemas.microsoft.com/office/powerpoint/2010/main" val="14932708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198C5F-F693-4F03-AB8F-A60B00F9093B}" type="datetimeFigureOut">
              <a:rPr lang="en-US" smtClean="0"/>
              <a:t>12/29/2023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D7CDE7-10A6-473D-87AB-287E753AB31E}" type="slidenum">
              <a:rPr lang="en-US" smtClean="0"/>
              <a:t>‹#›</a:t>
            </a:fld>
            <a:endParaRPr lang="en-US"/>
          </a:p>
        </p:txBody>
      </p:sp>
    </p:spTree>
    <p:extLst>
      <p:ext uri="{BB962C8B-B14F-4D97-AF65-F5344CB8AC3E}">
        <p14:creationId xmlns:p14="http://schemas.microsoft.com/office/powerpoint/2010/main" val="241841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8198C5F-F693-4F03-AB8F-A60B00F9093B}" type="datetimeFigureOut">
              <a:rPr lang="en-US" smtClean="0"/>
              <a:t>12/29/2023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D7CDE7-10A6-473D-87AB-287E753AB31E}" type="slidenum">
              <a:rPr lang="en-US" smtClean="0"/>
              <a:t>‹#›</a:t>
            </a:fld>
            <a:endParaRPr lang="en-US"/>
          </a:p>
        </p:txBody>
      </p:sp>
    </p:spTree>
    <p:extLst>
      <p:ext uri="{BB962C8B-B14F-4D97-AF65-F5344CB8AC3E}">
        <p14:creationId xmlns:p14="http://schemas.microsoft.com/office/powerpoint/2010/main" val="3795818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8198C5F-F693-4F03-AB8F-A60B00F9093B}" type="datetimeFigureOut">
              <a:rPr lang="en-US" smtClean="0"/>
              <a:t>12/29/2023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4D7CDE7-10A6-473D-87AB-287E753AB31E}" type="slidenum">
              <a:rPr lang="en-US" smtClean="0"/>
              <a:t>‹#›</a:t>
            </a:fld>
            <a:endParaRPr lang="en-US"/>
          </a:p>
        </p:txBody>
      </p:sp>
    </p:spTree>
    <p:extLst>
      <p:ext uri="{BB962C8B-B14F-4D97-AF65-F5344CB8AC3E}">
        <p14:creationId xmlns:p14="http://schemas.microsoft.com/office/powerpoint/2010/main" val="2451014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8198C5F-F693-4F03-AB8F-A60B00F9093B}" type="datetimeFigureOut">
              <a:rPr lang="en-US" smtClean="0"/>
              <a:t>12/29/2023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4D7CDE7-10A6-473D-87AB-287E753AB31E}" type="slidenum">
              <a:rPr lang="en-US" smtClean="0"/>
              <a:t>‹#›</a:t>
            </a:fld>
            <a:endParaRPr lang="en-US"/>
          </a:p>
        </p:txBody>
      </p:sp>
    </p:spTree>
    <p:extLst>
      <p:ext uri="{BB962C8B-B14F-4D97-AF65-F5344CB8AC3E}">
        <p14:creationId xmlns:p14="http://schemas.microsoft.com/office/powerpoint/2010/main" val="2198212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198C5F-F693-4F03-AB8F-A60B00F9093B}" type="datetimeFigureOut">
              <a:rPr lang="en-US" smtClean="0"/>
              <a:t>12/29/2023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D7CDE7-10A6-473D-87AB-287E753AB31E}" type="slidenum">
              <a:rPr lang="en-US" smtClean="0"/>
              <a:t>‹#›</a:t>
            </a:fld>
            <a:endParaRPr lang="en-US"/>
          </a:p>
        </p:txBody>
      </p:sp>
    </p:spTree>
    <p:extLst>
      <p:ext uri="{BB962C8B-B14F-4D97-AF65-F5344CB8AC3E}">
        <p14:creationId xmlns:p14="http://schemas.microsoft.com/office/powerpoint/2010/main" val="2572322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8198C5F-F693-4F03-AB8F-A60B00F9093B}" type="datetimeFigureOut">
              <a:rPr lang="en-US" smtClean="0"/>
              <a:t>12/29/2023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D7CDE7-10A6-473D-87AB-287E753AB31E}" type="slidenum">
              <a:rPr lang="en-US" smtClean="0"/>
              <a:t>‹#›</a:t>
            </a:fld>
            <a:endParaRPr lang="en-US"/>
          </a:p>
        </p:txBody>
      </p:sp>
    </p:spTree>
    <p:extLst>
      <p:ext uri="{BB962C8B-B14F-4D97-AF65-F5344CB8AC3E}">
        <p14:creationId xmlns:p14="http://schemas.microsoft.com/office/powerpoint/2010/main" val="1906646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8198C5F-F693-4F03-AB8F-A60B00F9093B}" type="datetimeFigureOut">
              <a:rPr lang="en-US" smtClean="0"/>
              <a:t>12/29/2023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D7CDE7-10A6-473D-87AB-287E753AB31E}" type="slidenum">
              <a:rPr lang="en-US" smtClean="0"/>
              <a:t>‹#›</a:t>
            </a:fld>
            <a:endParaRPr lang="en-US"/>
          </a:p>
        </p:txBody>
      </p:sp>
    </p:spTree>
    <p:extLst>
      <p:ext uri="{BB962C8B-B14F-4D97-AF65-F5344CB8AC3E}">
        <p14:creationId xmlns:p14="http://schemas.microsoft.com/office/powerpoint/2010/main" val="78030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E8198C5F-F693-4F03-AB8F-A60B00F9093B}" type="datetimeFigureOut">
              <a:rPr lang="en-US" smtClean="0"/>
              <a:t>12/29/2023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74D7CDE7-10A6-473D-87AB-287E753AB31E}" type="slidenum">
              <a:rPr lang="en-US" smtClean="0"/>
              <a:t>‹#›</a:t>
            </a:fld>
            <a:endParaRPr lang="en-US"/>
          </a:p>
        </p:txBody>
      </p:sp>
    </p:spTree>
    <p:extLst>
      <p:ext uri="{BB962C8B-B14F-4D97-AF65-F5344CB8AC3E}">
        <p14:creationId xmlns:p14="http://schemas.microsoft.com/office/powerpoint/2010/main" val="32729918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hart" Target="../charts/chart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chart" Target="../charts/chart3.xml"/><Relationship Id="rId4" Type="http://schemas.openxmlformats.org/officeDocument/2006/relationships/image" Target="../media/image7.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8" Type="http://schemas.openxmlformats.org/officeDocument/2006/relationships/chart" Target="../charts/chart19.xml"/><Relationship Id="rId3" Type="http://schemas.openxmlformats.org/officeDocument/2006/relationships/chart" Target="../charts/chart14.xml"/><Relationship Id="rId7" Type="http://schemas.openxmlformats.org/officeDocument/2006/relationships/chart" Target="../charts/chart18.xml"/><Relationship Id="rId2" Type="http://schemas.openxmlformats.org/officeDocument/2006/relationships/chart" Target="../charts/chart13.xml"/><Relationship Id="rId1" Type="http://schemas.openxmlformats.org/officeDocument/2006/relationships/slideLayout" Target="../slideLayouts/slideLayout2.xml"/><Relationship Id="rId6" Type="http://schemas.openxmlformats.org/officeDocument/2006/relationships/chart" Target="../charts/chart17.xml"/><Relationship Id="rId5" Type="http://schemas.openxmlformats.org/officeDocument/2006/relationships/chart" Target="../charts/chart16.xml"/><Relationship Id="rId4" Type="http://schemas.openxmlformats.org/officeDocument/2006/relationships/chart" Target="../charts/chart15.xml"/><Relationship Id="rId9" Type="http://schemas.openxmlformats.org/officeDocument/2006/relationships/chart" Target="../charts/chart20.xml"/></Relationships>
</file>

<file path=ppt/slides/_rels/slide23.xml.rels><?xml version="1.0" encoding="UTF-8" standalone="yes"?>
<Relationships xmlns="http://schemas.openxmlformats.org/package/2006/relationships"><Relationship Id="rId8" Type="http://schemas.openxmlformats.org/officeDocument/2006/relationships/chart" Target="../charts/chart27.xml"/><Relationship Id="rId3" Type="http://schemas.openxmlformats.org/officeDocument/2006/relationships/chart" Target="../charts/chart22.xml"/><Relationship Id="rId7" Type="http://schemas.openxmlformats.org/officeDocument/2006/relationships/chart" Target="../charts/chart26.xml"/><Relationship Id="rId2" Type="http://schemas.openxmlformats.org/officeDocument/2006/relationships/chart" Target="../charts/chart21.xml"/><Relationship Id="rId1" Type="http://schemas.openxmlformats.org/officeDocument/2006/relationships/slideLayout" Target="../slideLayouts/slideLayout2.xml"/><Relationship Id="rId6" Type="http://schemas.openxmlformats.org/officeDocument/2006/relationships/chart" Target="../charts/chart25.xml"/><Relationship Id="rId5" Type="http://schemas.openxmlformats.org/officeDocument/2006/relationships/chart" Target="../charts/chart24.xml"/><Relationship Id="rId4" Type="http://schemas.openxmlformats.org/officeDocument/2006/relationships/chart" Target="../charts/chart23.xml"/><Relationship Id="rId9" Type="http://schemas.openxmlformats.org/officeDocument/2006/relationships/chart" Target="../charts/chart28.xml"/></Relationships>
</file>

<file path=ppt/slides/_rels/slide24.xml.rels><?xml version="1.0" encoding="UTF-8" standalone="yes"?>
<Relationships xmlns="http://schemas.openxmlformats.org/package/2006/relationships"><Relationship Id="rId8" Type="http://schemas.openxmlformats.org/officeDocument/2006/relationships/chart" Target="../charts/chart35.xml"/><Relationship Id="rId3" Type="http://schemas.openxmlformats.org/officeDocument/2006/relationships/chart" Target="../charts/chart30.xml"/><Relationship Id="rId7" Type="http://schemas.openxmlformats.org/officeDocument/2006/relationships/chart" Target="../charts/chart34.xml"/><Relationship Id="rId2" Type="http://schemas.openxmlformats.org/officeDocument/2006/relationships/chart" Target="../charts/chart29.xml"/><Relationship Id="rId1" Type="http://schemas.openxmlformats.org/officeDocument/2006/relationships/slideLayout" Target="../slideLayouts/slideLayout2.xml"/><Relationship Id="rId6" Type="http://schemas.openxmlformats.org/officeDocument/2006/relationships/chart" Target="../charts/chart33.xml"/><Relationship Id="rId5" Type="http://schemas.openxmlformats.org/officeDocument/2006/relationships/chart" Target="../charts/chart32.xml"/><Relationship Id="rId4" Type="http://schemas.openxmlformats.org/officeDocument/2006/relationships/chart" Target="../charts/chart31.xml"/><Relationship Id="rId9" Type="http://schemas.openxmlformats.org/officeDocument/2006/relationships/chart" Target="../charts/chart36.xml"/></Relationships>
</file>

<file path=ppt/slides/_rels/slide25.xml.rels><?xml version="1.0" encoding="UTF-8" standalone="yes"?>
<Relationships xmlns="http://schemas.openxmlformats.org/package/2006/relationships"><Relationship Id="rId8" Type="http://schemas.openxmlformats.org/officeDocument/2006/relationships/chart" Target="../charts/chart43.xml"/><Relationship Id="rId3" Type="http://schemas.openxmlformats.org/officeDocument/2006/relationships/chart" Target="../charts/chart38.xml"/><Relationship Id="rId7" Type="http://schemas.openxmlformats.org/officeDocument/2006/relationships/chart" Target="../charts/chart42.xml"/><Relationship Id="rId2" Type="http://schemas.openxmlformats.org/officeDocument/2006/relationships/chart" Target="../charts/chart37.xml"/><Relationship Id="rId1" Type="http://schemas.openxmlformats.org/officeDocument/2006/relationships/slideLayout" Target="../slideLayouts/slideLayout2.xml"/><Relationship Id="rId6" Type="http://schemas.openxmlformats.org/officeDocument/2006/relationships/chart" Target="../charts/chart41.xml"/><Relationship Id="rId5" Type="http://schemas.openxmlformats.org/officeDocument/2006/relationships/chart" Target="../charts/chart40.xml"/><Relationship Id="rId4" Type="http://schemas.openxmlformats.org/officeDocument/2006/relationships/chart" Target="../charts/chart39.xml"/><Relationship Id="rId9" Type="http://schemas.openxmlformats.org/officeDocument/2006/relationships/chart" Target="../charts/chart44.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86.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Stock Market Bar Graph">
            <a:extLst>
              <a:ext uri="{FF2B5EF4-FFF2-40B4-BE49-F238E27FC236}">
                <a16:creationId xmlns:a16="http://schemas.microsoft.com/office/drawing/2014/main" id="{F80349FD-5B7E-B8AE-2EC9-E40B85AAA51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22"/>
            <a:ext cx="12191977" cy="6858022"/>
          </a:xfrm>
          <a:prstGeom prst="rect">
            <a:avLst/>
          </a:prstGeom>
        </p:spPr>
      </p:pic>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D644B3-3A0C-3EF7-21C4-96E4F8EE1113}"/>
              </a:ext>
            </a:extLst>
          </p:cNvPr>
          <p:cNvSpPr>
            <a:spLocks noGrp="1"/>
          </p:cNvSpPr>
          <p:nvPr>
            <p:ph type="ctrTitle"/>
          </p:nvPr>
        </p:nvSpPr>
        <p:spPr>
          <a:xfrm>
            <a:off x="643466" y="643467"/>
            <a:ext cx="5452529" cy="3569242"/>
          </a:xfrm>
        </p:spPr>
        <p:txBody>
          <a:bodyPr anchor="t">
            <a:normAutofit/>
          </a:bodyPr>
          <a:lstStyle/>
          <a:p>
            <a:pPr algn="l"/>
            <a:r>
              <a:rPr lang="en-US" sz="5200">
                <a:solidFill>
                  <a:srgbClr val="FFFFFF"/>
                </a:solidFill>
              </a:rPr>
              <a:t>Financial Markets</a:t>
            </a:r>
          </a:p>
        </p:txBody>
      </p:sp>
      <p:sp>
        <p:nvSpPr>
          <p:cNvPr id="3" name="Subtitle 2">
            <a:extLst>
              <a:ext uri="{FF2B5EF4-FFF2-40B4-BE49-F238E27FC236}">
                <a16:creationId xmlns:a16="http://schemas.microsoft.com/office/drawing/2014/main" id="{B1860FC7-F6F6-916F-5573-780E3BB24FAA}"/>
              </a:ext>
            </a:extLst>
          </p:cNvPr>
          <p:cNvSpPr>
            <a:spLocks noGrp="1"/>
          </p:cNvSpPr>
          <p:nvPr>
            <p:ph type="subTitle" idx="1"/>
          </p:nvPr>
        </p:nvSpPr>
        <p:spPr>
          <a:xfrm>
            <a:off x="643466" y="4551037"/>
            <a:ext cx="5449479" cy="1578054"/>
          </a:xfrm>
        </p:spPr>
        <p:txBody>
          <a:bodyPr anchor="b">
            <a:normAutofit/>
          </a:bodyPr>
          <a:lstStyle/>
          <a:p>
            <a:pPr algn="l"/>
            <a:r>
              <a:rPr lang="en-US">
                <a:solidFill>
                  <a:srgbClr val="FFFFFF"/>
                </a:solidFill>
              </a:rPr>
              <a:t>(FIN 350) </a:t>
            </a:r>
          </a:p>
          <a:p>
            <a:pPr algn="l"/>
            <a:r>
              <a:rPr lang="en-US">
                <a:solidFill>
                  <a:srgbClr val="FFFFFF"/>
                </a:solidFill>
              </a:rPr>
              <a:t>Academic year 2023-2024</a:t>
            </a:r>
          </a:p>
        </p:txBody>
      </p:sp>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63661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E51"/>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8B8A182-6967-38F3-C98C-BE80A8AE0D0D}"/>
              </a:ext>
            </a:extLst>
          </p:cNvPr>
          <p:cNvCxnSpPr>
            <a:cxnSpLocks/>
          </p:cNvCxnSpPr>
          <p:nvPr/>
        </p:nvCxnSpPr>
        <p:spPr>
          <a:xfrm>
            <a:off x="5843016" y="0"/>
            <a:ext cx="0" cy="0"/>
          </a:xfrm>
          <a:prstGeom prst="line">
            <a:avLst/>
          </a:prstGeom>
        </p:spPr>
        <p:style>
          <a:lnRef idx="2">
            <a:schemeClr val="accent1"/>
          </a:lnRef>
          <a:fillRef idx="0">
            <a:schemeClr val="accent1"/>
          </a:fillRef>
          <a:effectRef idx="1">
            <a:schemeClr val="accent1"/>
          </a:effectRef>
          <a:fontRef idx="minor">
            <a:schemeClr val="tx1"/>
          </a:fontRef>
        </p:style>
      </p:cxnSp>
      <p:graphicFrame>
        <p:nvGraphicFramePr>
          <p:cNvPr id="9" name="Chart 8">
            <a:extLst>
              <a:ext uri="{FF2B5EF4-FFF2-40B4-BE49-F238E27FC236}">
                <a16:creationId xmlns:a16="http://schemas.microsoft.com/office/drawing/2014/main" id="{F891A597-10D8-EE78-4BDD-047FF3211D72}"/>
              </a:ext>
            </a:extLst>
          </p:cNvPr>
          <p:cNvGraphicFramePr>
            <a:graphicFrameLocks/>
          </p:cNvGraphicFramePr>
          <p:nvPr>
            <p:extLst>
              <p:ext uri="{D42A27DB-BD31-4B8C-83A1-F6EECF244321}">
                <p14:modId xmlns:p14="http://schemas.microsoft.com/office/powerpoint/2010/main" val="4233078033"/>
              </p:ext>
            </p:extLst>
          </p:nvPr>
        </p:nvGraphicFramePr>
        <p:xfrm>
          <a:off x="787572" y="292438"/>
          <a:ext cx="4571999" cy="2554984"/>
        </p:xfrm>
        <a:graphic>
          <a:graphicData uri="http://schemas.openxmlformats.org/drawingml/2006/chart">
            <c:chart xmlns:c="http://schemas.openxmlformats.org/drawingml/2006/chart" xmlns:r="http://schemas.openxmlformats.org/officeDocument/2006/relationships" r:id="rId2"/>
          </a:graphicData>
        </a:graphic>
      </p:graphicFrame>
      <p:pic>
        <p:nvPicPr>
          <p:cNvPr id="11" name="Graphic 10">
            <a:extLst>
              <a:ext uri="{FF2B5EF4-FFF2-40B4-BE49-F238E27FC236}">
                <a16:creationId xmlns:a16="http://schemas.microsoft.com/office/drawing/2014/main" id="{9A0C0262-4C89-BF9B-C518-AAA0DBAF84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03879" y="292438"/>
            <a:ext cx="4571999" cy="2554984"/>
          </a:xfrm>
          <a:prstGeom prst="rect">
            <a:avLst/>
          </a:prstGeom>
          <a:effectLst>
            <a:softEdge rad="25400"/>
          </a:effectLst>
        </p:spPr>
      </p:pic>
      <p:graphicFrame>
        <p:nvGraphicFramePr>
          <p:cNvPr id="12" name="crtExtensionsSize">
            <a:extLst>
              <a:ext uri="{FF2B5EF4-FFF2-40B4-BE49-F238E27FC236}">
                <a16:creationId xmlns:a16="http://schemas.microsoft.com/office/drawing/2014/main" id="{00000000-0008-0000-0000-000002000000}"/>
              </a:ext>
            </a:extLst>
          </p:cNvPr>
          <p:cNvGraphicFramePr>
            <a:graphicFrameLocks/>
          </p:cNvGraphicFramePr>
          <p:nvPr>
            <p:extLst>
              <p:ext uri="{D42A27DB-BD31-4B8C-83A1-F6EECF244321}">
                <p14:modId xmlns:p14="http://schemas.microsoft.com/office/powerpoint/2010/main" val="3948226140"/>
              </p:ext>
            </p:extLst>
          </p:nvPr>
        </p:nvGraphicFramePr>
        <p:xfrm>
          <a:off x="616122" y="3629477"/>
          <a:ext cx="4909254" cy="2836042"/>
        </p:xfrm>
        <a:graphic>
          <a:graphicData uri="http://schemas.openxmlformats.org/drawingml/2006/chart">
            <c:chart xmlns:c="http://schemas.openxmlformats.org/drawingml/2006/chart" xmlns:r="http://schemas.openxmlformats.org/officeDocument/2006/relationships" r:id="rId5"/>
          </a:graphicData>
        </a:graphic>
      </p:graphicFrame>
      <p:pic>
        <p:nvPicPr>
          <p:cNvPr id="14" name="Picture 13">
            <a:extLst>
              <a:ext uri="{FF2B5EF4-FFF2-40B4-BE49-F238E27FC236}">
                <a16:creationId xmlns:a16="http://schemas.microsoft.com/office/drawing/2014/main" id="{1CD35B40-0A71-D2E4-167C-078B57A8287B}"/>
              </a:ext>
            </a:extLst>
          </p:cNvPr>
          <p:cNvPicPr>
            <a:picLocks noChangeAspect="1"/>
          </p:cNvPicPr>
          <p:nvPr/>
        </p:nvPicPr>
        <p:blipFill>
          <a:blip r:embed="rId6"/>
          <a:stretch>
            <a:fillRect/>
          </a:stretch>
        </p:blipFill>
        <p:spPr>
          <a:xfrm>
            <a:off x="6835069" y="3629477"/>
            <a:ext cx="4909255" cy="2836042"/>
          </a:xfrm>
          <a:prstGeom prst="rect">
            <a:avLst/>
          </a:prstGeom>
          <a:effectLst>
            <a:softEdge rad="25400"/>
          </a:effectLst>
        </p:spPr>
      </p:pic>
    </p:spTree>
    <p:extLst>
      <p:ext uri="{BB962C8B-B14F-4D97-AF65-F5344CB8AC3E}">
        <p14:creationId xmlns:p14="http://schemas.microsoft.com/office/powerpoint/2010/main" val="21179310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E51"/>
        </a:solidFill>
        <a:effectLst/>
      </p:bgPr>
    </p:bg>
    <p:spTree>
      <p:nvGrpSpPr>
        <p:cNvPr id="1" name=""/>
        <p:cNvGrpSpPr/>
        <p:nvPr/>
      </p:nvGrpSpPr>
      <p:grpSpPr>
        <a:xfrm>
          <a:off x="0" y="0"/>
          <a:ext cx="0" cy="0"/>
          <a:chOff x="0" y="0"/>
          <a:chExt cx="0" cy="0"/>
        </a:xfrm>
      </p:grpSpPr>
      <p:graphicFrame>
        <p:nvGraphicFramePr>
          <p:cNvPr id="4" name="crtExtensionsSize">
            <a:extLst>
              <a:ext uri="{FF2B5EF4-FFF2-40B4-BE49-F238E27FC236}">
                <a16:creationId xmlns:a16="http://schemas.microsoft.com/office/drawing/2014/main" id="{EE7B0C0E-0EC9-CCD6-C195-E271CB636742}"/>
              </a:ext>
            </a:extLst>
          </p:cNvPr>
          <p:cNvGraphicFramePr>
            <a:graphicFrameLocks/>
          </p:cNvGraphicFramePr>
          <p:nvPr>
            <p:extLst>
              <p:ext uri="{D42A27DB-BD31-4B8C-83A1-F6EECF244321}">
                <p14:modId xmlns:p14="http://schemas.microsoft.com/office/powerpoint/2010/main" val="2788247890"/>
              </p:ext>
            </p:extLst>
          </p:nvPr>
        </p:nvGraphicFramePr>
        <p:xfrm>
          <a:off x="405632" y="3699034"/>
          <a:ext cx="5099818" cy="2660715"/>
        </p:xfrm>
        <a:graphic>
          <a:graphicData uri="http://schemas.openxmlformats.org/drawingml/2006/chart">
            <c:chart xmlns:c="http://schemas.openxmlformats.org/drawingml/2006/chart" xmlns:r="http://schemas.openxmlformats.org/officeDocument/2006/relationships" r:id="rId2"/>
          </a:graphicData>
        </a:graphic>
      </p:graphicFrame>
      <p:pic>
        <p:nvPicPr>
          <p:cNvPr id="5" name="Graphic 4">
            <a:extLst>
              <a:ext uri="{FF2B5EF4-FFF2-40B4-BE49-F238E27FC236}">
                <a16:creationId xmlns:a16="http://schemas.microsoft.com/office/drawing/2014/main" id="{7D88A5C9-4D3B-253D-032F-044FDBCD80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34224" y="390525"/>
            <a:ext cx="4324350" cy="2676789"/>
          </a:xfrm>
          <a:prstGeom prst="rect">
            <a:avLst/>
          </a:prstGeom>
          <a:effectLst>
            <a:softEdge rad="25400"/>
          </a:effectLst>
        </p:spPr>
      </p:pic>
      <p:pic>
        <p:nvPicPr>
          <p:cNvPr id="6" name="Picture 5">
            <a:extLst>
              <a:ext uri="{FF2B5EF4-FFF2-40B4-BE49-F238E27FC236}">
                <a16:creationId xmlns:a16="http://schemas.microsoft.com/office/drawing/2014/main" id="{52B1FD2E-62B1-0DAB-E40E-92CBEC3E6A26}"/>
              </a:ext>
            </a:extLst>
          </p:cNvPr>
          <p:cNvPicPr>
            <a:picLocks noChangeAspect="1"/>
          </p:cNvPicPr>
          <p:nvPr/>
        </p:nvPicPr>
        <p:blipFill>
          <a:blip r:embed="rId5"/>
          <a:stretch>
            <a:fillRect/>
          </a:stretch>
        </p:blipFill>
        <p:spPr>
          <a:xfrm>
            <a:off x="6746490" y="3699033"/>
            <a:ext cx="5099819" cy="2660715"/>
          </a:xfrm>
          <a:prstGeom prst="rect">
            <a:avLst/>
          </a:prstGeom>
          <a:effectLst>
            <a:softEdge rad="25400"/>
          </a:effectLst>
        </p:spPr>
      </p:pic>
      <p:pic>
        <p:nvPicPr>
          <p:cNvPr id="1026" name="Picture 2">
            <a:extLst>
              <a:ext uri="{FF2B5EF4-FFF2-40B4-BE49-F238E27FC236}">
                <a16:creationId xmlns:a16="http://schemas.microsoft.com/office/drawing/2014/main" id="{ADFAF9FA-4570-EDB7-3B26-67A4423298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0726" y="374451"/>
            <a:ext cx="4562565" cy="2660715"/>
          </a:xfrm>
          <a:prstGeom prst="rect">
            <a:avLst/>
          </a:prstGeom>
          <a:noFill/>
          <a:effectLst>
            <a:softEdge rad="25400"/>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4DF2D3F-D33B-12D5-90CD-0CCCFFADBBCB}"/>
              </a:ext>
            </a:extLst>
          </p:cNvPr>
          <p:cNvSpPr txBox="1"/>
          <p:nvPr/>
        </p:nvSpPr>
        <p:spPr>
          <a:xfrm>
            <a:off x="830726" y="390525"/>
            <a:ext cx="2128211" cy="369332"/>
          </a:xfrm>
          <a:prstGeom prst="rect">
            <a:avLst/>
          </a:prstGeom>
          <a:noFill/>
        </p:spPr>
        <p:txBody>
          <a:bodyPr wrap="square" rtlCol="0">
            <a:spAutoFit/>
          </a:bodyPr>
          <a:lstStyle/>
          <a:p>
            <a:pPr algn="ctr"/>
            <a:r>
              <a:rPr lang="fr-FR" dirty="0" err="1">
                <a:solidFill>
                  <a:schemeClr val="bg1"/>
                </a:solidFill>
              </a:rPr>
              <a:t>insurance</a:t>
            </a:r>
            <a:r>
              <a:rPr lang="fr-FR" dirty="0">
                <a:solidFill>
                  <a:schemeClr val="bg1"/>
                </a:solidFill>
              </a:rPr>
              <a:t> </a:t>
            </a:r>
            <a:endParaRPr lang="en-GB" dirty="0">
              <a:solidFill>
                <a:schemeClr val="bg1"/>
              </a:solidFill>
            </a:endParaRPr>
          </a:p>
        </p:txBody>
      </p:sp>
    </p:spTree>
    <p:extLst>
      <p:ext uri="{BB962C8B-B14F-4D97-AF65-F5344CB8AC3E}">
        <p14:creationId xmlns:p14="http://schemas.microsoft.com/office/powerpoint/2010/main" val="25745289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E51"/>
        </a:solidFill>
        <a:effectLst/>
      </p:bgPr>
    </p:bg>
    <p:spTree>
      <p:nvGrpSpPr>
        <p:cNvPr id="1" name=""/>
        <p:cNvGrpSpPr/>
        <p:nvPr/>
      </p:nvGrpSpPr>
      <p:grpSpPr>
        <a:xfrm>
          <a:off x="0" y="0"/>
          <a:ext cx="0" cy="0"/>
          <a:chOff x="0" y="0"/>
          <a:chExt cx="0" cy="0"/>
        </a:xfrm>
      </p:grpSpPr>
      <p:graphicFrame>
        <p:nvGraphicFramePr>
          <p:cNvPr id="4" name="crtExtensionsSize">
            <a:extLst>
              <a:ext uri="{FF2B5EF4-FFF2-40B4-BE49-F238E27FC236}">
                <a16:creationId xmlns:a16="http://schemas.microsoft.com/office/drawing/2014/main" id="{EE7B0C0E-0EC9-CCD6-C195-E271CB636742}"/>
              </a:ext>
            </a:extLst>
          </p:cNvPr>
          <p:cNvGraphicFramePr>
            <a:graphicFrameLocks/>
          </p:cNvGraphicFramePr>
          <p:nvPr>
            <p:extLst>
              <p:ext uri="{D42A27DB-BD31-4B8C-83A1-F6EECF244321}">
                <p14:modId xmlns:p14="http://schemas.microsoft.com/office/powerpoint/2010/main" val="3402398865"/>
              </p:ext>
            </p:extLst>
          </p:nvPr>
        </p:nvGraphicFramePr>
        <p:xfrm>
          <a:off x="350405" y="3898611"/>
          <a:ext cx="5164570" cy="2450763"/>
        </p:xfrm>
        <a:graphic>
          <a:graphicData uri="http://schemas.openxmlformats.org/drawingml/2006/chart">
            <c:chart xmlns:c="http://schemas.openxmlformats.org/drawingml/2006/chart" xmlns:r="http://schemas.openxmlformats.org/officeDocument/2006/relationships" r:id="rId2"/>
          </a:graphicData>
        </a:graphic>
      </p:graphicFrame>
      <p:pic>
        <p:nvPicPr>
          <p:cNvPr id="5" name="Graphic 4">
            <a:extLst>
              <a:ext uri="{FF2B5EF4-FFF2-40B4-BE49-F238E27FC236}">
                <a16:creationId xmlns:a16="http://schemas.microsoft.com/office/drawing/2014/main" id="{7D88A5C9-4D3B-253D-032F-044FDBCD80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21048" y="295721"/>
            <a:ext cx="4680352" cy="2688959"/>
          </a:xfrm>
          <a:prstGeom prst="rect">
            <a:avLst/>
          </a:prstGeom>
        </p:spPr>
      </p:pic>
      <p:pic>
        <p:nvPicPr>
          <p:cNvPr id="6" name="Picture 5">
            <a:extLst>
              <a:ext uri="{FF2B5EF4-FFF2-40B4-BE49-F238E27FC236}">
                <a16:creationId xmlns:a16="http://schemas.microsoft.com/office/drawing/2014/main" id="{52B1FD2E-62B1-0DAB-E40E-92CBEC3E6A26}"/>
              </a:ext>
            </a:extLst>
          </p:cNvPr>
          <p:cNvPicPr>
            <a:picLocks noChangeAspect="1"/>
          </p:cNvPicPr>
          <p:nvPr/>
        </p:nvPicPr>
        <p:blipFill>
          <a:blip r:embed="rId5"/>
          <a:stretch>
            <a:fillRect/>
          </a:stretch>
        </p:blipFill>
        <p:spPr>
          <a:xfrm>
            <a:off x="6385845" y="3873321"/>
            <a:ext cx="5310855" cy="2450763"/>
          </a:xfrm>
          <a:prstGeom prst="rect">
            <a:avLst/>
          </a:prstGeom>
        </p:spPr>
      </p:pic>
      <p:pic>
        <p:nvPicPr>
          <p:cNvPr id="2050" name="Picture 2">
            <a:extLst>
              <a:ext uri="{FF2B5EF4-FFF2-40B4-BE49-F238E27FC236}">
                <a16:creationId xmlns:a16="http://schemas.microsoft.com/office/drawing/2014/main" id="{A0431E23-FF94-769B-56E2-78090B8E48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390" y="295720"/>
            <a:ext cx="4302336" cy="26889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CD4FB32-1590-A1BE-A6A8-165C479F582A}"/>
              </a:ext>
            </a:extLst>
          </p:cNvPr>
          <p:cNvSpPr txBox="1"/>
          <p:nvPr/>
        </p:nvSpPr>
        <p:spPr>
          <a:xfrm>
            <a:off x="1071374" y="295720"/>
            <a:ext cx="3434861" cy="369332"/>
          </a:xfrm>
          <a:prstGeom prst="rect">
            <a:avLst/>
          </a:prstGeom>
          <a:noFill/>
        </p:spPr>
        <p:txBody>
          <a:bodyPr wrap="square" rtlCol="0">
            <a:spAutoFit/>
          </a:bodyPr>
          <a:lstStyle/>
          <a:p>
            <a:r>
              <a:rPr lang="fr-FR" dirty="0">
                <a:solidFill>
                  <a:schemeClr val="bg1"/>
                </a:solidFill>
              </a:rPr>
              <a:t>Automobiles and parts</a:t>
            </a:r>
            <a:endParaRPr lang="en-GB" dirty="0">
              <a:solidFill>
                <a:schemeClr val="bg1"/>
              </a:solidFill>
            </a:endParaRPr>
          </a:p>
        </p:txBody>
      </p:sp>
    </p:spTree>
    <p:extLst>
      <p:ext uri="{BB962C8B-B14F-4D97-AF65-F5344CB8AC3E}">
        <p14:creationId xmlns:p14="http://schemas.microsoft.com/office/powerpoint/2010/main" val="27171198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E51"/>
        </a:solidFill>
        <a:effectLst/>
      </p:bgPr>
    </p:bg>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2B3DFF9C-711C-1CD6-98C0-6CACA8B5D9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130" y="295721"/>
            <a:ext cx="4623123" cy="268895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1159CE9-8CA0-469A-9AA9-ADD136F6BB82}"/>
              </a:ext>
            </a:extLst>
          </p:cNvPr>
          <p:cNvSpPr txBox="1"/>
          <p:nvPr/>
        </p:nvSpPr>
        <p:spPr>
          <a:xfrm>
            <a:off x="1170105" y="512427"/>
            <a:ext cx="2229265" cy="338554"/>
          </a:xfrm>
          <a:prstGeom prst="rect">
            <a:avLst/>
          </a:prstGeom>
          <a:noFill/>
        </p:spPr>
        <p:txBody>
          <a:bodyPr wrap="none" rtlCol="0">
            <a:spAutoFit/>
          </a:bodyPr>
          <a:lstStyle/>
          <a:p>
            <a:pPr algn="ctr"/>
            <a:r>
              <a:rPr lang="fr-FR" sz="1600" dirty="0">
                <a:solidFill>
                  <a:schemeClr val="bg1"/>
                </a:solidFill>
              </a:rPr>
              <a:t>Construction </a:t>
            </a:r>
            <a:r>
              <a:rPr lang="fr-FR" sz="1600" dirty="0" err="1">
                <a:solidFill>
                  <a:schemeClr val="bg1"/>
                </a:solidFill>
              </a:rPr>
              <a:t>materials</a:t>
            </a:r>
            <a:endParaRPr lang="en-GB" sz="1600" dirty="0">
              <a:solidFill>
                <a:schemeClr val="bg1"/>
              </a:solidFill>
            </a:endParaRPr>
          </a:p>
        </p:txBody>
      </p:sp>
      <p:graphicFrame>
        <p:nvGraphicFramePr>
          <p:cNvPr id="2" name="crtExtensionsSize">
            <a:extLst>
              <a:ext uri="{FF2B5EF4-FFF2-40B4-BE49-F238E27FC236}">
                <a16:creationId xmlns:a16="http://schemas.microsoft.com/office/drawing/2014/main" id="{D1FA3D12-86C7-8395-EDDA-807A2D9A45B9}"/>
              </a:ext>
            </a:extLst>
          </p:cNvPr>
          <p:cNvGraphicFramePr>
            <a:graphicFrameLocks/>
          </p:cNvGraphicFramePr>
          <p:nvPr>
            <p:extLst>
              <p:ext uri="{D42A27DB-BD31-4B8C-83A1-F6EECF244321}">
                <p14:modId xmlns:p14="http://schemas.microsoft.com/office/powerpoint/2010/main" val="2407197383"/>
              </p:ext>
            </p:extLst>
          </p:nvPr>
        </p:nvGraphicFramePr>
        <p:xfrm>
          <a:off x="350405" y="3898611"/>
          <a:ext cx="5164570" cy="2450763"/>
        </p:xfrm>
        <a:graphic>
          <a:graphicData uri="http://schemas.openxmlformats.org/drawingml/2006/chart">
            <c:chart xmlns:c="http://schemas.openxmlformats.org/drawingml/2006/chart" xmlns:r="http://schemas.openxmlformats.org/officeDocument/2006/relationships" r:id="rId3"/>
          </a:graphicData>
        </a:graphic>
      </p:graphicFrame>
      <p:pic>
        <p:nvPicPr>
          <p:cNvPr id="7" name="Graphic 6">
            <a:extLst>
              <a:ext uri="{FF2B5EF4-FFF2-40B4-BE49-F238E27FC236}">
                <a16:creationId xmlns:a16="http://schemas.microsoft.com/office/drawing/2014/main" id="{A4F8C356-FD62-785D-980A-BEF54DBF66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21048" y="295721"/>
            <a:ext cx="4680352" cy="2688959"/>
          </a:xfrm>
          <a:prstGeom prst="rect">
            <a:avLst/>
          </a:prstGeom>
        </p:spPr>
      </p:pic>
      <p:pic>
        <p:nvPicPr>
          <p:cNvPr id="8" name="Picture 7">
            <a:extLst>
              <a:ext uri="{FF2B5EF4-FFF2-40B4-BE49-F238E27FC236}">
                <a16:creationId xmlns:a16="http://schemas.microsoft.com/office/drawing/2014/main" id="{FFD51AEB-731B-0CB3-F019-B48C9D8C463E}"/>
              </a:ext>
            </a:extLst>
          </p:cNvPr>
          <p:cNvPicPr>
            <a:picLocks noChangeAspect="1"/>
          </p:cNvPicPr>
          <p:nvPr/>
        </p:nvPicPr>
        <p:blipFill>
          <a:blip r:embed="rId6"/>
          <a:stretch>
            <a:fillRect/>
          </a:stretch>
        </p:blipFill>
        <p:spPr>
          <a:xfrm>
            <a:off x="6385845" y="3873321"/>
            <a:ext cx="5310855" cy="2450763"/>
          </a:xfrm>
          <a:prstGeom prst="rect">
            <a:avLst/>
          </a:prstGeom>
        </p:spPr>
      </p:pic>
    </p:spTree>
    <p:extLst>
      <p:ext uri="{BB962C8B-B14F-4D97-AF65-F5344CB8AC3E}">
        <p14:creationId xmlns:p14="http://schemas.microsoft.com/office/powerpoint/2010/main" val="35626599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3E51"/>
        </a:solidFill>
        <a:effectLst/>
      </p:bgPr>
    </p:bg>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37F82268-EC93-26B5-6553-0A43160130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855" y="500776"/>
            <a:ext cx="4221595" cy="263849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520D757-7334-E6F5-499B-F429467EC8ED}"/>
              </a:ext>
            </a:extLst>
          </p:cNvPr>
          <p:cNvSpPr txBox="1"/>
          <p:nvPr/>
        </p:nvSpPr>
        <p:spPr>
          <a:xfrm>
            <a:off x="1452701" y="500776"/>
            <a:ext cx="1398524" cy="338554"/>
          </a:xfrm>
          <a:prstGeom prst="rect">
            <a:avLst/>
          </a:prstGeom>
          <a:noFill/>
        </p:spPr>
        <p:txBody>
          <a:bodyPr wrap="none" rtlCol="0">
            <a:spAutoFit/>
          </a:bodyPr>
          <a:lstStyle/>
          <a:p>
            <a:r>
              <a:rPr lang="en-GB" sz="1600" dirty="0">
                <a:solidFill>
                  <a:schemeClr val="bg1"/>
                </a:solidFill>
              </a:rPr>
              <a:t>Industrial </a:t>
            </a:r>
            <a:r>
              <a:rPr lang="en-GB" sz="1600" dirty="0" err="1">
                <a:solidFill>
                  <a:schemeClr val="bg1"/>
                </a:solidFill>
              </a:rPr>
              <a:t>g&amp;s</a:t>
            </a:r>
            <a:endParaRPr lang="en-GB" sz="1600" dirty="0">
              <a:solidFill>
                <a:schemeClr val="bg1"/>
              </a:solidFill>
            </a:endParaRPr>
          </a:p>
        </p:txBody>
      </p:sp>
      <p:graphicFrame>
        <p:nvGraphicFramePr>
          <p:cNvPr id="3" name="crtExtensionsSize">
            <a:extLst>
              <a:ext uri="{FF2B5EF4-FFF2-40B4-BE49-F238E27FC236}">
                <a16:creationId xmlns:a16="http://schemas.microsoft.com/office/drawing/2014/main" id="{4662FCE2-E7C8-D300-883B-09AE4D69B1C1}"/>
              </a:ext>
            </a:extLst>
          </p:cNvPr>
          <p:cNvGraphicFramePr>
            <a:graphicFrameLocks/>
          </p:cNvGraphicFramePr>
          <p:nvPr>
            <p:extLst>
              <p:ext uri="{D42A27DB-BD31-4B8C-83A1-F6EECF244321}">
                <p14:modId xmlns:p14="http://schemas.microsoft.com/office/powerpoint/2010/main" val="2407197383"/>
              </p:ext>
            </p:extLst>
          </p:nvPr>
        </p:nvGraphicFramePr>
        <p:xfrm>
          <a:off x="350405" y="3898611"/>
          <a:ext cx="5164570" cy="2450763"/>
        </p:xfrm>
        <a:graphic>
          <a:graphicData uri="http://schemas.openxmlformats.org/drawingml/2006/chart">
            <c:chart xmlns:c="http://schemas.openxmlformats.org/drawingml/2006/chart" xmlns:r="http://schemas.openxmlformats.org/officeDocument/2006/relationships" r:id="rId3"/>
          </a:graphicData>
        </a:graphic>
      </p:graphicFrame>
      <p:pic>
        <p:nvPicPr>
          <p:cNvPr id="7" name="Graphic 6">
            <a:extLst>
              <a:ext uri="{FF2B5EF4-FFF2-40B4-BE49-F238E27FC236}">
                <a16:creationId xmlns:a16="http://schemas.microsoft.com/office/drawing/2014/main" id="{138DD427-A40C-A4AC-C8DC-9FB4DEF0BD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21048" y="295721"/>
            <a:ext cx="4680352" cy="2688959"/>
          </a:xfrm>
          <a:prstGeom prst="rect">
            <a:avLst/>
          </a:prstGeom>
        </p:spPr>
      </p:pic>
      <p:pic>
        <p:nvPicPr>
          <p:cNvPr id="8" name="Picture 7">
            <a:extLst>
              <a:ext uri="{FF2B5EF4-FFF2-40B4-BE49-F238E27FC236}">
                <a16:creationId xmlns:a16="http://schemas.microsoft.com/office/drawing/2014/main" id="{57E69AC6-D25A-9EC0-73CD-DEDD6FDFD6F8}"/>
              </a:ext>
            </a:extLst>
          </p:cNvPr>
          <p:cNvPicPr>
            <a:picLocks noChangeAspect="1"/>
          </p:cNvPicPr>
          <p:nvPr/>
        </p:nvPicPr>
        <p:blipFill>
          <a:blip r:embed="rId6"/>
          <a:stretch>
            <a:fillRect/>
          </a:stretch>
        </p:blipFill>
        <p:spPr>
          <a:xfrm>
            <a:off x="6385845" y="3873321"/>
            <a:ext cx="5310855" cy="2450763"/>
          </a:xfrm>
          <a:prstGeom prst="rect">
            <a:avLst/>
          </a:prstGeom>
          <a:solidFill>
            <a:schemeClr val="accent1"/>
          </a:solidFill>
        </p:spPr>
      </p:pic>
    </p:spTree>
    <p:extLst>
      <p:ext uri="{BB962C8B-B14F-4D97-AF65-F5344CB8AC3E}">
        <p14:creationId xmlns:p14="http://schemas.microsoft.com/office/powerpoint/2010/main" val="31266959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3E51"/>
        </a:solidFill>
        <a:effectLst/>
      </p:bgPr>
    </p:bg>
    <p:spTree>
      <p:nvGrpSpPr>
        <p:cNvPr id="1" name=""/>
        <p:cNvGrpSpPr/>
        <p:nvPr/>
      </p:nvGrpSpPr>
      <p:grpSpPr>
        <a:xfrm>
          <a:off x="0" y="0"/>
          <a:ext cx="0" cy="0"/>
          <a:chOff x="0" y="0"/>
          <a:chExt cx="0" cy="0"/>
        </a:xfrm>
      </p:grpSpPr>
      <p:pic>
        <p:nvPicPr>
          <p:cNvPr id="7172" name="Picture 4">
            <a:extLst>
              <a:ext uri="{FF2B5EF4-FFF2-40B4-BE49-F238E27FC236}">
                <a16:creationId xmlns:a16="http://schemas.microsoft.com/office/drawing/2014/main" id="{09AB53E5-9926-0DCD-6D00-CAAB081781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354" y="508625"/>
            <a:ext cx="3942719" cy="245076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A299D42-A330-7675-29F3-F9709E70FC61}"/>
              </a:ext>
            </a:extLst>
          </p:cNvPr>
          <p:cNvSpPr txBox="1"/>
          <p:nvPr/>
        </p:nvSpPr>
        <p:spPr>
          <a:xfrm>
            <a:off x="1963897" y="600185"/>
            <a:ext cx="1793631" cy="307777"/>
          </a:xfrm>
          <a:prstGeom prst="rect">
            <a:avLst/>
          </a:prstGeom>
          <a:noFill/>
        </p:spPr>
        <p:txBody>
          <a:bodyPr wrap="square" rtlCol="0">
            <a:spAutoFit/>
          </a:bodyPr>
          <a:lstStyle/>
          <a:p>
            <a:r>
              <a:rPr lang="fr-FR" sz="1400" dirty="0">
                <a:solidFill>
                  <a:schemeClr val="bg1"/>
                </a:solidFill>
              </a:rPr>
              <a:t>DISTRIBUTION</a:t>
            </a:r>
            <a:endParaRPr lang="en-GB" dirty="0">
              <a:solidFill>
                <a:schemeClr val="bg1"/>
              </a:solidFill>
            </a:endParaRPr>
          </a:p>
        </p:txBody>
      </p:sp>
      <p:graphicFrame>
        <p:nvGraphicFramePr>
          <p:cNvPr id="2" name="crtExtensionsSize">
            <a:extLst>
              <a:ext uri="{FF2B5EF4-FFF2-40B4-BE49-F238E27FC236}">
                <a16:creationId xmlns:a16="http://schemas.microsoft.com/office/drawing/2014/main" id="{D28F6A66-DE31-F51C-0842-4FC6336AC92D}"/>
              </a:ext>
            </a:extLst>
          </p:cNvPr>
          <p:cNvGraphicFramePr>
            <a:graphicFrameLocks/>
          </p:cNvGraphicFramePr>
          <p:nvPr>
            <p:extLst>
              <p:ext uri="{D42A27DB-BD31-4B8C-83A1-F6EECF244321}">
                <p14:modId xmlns:p14="http://schemas.microsoft.com/office/powerpoint/2010/main" val="2407197383"/>
              </p:ext>
            </p:extLst>
          </p:nvPr>
        </p:nvGraphicFramePr>
        <p:xfrm>
          <a:off x="350405" y="3898611"/>
          <a:ext cx="5164570" cy="2450763"/>
        </p:xfrm>
        <a:graphic>
          <a:graphicData uri="http://schemas.openxmlformats.org/drawingml/2006/chart">
            <c:chart xmlns:c="http://schemas.openxmlformats.org/drawingml/2006/chart" xmlns:r="http://schemas.openxmlformats.org/officeDocument/2006/relationships" r:id="rId3"/>
          </a:graphicData>
        </a:graphic>
      </p:graphicFrame>
      <p:pic>
        <p:nvPicPr>
          <p:cNvPr id="7" name="Graphic 6">
            <a:extLst>
              <a:ext uri="{FF2B5EF4-FFF2-40B4-BE49-F238E27FC236}">
                <a16:creationId xmlns:a16="http://schemas.microsoft.com/office/drawing/2014/main" id="{0E2E8635-809C-88DD-A69F-C732C4AF90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21048" y="295721"/>
            <a:ext cx="4680352" cy="2688959"/>
          </a:xfrm>
          <a:prstGeom prst="rect">
            <a:avLst/>
          </a:prstGeom>
        </p:spPr>
      </p:pic>
      <p:pic>
        <p:nvPicPr>
          <p:cNvPr id="8" name="Picture 7">
            <a:extLst>
              <a:ext uri="{FF2B5EF4-FFF2-40B4-BE49-F238E27FC236}">
                <a16:creationId xmlns:a16="http://schemas.microsoft.com/office/drawing/2014/main" id="{36192F14-460E-DE8C-F6C9-E6AA907B4950}"/>
              </a:ext>
            </a:extLst>
          </p:cNvPr>
          <p:cNvPicPr>
            <a:picLocks noChangeAspect="1"/>
          </p:cNvPicPr>
          <p:nvPr/>
        </p:nvPicPr>
        <p:blipFill>
          <a:blip r:embed="rId6"/>
          <a:stretch>
            <a:fillRect/>
          </a:stretch>
        </p:blipFill>
        <p:spPr>
          <a:xfrm>
            <a:off x="6385845" y="3873321"/>
            <a:ext cx="5310855" cy="2450763"/>
          </a:xfrm>
          <a:prstGeom prst="rect">
            <a:avLst/>
          </a:prstGeom>
        </p:spPr>
      </p:pic>
    </p:spTree>
    <p:extLst>
      <p:ext uri="{BB962C8B-B14F-4D97-AF65-F5344CB8AC3E}">
        <p14:creationId xmlns:p14="http://schemas.microsoft.com/office/powerpoint/2010/main" val="29345657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E51"/>
        </a:solidFill>
        <a:effectLst/>
      </p:bgPr>
    </p:bg>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C02F2CE0-9223-3031-9C0B-0EED7E746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44" y="347408"/>
            <a:ext cx="4543456" cy="277666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5D4529B-8063-5D29-0A01-3E35DF7899BD}"/>
              </a:ext>
            </a:extLst>
          </p:cNvPr>
          <p:cNvSpPr txBox="1"/>
          <p:nvPr/>
        </p:nvSpPr>
        <p:spPr>
          <a:xfrm>
            <a:off x="1692992" y="508626"/>
            <a:ext cx="1241302" cy="369332"/>
          </a:xfrm>
          <a:prstGeom prst="rect">
            <a:avLst/>
          </a:prstGeom>
          <a:noFill/>
        </p:spPr>
        <p:txBody>
          <a:bodyPr wrap="none" rtlCol="0">
            <a:spAutoFit/>
          </a:bodyPr>
          <a:lstStyle/>
          <a:p>
            <a:r>
              <a:rPr lang="fr-FR" dirty="0" err="1">
                <a:solidFill>
                  <a:schemeClr val="bg1"/>
                </a:solidFill>
              </a:rPr>
              <a:t>Industrials</a:t>
            </a:r>
            <a:endParaRPr lang="en-GB" dirty="0">
              <a:solidFill>
                <a:schemeClr val="bg1"/>
              </a:solidFill>
            </a:endParaRPr>
          </a:p>
        </p:txBody>
      </p:sp>
      <p:graphicFrame>
        <p:nvGraphicFramePr>
          <p:cNvPr id="3" name="crtExtensionsSize">
            <a:extLst>
              <a:ext uri="{FF2B5EF4-FFF2-40B4-BE49-F238E27FC236}">
                <a16:creationId xmlns:a16="http://schemas.microsoft.com/office/drawing/2014/main" id="{103D3E65-F533-0024-7B56-99448BF44BDF}"/>
              </a:ext>
            </a:extLst>
          </p:cNvPr>
          <p:cNvGraphicFramePr>
            <a:graphicFrameLocks/>
          </p:cNvGraphicFramePr>
          <p:nvPr>
            <p:extLst>
              <p:ext uri="{D42A27DB-BD31-4B8C-83A1-F6EECF244321}">
                <p14:modId xmlns:p14="http://schemas.microsoft.com/office/powerpoint/2010/main" val="2407197383"/>
              </p:ext>
            </p:extLst>
          </p:nvPr>
        </p:nvGraphicFramePr>
        <p:xfrm>
          <a:off x="350405" y="3898611"/>
          <a:ext cx="5164570" cy="2450763"/>
        </p:xfrm>
        <a:graphic>
          <a:graphicData uri="http://schemas.openxmlformats.org/drawingml/2006/chart">
            <c:chart xmlns:c="http://schemas.openxmlformats.org/drawingml/2006/chart" xmlns:r="http://schemas.openxmlformats.org/officeDocument/2006/relationships" r:id="rId3"/>
          </a:graphicData>
        </a:graphic>
      </p:graphicFrame>
      <p:pic>
        <p:nvPicPr>
          <p:cNvPr id="7" name="Graphic 6">
            <a:extLst>
              <a:ext uri="{FF2B5EF4-FFF2-40B4-BE49-F238E27FC236}">
                <a16:creationId xmlns:a16="http://schemas.microsoft.com/office/drawing/2014/main" id="{50DEBFFA-F32F-43C8-DA35-D220AF6316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21048" y="295721"/>
            <a:ext cx="4680352" cy="2688959"/>
          </a:xfrm>
          <a:prstGeom prst="rect">
            <a:avLst/>
          </a:prstGeom>
        </p:spPr>
      </p:pic>
      <p:pic>
        <p:nvPicPr>
          <p:cNvPr id="8" name="Picture 7">
            <a:extLst>
              <a:ext uri="{FF2B5EF4-FFF2-40B4-BE49-F238E27FC236}">
                <a16:creationId xmlns:a16="http://schemas.microsoft.com/office/drawing/2014/main" id="{1EF86916-C6D0-7C33-ABD8-B9B195FC373F}"/>
              </a:ext>
            </a:extLst>
          </p:cNvPr>
          <p:cNvPicPr>
            <a:picLocks noChangeAspect="1"/>
          </p:cNvPicPr>
          <p:nvPr/>
        </p:nvPicPr>
        <p:blipFill>
          <a:blip r:embed="rId6"/>
          <a:stretch>
            <a:fillRect/>
          </a:stretch>
        </p:blipFill>
        <p:spPr>
          <a:xfrm>
            <a:off x="6385845" y="3873321"/>
            <a:ext cx="5310855" cy="2450763"/>
          </a:xfrm>
          <a:prstGeom prst="rect">
            <a:avLst/>
          </a:prstGeom>
        </p:spPr>
      </p:pic>
    </p:spTree>
    <p:extLst>
      <p:ext uri="{BB962C8B-B14F-4D97-AF65-F5344CB8AC3E}">
        <p14:creationId xmlns:p14="http://schemas.microsoft.com/office/powerpoint/2010/main" val="4956345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E51"/>
        </a:solidFill>
        <a:effectLst/>
      </p:bgPr>
    </p:bg>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D597CD9E-15B3-619F-D87B-39DE55222F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626" y="519547"/>
            <a:ext cx="3980029" cy="240500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E3038B7-17EB-3BDF-5BB5-5B095AFA1D58}"/>
              </a:ext>
            </a:extLst>
          </p:cNvPr>
          <p:cNvSpPr txBox="1"/>
          <p:nvPr/>
        </p:nvSpPr>
        <p:spPr>
          <a:xfrm>
            <a:off x="886846" y="553319"/>
            <a:ext cx="3749809" cy="307777"/>
          </a:xfrm>
          <a:prstGeom prst="rect">
            <a:avLst/>
          </a:prstGeom>
          <a:noFill/>
        </p:spPr>
        <p:txBody>
          <a:bodyPr wrap="square" rtlCol="0">
            <a:spAutoFit/>
          </a:bodyPr>
          <a:lstStyle/>
          <a:p>
            <a:pPr algn="ctr"/>
            <a:r>
              <a:rPr lang="en-GB" sz="1400" dirty="0">
                <a:solidFill>
                  <a:schemeClr val="bg1"/>
                </a:solidFill>
              </a:rPr>
              <a:t>Personal and household goods</a:t>
            </a:r>
          </a:p>
        </p:txBody>
      </p:sp>
      <p:graphicFrame>
        <p:nvGraphicFramePr>
          <p:cNvPr id="3" name="crtExtensionsSize">
            <a:extLst>
              <a:ext uri="{FF2B5EF4-FFF2-40B4-BE49-F238E27FC236}">
                <a16:creationId xmlns:a16="http://schemas.microsoft.com/office/drawing/2014/main" id="{477E243D-D55C-2781-2DB2-D244FC4CA16C}"/>
              </a:ext>
            </a:extLst>
          </p:cNvPr>
          <p:cNvGraphicFramePr>
            <a:graphicFrameLocks/>
          </p:cNvGraphicFramePr>
          <p:nvPr>
            <p:extLst>
              <p:ext uri="{D42A27DB-BD31-4B8C-83A1-F6EECF244321}">
                <p14:modId xmlns:p14="http://schemas.microsoft.com/office/powerpoint/2010/main" val="2407197383"/>
              </p:ext>
            </p:extLst>
          </p:nvPr>
        </p:nvGraphicFramePr>
        <p:xfrm>
          <a:off x="350405" y="3898611"/>
          <a:ext cx="5164570" cy="2450763"/>
        </p:xfrm>
        <a:graphic>
          <a:graphicData uri="http://schemas.openxmlformats.org/drawingml/2006/chart">
            <c:chart xmlns:c="http://schemas.openxmlformats.org/drawingml/2006/chart" xmlns:r="http://schemas.openxmlformats.org/officeDocument/2006/relationships" r:id="rId3"/>
          </a:graphicData>
        </a:graphic>
      </p:graphicFrame>
      <p:pic>
        <p:nvPicPr>
          <p:cNvPr id="7" name="Graphic 6">
            <a:extLst>
              <a:ext uri="{FF2B5EF4-FFF2-40B4-BE49-F238E27FC236}">
                <a16:creationId xmlns:a16="http://schemas.microsoft.com/office/drawing/2014/main" id="{D972FCB0-B5B5-19C7-0925-C5C24F1D3B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21048" y="295721"/>
            <a:ext cx="4680352" cy="2688959"/>
          </a:xfrm>
          <a:prstGeom prst="rect">
            <a:avLst/>
          </a:prstGeom>
        </p:spPr>
      </p:pic>
      <p:pic>
        <p:nvPicPr>
          <p:cNvPr id="8" name="Picture 7">
            <a:extLst>
              <a:ext uri="{FF2B5EF4-FFF2-40B4-BE49-F238E27FC236}">
                <a16:creationId xmlns:a16="http://schemas.microsoft.com/office/drawing/2014/main" id="{20846C74-6ED2-D2D5-ECF5-E4BE960F85CA}"/>
              </a:ext>
            </a:extLst>
          </p:cNvPr>
          <p:cNvPicPr>
            <a:picLocks noChangeAspect="1"/>
          </p:cNvPicPr>
          <p:nvPr/>
        </p:nvPicPr>
        <p:blipFill>
          <a:blip r:embed="rId6"/>
          <a:stretch>
            <a:fillRect/>
          </a:stretch>
        </p:blipFill>
        <p:spPr>
          <a:xfrm>
            <a:off x="6385845" y="3873321"/>
            <a:ext cx="5310855" cy="2450763"/>
          </a:xfrm>
          <a:prstGeom prst="rect">
            <a:avLst/>
          </a:prstGeom>
        </p:spPr>
      </p:pic>
    </p:spTree>
    <p:extLst>
      <p:ext uri="{BB962C8B-B14F-4D97-AF65-F5344CB8AC3E}">
        <p14:creationId xmlns:p14="http://schemas.microsoft.com/office/powerpoint/2010/main" val="607003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E51"/>
        </a:solidFill>
        <a:effectLst/>
      </p:bgPr>
    </p:bg>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2EB92E0-7D1F-7F6E-F07C-5A51450218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469" y="378642"/>
            <a:ext cx="4312436" cy="263469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3BCCA21-46D7-88B1-1387-1B30A46003AE}"/>
              </a:ext>
            </a:extLst>
          </p:cNvPr>
          <p:cNvSpPr txBox="1"/>
          <p:nvPr/>
        </p:nvSpPr>
        <p:spPr>
          <a:xfrm>
            <a:off x="1413997" y="378642"/>
            <a:ext cx="1898148" cy="338554"/>
          </a:xfrm>
          <a:prstGeom prst="rect">
            <a:avLst/>
          </a:prstGeom>
          <a:noFill/>
        </p:spPr>
        <p:txBody>
          <a:bodyPr wrap="none" rtlCol="0">
            <a:spAutoFit/>
          </a:bodyPr>
          <a:lstStyle/>
          <a:p>
            <a:r>
              <a:rPr lang="en-GB" sz="1600" dirty="0">
                <a:solidFill>
                  <a:schemeClr val="bg1"/>
                </a:solidFill>
              </a:rPr>
              <a:t>Consumer services</a:t>
            </a:r>
          </a:p>
        </p:txBody>
      </p:sp>
      <p:graphicFrame>
        <p:nvGraphicFramePr>
          <p:cNvPr id="3" name="crtExtensionsSize">
            <a:extLst>
              <a:ext uri="{FF2B5EF4-FFF2-40B4-BE49-F238E27FC236}">
                <a16:creationId xmlns:a16="http://schemas.microsoft.com/office/drawing/2014/main" id="{39010AD2-E593-13AB-4B0C-06A5ED0401A5}"/>
              </a:ext>
            </a:extLst>
          </p:cNvPr>
          <p:cNvGraphicFramePr>
            <a:graphicFrameLocks/>
          </p:cNvGraphicFramePr>
          <p:nvPr>
            <p:extLst>
              <p:ext uri="{D42A27DB-BD31-4B8C-83A1-F6EECF244321}">
                <p14:modId xmlns:p14="http://schemas.microsoft.com/office/powerpoint/2010/main" val="2407197383"/>
              </p:ext>
            </p:extLst>
          </p:nvPr>
        </p:nvGraphicFramePr>
        <p:xfrm>
          <a:off x="350405" y="3898611"/>
          <a:ext cx="5164570" cy="2450763"/>
        </p:xfrm>
        <a:graphic>
          <a:graphicData uri="http://schemas.openxmlformats.org/drawingml/2006/chart">
            <c:chart xmlns:c="http://schemas.openxmlformats.org/drawingml/2006/chart" xmlns:r="http://schemas.openxmlformats.org/officeDocument/2006/relationships" r:id="rId3"/>
          </a:graphicData>
        </a:graphic>
      </p:graphicFrame>
      <p:pic>
        <p:nvPicPr>
          <p:cNvPr id="7" name="Graphic 6">
            <a:extLst>
              <a:ext uri="{FF2B5EF4-FFF2-40B4-BE49-F238E27FC236}">
                <a16:creationId xmlns:a16="http://schemas.microsoft.com/office/drawing/2014/main" id="{D314D5BC-6371-3CB3-84B0-11E434B244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21048" y="295721"/>
            <a:ext cx="4680352" cy="2688959"/>
          </a:xfrm>
          <a:prstGeom prst="rect">
            <a:avLst/>
          </a:prstGeom>
        </p:spPr>
      </p:pic>
      <p:pic>
        <p:nvPicPr>
          <p:cNvPr id="8" name="Picture 7">
            <a:extLst>
              <a:ext uri="{FF2B5EF4-FFF2-40B4-BE49-F238E27FC236}">
                <a16:creationId xmlns:a16="http://schemas.microsoft.com/office/drawing/2014/main" id="{6F72B0D0-4E5F-DAB6-3912-65F4F3410140}"/>
              </a:ext>
            </a:extLst>
          </p:cNvPr>
          <p:cNvPicPr>
            <a:picLocks noChangeAspect="1"/>
          </p:cNvPicPr>
          <p:nvPr/>
        </p:nvPicPr>
        <p:blipFill>
          <a:blip r:embed="rId6"/>
          <a:stretch>
            <a:fillRect/>
          </a:stretch>
        </p:blipFill>
        <p:spPr>
          <a:xfrm>
            <a:off x="6385845" y="3873321"/>
            <a:ext cx="5310855" cy="2450763"/>
          </a:xfrm>
          <a:prstGeom prst="rect">
            <a:avLst/>
          </a:prstGeom>
        </p:spPr>
      </p:pic>
    </p:spTree>
    <p:extLst>
      <p:ext uri="{BB962C8B-B14F-4D97-AF65-F5344CB8AC3E}">
        <p14:creationId xmlns:p14="http://schemas.microsoft.com/office/powerpoint/2010/main" val="42373183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E51"/>
        </a:solidFill>
        <a:effectLst/>
      </p:bgPr>
    </p:bg>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4E35A4EE-F844-D03C-02C2-DC43517FA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380" y="434061"/>
            <a:ext cx="3859645" cy="241227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2FCF0B9-D275-29E1-0AEC-4C2D65E53380}"/>
              </a:ext>
            </a:extLst>
          </p:cNvPr>
          <p:cNvSpPr txBox="1"/>
          <p:nvPr/>
        </p:nvSpPr>
        <p:spPr>
          <a:xfrm>
            <a:off x="1365005" y="657225"/>
            <a:ext cx="1835395" cy="307777"/>
          </a:xfrm>
          <a:prstGeom prst="rect">
            <a:avLst/>
          </a:prstGeom>
          <a:noFill/>
        </p:spPr>
        <p:txBody>
          <a:bodyPr wrap="square" rtlCol="0">
            <a:spAutoFit/>
          </a:bodyPr>
          <a:lstStyle/>
          <a:p>
            <a:r>
              <a:rPr lang="en-GB" sz="1400" dirty="0">
                <a:solidFill>
                  <a:schemeClr val="bg1"/>
                </a:solidFill>
              </a:rPr>
              <a:t>Financial services</a:t>
            </a:r>
          </a:p>
        </p:txBody>
      </p:sp>
      <p:graphicFrame>
        <p:nvGraphicFramePr>
          <p:cNvPr id="3" name="crtExtensionsSize">
            <a:extLst>
              <a:ext uri="{FF2B5EF4-FFF2-40B4-BE49-F238E27FC236}">
                <a16:creationId xmlns:a16="http://schemas.microsoft.com/office/drawing/2014/main" id="{6309E67C-F842-17B6-3FB8-8D16065318AF}"/>
              </a:ext>
            </a:extLst>
          </p:cNvPr>
          <p:cNvGraphicFramePr>
            <a:graphicFrameLocks/>
          </p:cNvGraphicFramePr>
          <p:nvPr>
            <p:extLst>
              <p:ext uri="{D42A27DB-BD31-4B8C-83A1-F6EECF244321}">
                <p14:modId xmlns:p14="http://schemas.microsoft.com/office/powerpoint/2010/main" val="2407197383"/>
              </p:ext>
            </p:extLst>
          </p:nvPr>
        </p:nvGraphicFramePr>
        <p:xfrm>
          <a:off x="350405" y="3898611"/>
          <a:ext cx="5164570" cy="2450763"/>
        </p:xfrm>
        <a:graphic>
          <a:graphicData uri="http://schemas.openxmlformats.org/drawingml/2006/chart">
            <c:chart xmlns:c="http://schemas.openxmlformats.org/drawingml/2006/chart" xmlns:r="http://schemas.openxmlformats.org/officeDocument/2006/relationships" r:id="rId3"/>
          </a:graphicData>
        </a:graphic>
      </p:graphicFrame>
      <p:pic>
        <p:nvPicPr>
          <p:cNvPr id="7" name="Graphic 6">
            <a:extLst>
              <a:ext uri="{FF2B5EF4-FFF2-40B4-BE49-F238E27FC236}">
                <a16:creationId xmlns:a16="http://schemas.microsoft.com/office/drawing/2014/main" id="{45CAD60A-8A9C-80D4-C50C-3A614D6C9E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21048" y="295721"/>
            <a:ext cx="4680352" cy="2688959"/>
          </a:xfrm>
          <a:prstGeom prst="rect">
            <a:avLst/>
          </a:prstGeom>
        </p:spPr>
      </p:pic>
      <p:pic>
        <p:nvPicPr>
          <p:cNvPr id="8" name="Picture 7">
            <a:extLst>
              <a:ext uri="{FF2B5EF4-FFF2-40B4-BE49-F238E27FC236}">
                <a16:creationId xmlns:a16="http://schemas.microsoft.com/office/drawing/2014/main" id="{C1347C10-9908-EB3A-411C-674DD84C33E2}"/>
              </a:ext>
            </a:extLst>
          </p:cNvPr>
          <p:cNvPicPr>
            <a:picLocks noChangeAspect="1"/>
          </p:cNvPicPr>
          <p:nvPr/>
        </p:nvPicPr>
        <p:blipFill>
          <a:blip r:embed="rId6"/>
          <a:stretch>
            <a:fillRect/>
          </a:stretch>
        </p:blipFill>
        <p:spPr>
          <a:xfrm>
            <a:off x="6385845" y="3873321"/>
            <a:ext cx="5310855" cy="2450763"/>
          </a:xfrm>
          <a:prstGeom prst="rect">
            <a:avLst/>
          </a:prstGeom>
        </p:spPr>
      </p:pic>
    </p:spTree>
    <p:extLst>
      <p:ext uri="{BB962C8B-B14F-4D97-AF65-F5344CB8AC3E}">
        <p14:creationId xmlns:p14="http://schemas.microsoft.com/office/powerpoint/2010/main" val="16689281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54451E5-C334-9906-63F6-BE012D973A66}"/>
              </a:ext>
            </a:extLst>
          </p:cNvPr>
          <p:cNvSpPr>
            <a:spLocks noGrp="1"/>
          </p:cNvSpPr>
          <p:nvPr>
            <p:ph type="title"/>
          </p:nvPr>
        </p:nvSpPr>
        <p:spPr>
          <a:xfrm>
            <a:off x="838200" y="365125"/>
            <a:ext cx="10515600" cy="1325563"/>
          </a:xfrm>
        </p:spPr>
        <p:txBody>
          <a:bodyPr>
            <a:normAutofit/>
          </a:bodyPr>
          <a:lstStyle/>
          <a:p>
            <a:r>
              <a:rPr lang="fr-FR" err="1"/>
              <a:t>Outline</a:t>
            </a: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B1BED94-89BA-6192-5179-B660F2CEE425}"/>
              </a:ext>
            </a:extLst>
          </p:cNvPr>
          <p:cNvSpPr>
            <a:spLocks noGrp="1"/>
          </p:cNvSpPr>
          <p:nvPr>
            <p:ph idx="1"/>
          </p:nvPr>
        </p:nvSpPr>
        <p:spPr>
          <a:xfrm>
            <a:off x="838200" y="1825625"/>
            <a:ext cx="10515600" cy="4351338"/>
          </a:xfrm>
        </p:spPr>
        <p:txBody>
          <a:bodyPr>
            <a:normAutofit/>
          </a:bodyPr>
          <a:lstStyle/>
          <a:p>
            <a:r>
              <a:rPr lang="fr-FR" dirty="0" err="1"/>
              <a:t>What</a:t>
            </a:r>
            <a:r>
              <a:rPr lang="fr-FR" dirty="0"/>
              <a:t> </a:t>
            </a:r>
            <a:r>
              <a:rPr lang="fr-FR" dirty="0" err="1"/>
              <a:t>does</a:t>
            </a:r>
            <a:r>
              <a:rPr lang="fr-FR" dirty="0"/>
              <a:t> the top-down </a:t>
            </a:r>
            <a:r>
              <a:rPr lang="fr-FR" dirty="0" err="1"/>
              <a:t>strategy</a:t>
            </a:r>
            <a:r>
              <a:rPr lang="fr-FR" dirty="0"/>
              <a:t> </a:t>
            </a:r>
            <a:r>
              <a:rPr lang="fr-FR" dirty="0" err="1"/>
              <a:t>consist</a:t>
            </a:r>
            <a:r>
              <a:rPr lang="fr-FR" dirty="0"/>
              <a:t> of</a:t>
            </a:r>
          </a:p>
          <a:p>
            <a:r>
              <a:rPr lang="fr-FR" dirty="0" err="1"/>
              <a:t>Why</a:t>
            </a:r>
            <a:r>
              <a:rPr lang="fr-FR" dirty="0"/>
              <a:t> </a:t>
            </a:r>
            <a:r>
              <a:rPr lang="fr-FR" dirty="0" err="1"/>
              <a:t>did</a:t>
            </a:r>
            <a:r>
              <a:rPr lang="fr-FR" dirty="0"/>
              <a:t> </a:t>
            </a:r>
            <a:r>
              <a:rPr lang="fr-FR" dirty="0" err="1"/>
              <a:t>we</a:t>
            </a:r>
            <a:r>
              <a:rPr lang="fr-FR" dirty="0"/>
              <a:t> </a:t>
            </a:r>
            <a:r>
              <a:rPr lang="fr-FR" dirty="0" err="1"/>
              <a:t>choose</a:t>
            </a:r>
            <a:r>
              <a:rPr lang="fr-FR" dirty="0"/>
              <a:t> </a:t>
            </a:r>
            <a:r>
              <a:rPr lang="fr-FR" dirty="0" err="1"/>
              <a:t>it</a:t>
            </a:r>
            <a:endParaRPr lang="fr-FR" dirty="0"/>
          </a:p>
          <a:p>
            <a:r>
              <a:rPr lang="fr-FR" dirty="0"/>
              <a:t>How </a:t>
            </a:r>
            <a:r>
              <a:rPr lang="fr-FR" dirty="0" err="1"/>
              <a:t>did</a:t>
            </a:r>
            <a:r>
              <a:rPr lang="fr-FR" dirty="0"/>
              <a:t> </a:t>
            </a:r>
            <a:r>
              <a:rPr lang="fr-FR" dirty="0" err="1"/>
              <a:t>we</a:t>
            </a:r>
            <a:r>
              <a:rPr lang="fr-FR" dirty="0"/>
              <a:t> </a:t>
            </a:r>
            <a:r>
              <a:rPr lang="fr-FR" dirty="0" err="1"/>
              <a:t>proceed</a:t>
            </a:r>
            <a:r>
              <a:rPr lang="fr-FR" dirty="0"/>
              <a:t> </a:t>
            </a:r>
            <a:r>
              <a:rPr lang="fr-FR" dirty="0" err="1"/>
              <a:t>when</a:t>
            </a:r>
            <a:r>
              <a:rPr lang="fr-FR" dirty="0"/>
              <a:t> </a:t>
            </a:r>
            <a:r>
              <a:rPr lang="fr-FR" dirty="0" err="1"/>
              <a:t>choosing</a:t>
            </a:r>
            <a:r>
              <a:rPr lang="fr-FR" dirty="0"/>
              <a:t> the stocks</a:t>
            </a:r>
          </a:p>
          <a:p>
            <a:endParaRPr lang="en-US" dirty="0"/>
          </a:p>
        </p:txBody>
      </p:sp>
    </p:spTree>
    <p:extLst>
      <p:ext uri="{BB962C8B-B14F-4D97-AF65-F5344CB8AC3E}">
        <p14:creationId xmlns:p14="http://schemas.microsoft.com/office/powerpoint/2010/main" val="39570884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E5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9D5E0-78FA-9231-47C5-81D6DB0F7EA6}"/>
              </a:ext>
            </a:extLst>
          </p:cNvPr>
          <p:cNvSpPr>
            <a:spLocks noGrp="1"/>
          </p:cNvSpPr>
          <p:nvPr>
            <p:ph type="title"/>
          </p:nvPr>
        </p:nvSpPr>
        <p:spPr>
          <a:xfrm>
            <a:off x="1007317" y="514623"/>
            <a:ext cx="10173010" cy="1554480"/>
          </a:xfrm>
        </p:spPr>
        <p:txBody>
          <a:bodyPr anchor="ctr">
            <a:normAutofit/>
          </a:bodyPr>
          <a:lstStyle/>
          <a:p>
            <a:r>
              <a:rPr lang="fr-FR" sz="4800" dirty="0"/>
              <a:t>the </a:t>
            </a:r>
            <a:r>
              <a:rPr lang="fr-FR" sz="4800" dirty="0" err="1"/>
              <a:t>chosen</a:t>
            </a:r>
            <a:r>
              <a:rPr lang="fr-FR" sz="4800" dirty="0"/>
              <a:t> </a:t>
            </a:r>
            <a:r>
              <a:rPr lang="fr-FR" sz="4800" dirty="0" err="1"/>
              <a:t>sectors</a:t>
            </a:r>
            <a:endParaRPr lang="en-US" sz="4800" dirty="0"/>
          </a:p>
        </p:txBody>
      </p:sp>
      <p:graphicFrame>
        <p:nvGraphicFramePr>
          <p:cNvPr id="17" name="Content Placeholder 2">
            <a:extLst>
              <a:ext uri="{FF2B5EF4-FFF2-40B4-BE49-F238E27FC236}">
                <a16:creationId xmlns:a16="http://schemas.microsoft.com/office/drawing/2014/main" id="{03ACF59D-2F8C-8099-5CF8-3225F73EB44F}"/>
              </a:ext>
            </a:extLst>
          </p:cNvPr>
          <p:cNvGraphicFramePr>
            <a:graphicFrameLocks noGrp="1"/>
          </p:cNvGraphicFramePr>
          <p:nvPr>
            <p:ph idx="1"/>
            <p:extLst>
              <p:ext uri="{D42A27DB-BD31-4B8C-83A1-F6EECF244321}">
                <p14:modId xmlns:p14="http://schemas.microsoft.com/office/powerpoint/2010/main" val="1057741068"/>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184872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949CDD4B-2E7A-EF30-4EE5-1FC12407E742}"/>
              </a:ext>
            </a:extLst>
          </p:cNvPr>
          <p:cNvPicPr>
            <a:picLocks noChangeAspect="1"/>
          </p:cNvPicPr>
          <p:nvPr/>
        </p:nvPicPr>
        <p:blipFill rotWithShape="1">
          <a:blip r:embed="rId2"/>
          <a:srcRect l="36222" r="22667" b="-1"/>
          <a:stretch/>
        </p:blipFill>
        <p:spPr>
          <a:xfrm>
            <a:off x="7968222" y="10"/>
            <a:ext cx="4223778" cy="6857990"/>
          </a:xfrm>
          <a:custGeom>
            <a:avLst/>
            <a:gdLst/>
            <a:ahLst/>
            <a:cxnLst/>
            <a:rect l="l" t="t" r="r" b="b"/>
            <a:pathLst>
              <a:path w="4223778" h="6865951">
                <a:moveTo>
                  <a:pt x="478794" y="0"/>
                </a:moveTo>
                <a:lnTo>
                  <a:pt x="4223778" y="0"/>
                </a:lnTo>
                <a:lnTo>
                  <a:pt x="4223778" y="6865951"/>
                </a:lnTo>
                <a:lnTo>
                  <a:pt x="52221" y="6865951"/>
                </a:lnTo>
                <a:lnTo>
                  <a:pt x="49989" y="6844695"/>
                </a:lnTo>
                <a:cubicBezTo>
                  <a:pt x="46440" y="6810509"/>
                  <a:pt x="42891" y="6776323"/>
                  <a:pt x="41304" y="6765443"/>
                </a:cubicBezTo>
                <a:cubicBezTo>
                  <a:pt x="35681" y="6732842"/>
                  <a:pt x="13533" y="6716945"/>
                  <a:pt x="11182" y="6694817"/>
                </a:cubicBezTo>
                <a:cubicBezTo>
                  <a:pt x="16764" y="6697663"/>
                  <a:pt x="14835" y="6635151"/>
                  <a:pt x="10913" y="6627127"/>
                </a:cubicBezTo>
                <a:cubicBezTo>
                  <a:pt x="19564" y="6579282"/>
                  <a:pt x="-12861" y="6585665"/>
                  <a:pt x="5999" y="6527525"/>
                </a:cubicBezTo>
                <a:cubicBezTo>
                  <a:pt x="12287" y="6468687"/>
                  <a:pt x="19003" y="6409739"/>
                  <a:pt x="7685" y="6346547"/>
                </a:cubicBezTo>
                <a:cubicBezTo>
                  <a:pt x="31149" y="6240430"/>
                  <a:pt x="5895" y="6134229"/>
                  <a:pt x="12535" y="6084924"/>
                </a:cubicBezTo>
                <a:cubicBezTo>
                  <a:pt x="14696" y="6024961"/>
                  <a:pt x="53867" y="6020785"/>
                  <a:pt x="45320" y="5989742"/>
                </a:cubicBezTo>
                <a:cubicBezTo>
                  <a:pt x="41264" y="5940899"/>
                  <a:pt x="43258" y="5932095"/>
                  <a:pt x="40418" y="5889597"/>
                </a:cubicBezTo>
                <a:cubicBezTo>
                  <a:pt x="20860" y="5848611"/>
                  <a:pt x="51187" y="5792775"/>
                  <a:pt x="49796" y="5755774"/>
                </a:cubicBezTo>
                <a:cubicBezTo>
                  <a:pt x="43522" y="5734342"/>
                  <a:pt x="37368" y="5692606"/>
                  <a:pt x="49956" y="5684909"/>
                </a:cubicBezTo>
                <a:cubicBezTo>
                  <a:pt x="52825" y="5660429"/>
                  <a:pt x="62553" y="5623499"/>
                  <a:pt x="67011" y="5608897"/>
                </a:cubicBezTo>
                <a:lnTo>
                  <a:pt x="76701" y="5597290"/>
                </a:lnTo>
                <a:cubicBezTo>
                  <a:pt x="87717" y="5587442"/>
                  <a:pt x="82431" y="5550877"/>
                  <a:pt x="89120" y="5529641"/>
                </a:cubicBezTo>
                <a:cubicBezTo>
                  <a:pt x="69291" y="5496375"/>
                  <a:pt x="118554" y="5526326"/>
                  <a:pt x="94330" y="5470852"/>
                </a:cubicBezTo>
                <a:cubicBezTo>
                  <a:pt x="95483" y="5449506"/>
                  <a:pt x="114690" y="5429653"/>
                  <a:pt x="116139" y="5390946"/>
                </a:cubicBezTo>
                <a:cubicBezTo>
                  <a:pt x="127589" y="5337323"/>
                  <a:pt x="132794" y="5338384"/>
                  <a:pt x="135560" y="5284344"/>
                </a:cubicBezTo>
                <a:cubicBezTo>
                  <a:pt x="143629" y="5226223"/>
                  <a:pt x="148113" y="5192743"/>
                  <a:pt x="158141" y="5143920"/>
                </a:cubicBezTo>
                <a:cubicBezTo>
                  <a:pt x="170128" y="5118849"/>
                  <a:pt x="159838" y="5102006"/>
                  <a:pt x="174950" y="5088188"/>
                </a:cubicBezTo>
                <a:cubicBezTo>
                  <a:pt x="197620" y="5107654"/>
                  <a:pt x="181875" y="4983257"/>
                  <a:pt x="203603" y="5010764"/>
                </a:cubicBezTo>
                <a:lnTo>
                  <a:pt x="258582" y="4919969"/>
                </a:lnTo>
                <a:cubicBezTo>
                  <a:pt x="238838" y="4883087"/>
                  <a:pt x="271098" y="4853332"/>
                  <a:pt x="287910" y="4849612"/>
                </a:cubicBezTo>
                <a:cubicBezTo>
                  <a:pt x="294156" y="4811643"/>
                  <a:pt x="286101" y="4834074"/>
                  <a:pt x="305439" y="4799017"/>
                </a:cubicBezTo>
                <a:cubicBezTo>
                  <a:pt x="322572" y="4758926"/>
                  <a:pt x="352642" y="4705848"/>
                  <a:pt x="373456" y="4667754"/>
                </a:cubicBezTo>
                <a:cubicBezTo>
                  <a:pt x="384080" y="4649919"/>
                  <a:pt x="401158" y="4670663"/>
                  <a:pt x="407944" y="4574050"/>
                </a:cubicBezTo>
                <a:cubicBezTo>
                  <a:pt x="408098" y="4548109"/>
                  <a:pt x="427782" y="4503327"/>
                  <a:pt x="425133" y="4462469"/>
                </a:cubicBezTo>
                <a:lnTo>
                  <a:pt x="433890" y="4364681"/>
                </a:lnTo>
                <a:cubicBezTo>
                  <a:pt x="430018" y="4339230"/>
                  <a:pt x="435361" y="4287915"/>
                  <a:pt x="440691" y="4222147"/>
                </a:cubicBezTo>
                <a:cubicBezTo>
                  <a:pt x="451463" y="4164562"/>
                  <a:pt x="497377" y="4067298"/>
                  <a:pt x="503057" y="3977136"/>
                </a:cubicBezTo>
                <a:cubicBezTo>
                  <a:pt x="519229" y="3939837"/>
                  <a:pt x="472839" y="3875689"/>
                  <a:pt x="507582" y="3776020"/>
                </a:cubicBezTo>
                <a:cubicBezTo>
                  <a:pt x="497716" y="3757477"/>
                  <a:pt x="518006" y="3707185"/>
                  <a:pt x="521577" y="3692206"/>
                </a:cubicBezTo>
                <a:cubicBezTo>
                  <a:pt x="525148" y="3677227"/>
                  <a:pt x="526352" y="3687655"/>
                  <a:pt x="529009" y="3686147"/>
                </a:cubicBezTo>
                <a:cubicBezTo>
                  <a:pt x="531848" y="3650325"/>
                  <a:pt x="545504" y="3563351"/>
                  <a:pt x="551870" y="3514534"/>
                </a:cubicBezTo>
                <a:cubicBezTo>
                  <a:pt x="561331" y="3487751"/>
                  <a:pt x="581973" y="3426419"/>
                  <a:pt x="567205" y="3393248"/>
                </a:cubicBezTo>
                <a:cubicBezTo>
                  <a:pt x="585208" y="3400657"/>
                  <a:pt x="563566" y="3353906"/>
                  <a:pt x="579630" y="3344723"/>
                </a:cubicBezTo>
                <a:cubicBezTo>
                  <a:pt x="592861" y="3339338"/>
                  <a:pt x="589379" y="3323900"/>
                  <a:pt x="592672" y="3310978"/>
                </a:cubicBezTo>
                <a:cubicBezTo>
                  <a:pt x="605351" y="3299735"/>
                  <a:pt x="594296" y="3237176"/>
                  <a:pt x="589270" y="3216655"/>
                </a:cubicBezTo>
                <a:cubicBezTo>
                  <a:pt x="566909" y="3160431"/>
                  <a:pt x="626099" y="3142203"/>
                  <a:pt x="609663" y="3096973"/>
                </a:cubicBezTo>
                <a:cubicBezTo>
                  <a:pt x="609191" y="3084373"/>
                  <a:pt x="615889" y="3033331"/>
                  <a:pt x="618886" y="3023628"/>
                </a:cubicBezTo>
                <a:lnTo>
                  <a:pt x="630425" y="2998646"/>
                </a:lnTo>
                <a:lnTo>
                  <a:pt x="640017" y="2995914"/>
                </a:lnTo>
                <a:lnTo>
                  <a:pt x="643600" y="2978244"/>
                </a:lnTo>
                <a:lnTo>
                  <a:pt x="659520" y="2950805"/>
                </a:lnTo>
                <a:cubicBezTo>
                  <a:pt x="620152" y="2937671"/>
                  <a:pt x="687598" y="2860550"/>
                  <a:pt x="650890" y="2864933"/>
                </a:cubicBezTo>
                <a:cubicBezTo>
                  <a:pt x="663707" y="2817056"/>
                  <a:pt x="662078" y="2779813"/>
                  <a:pt x="640210" y="2741864"/>
                </a:cubicBezTo>
                <a:cubicBezTo>
                  <a:pt x="634452" y="2649732"/>
                  <a:pt x="665268" y="2597914"/>
                  <a:pt x="639387" y="2510931"/>
                </a:cubicBezTo>
                <a:cubicBezTo>
                  <a:pt x="645574" y="2407642"/>
                  <a:pt x="671719" y="2317589"/>
                  <a:pt x="680438" y="2227415"/>
                </a:cubicBezTo>
                <a:cubicBezTo>
                  <a:pt x="664175" y="2189847"/>
                  <a:pt x="704423" y="2141655"/>
                  <a:pt x="688135" y="2054289"/>
                </a:cubicBezTo>
                <a:cubicBezTo>
                  <a:pt x="683239" y="2048201"/>
                  <a:pt x="684029" y="1979567"/>
                  <a:pt x="681480" y="1972202"/>
                </a:cubicBezTo>
                <a:lnTo>
                  <a:pt x="686247" y="1917474"/>
                </a:lnTo>
                <a:lnTo>
                  <a:pt x="679783" y="1862721"/>
                </a:lnTo>
                <a:cubicBezTo>
                  <a:pt x="683677" y="1851209"/>
                  <a:pt x="688980" y="1824057"/>
                  <a:pt x="686639" y="1818227"/>
                </a:cubicBezTo>
                <a:lnTo>
                  <a:pt x="658235" y="1742488"/>
                </a:lnTo>
                <a:cubicBezTo>
                  <a:pt x="645662" y="1715201"/>
                  <a:pt x="661423" y="1719638"/>
                  <a:pt x="636990" y="1638389"/>
                </a:cubicBezTo>
                <a:cubicBezTo>
                  <a:pt x="626351" y="1601441"/>
                  <a:pt x="629414" y="1617134"/>
                  <a:pt x="602059" y="1570807"/>
                </a:cubicBezTo>
                <a:lnTo>
                  <a:pt x="570903" y="1513173"/>
                </a:lnTo>
                <a:cubicBezTo>
                  <a:pt x="570781" y="1503175"/>
                  <a:pt x="550561" y="1468055"/>
                  <a:pt x="550438" y="1458058"/>
                </a:cubicBezTo>
                <a:cubicBezTo>
                  <a:pt x="556848" y="1428101"/>
                  <a:pt x="546263" y="1422712"/>
                  <a:pt x="531416" y="1385478"/>
                </a:cubicBezTo>
                <a:cubicBezTo>
                  <a:pt x="527790" y="1370753"/>
                  <a:pt x="490725" y="1304050"/>
                  <a:pt x="501981" y="1265452"/>
                </a:cubicBezTo>
                <a:cubicBezTo>
                  <a:pt x="501825" y="1234781"/>
                  <a:pt x="490462" y="1187660"/>
                  <a:pt x="487370" y="1141743"/>
                </a:cubicBezTo>
                <a:cubicBezTo>
                  <a:pt x="484278" y="1095826"/>
                  <a:pt x="483852" y="1028118"/>
                  <a:pt x="483427" y="989948"/>
                </a:cubicBezTo>
                <a:cubicBezTo>
                  <a:pt x="483001" y="951779"/>
                  <a:pt x="494678" y="945984"/>
                  <a:pt x="484820" y="912725"/>
                </a:cubicBezTo>
                <a:cubicBezTo>
                  <a:pt x="467566" y="854951"/>
                  <a:pt x="510777" y="860797"/>
                  <a:pt x="475093" y="812798"/>
                </a:cubicBezTo>
                <a:cubicBezTo>
                  <a:pt x="461960" y="787034"/>
                  <a:pt x="498505" y="551948"/>
                  <a:pt x="461972" y="450605"/>
                </a:cubicBezTo>
                <a:cubicBezTo>
                  <a:pt x="470167" y="357604"/>
                  <a:pt x="458694" y="431306"/>
                  <a:pt x="465015" y="372906"/>
                </a:cubicBezTo>
                <a:cubicBezTo>
                  <a:pt x="503427" y="364177"/>
                  <a:pt x="489736" y="290341"/>
                  <a:pt x="490377" y="246134"/>
                </a:cubicBezTo>
                <a:cubicBezTo>
                  <a:pt x="491019" y="201927"/>
                  <a:pt x="449725" y="138160"/>
                  <a:pt x="468864" y="107666"/>
                </a:cubicBezTo>
                <a:cubicBezTo>
                  <a:pt x="468282" y="89794"/>
                  <a:pt x="477749" y="76947"/>
                  <a:pt x="477167" y="59075"/>
                </a:cubicBezTo>
                <a:lnTo>
                  <a:pt x="472992" y="14560"/>
                </a:lnTo>
                <a:close/>
              </a:path>
            </a:pathLst>
          </a:custGeom>
        </p:spPr>
      </p:pic>
      <p:sp>
        <p:nvSpPr>
          <p:cNvPr id="2" name="Title 1">
            <a:extLst>
              <a:ext uri="{FF2B5EF4-FFF2-40B4-BE49-F238E27FC236}">
                <a16:creationId xmlns:a16="http://schemas.microsoft.com/office/drawing/2014/main" id="{8E4CB080-4B41-DCF1-2B88-F0C1F2430740}"/>
              </a:ext>
            </a:extLst>
          </p:cNvPr>
          <p:cNvSpPr>
            <a:spLocks noGrp="1"/>
          </p:cNvSpPr>
          <p:nvPr>
            <p:ph type="title"/>
          </p:nvPr>
        </p:nvSpPr>
        <p:spPr>
          <a:xfrm>
            <a:off x="1137034" y="609600"/>
            <a:ext cx="6831188" cy="1322887"/>
          </a:xfrm>
        </p:spPr>
        <p:txBody>
          <a:bodyPr>
            <a:normAutofit/>
          </a:bodyPr>
          <a:lstStyle/>
          <a:p>
            <a:r>
              <a:rPr lang="fr-FR" dirty="0" err="1"/>
              <a:t>Analysing</a:t>
            </a:r>
            <a:r>
              <a:rPr lang="fr-FR" dirty="0"/>
              <a:t> the </a:t>
            </a:r>
            <a:r>
              <a:rPr lang="fr-FR" dirty="0" err="1"/>
              <a:t>growth</a:t>
            </a:r>
            <a:r>
              <a:rPr lang="fr-FR" dirty="0"/>
              <a:t> </a:t>
            </a:r>
            <a:endParaRPr lang="en-US" dirty="0"/>
          </a:p>
        </p:txBody>
      </p:sp>
      <p:graphicFrame>
        <p:nvGraphicFramePr>
          <p:cNvPr id="13" name="Content Placeholder 2">
            <a:extLst>
              <a:ext uri="{FF2B5EF4-FFF2-40B4-BE49-F238E27FC236}">
                <a16:creationId xmlns:a16="http://schemas.microsoft.com/office/drawing/2014/main" id="{6BE5436C-2316-B091-DFF2-92155640C993}"/>
              </a:ext>
            </a:extLst>
          </p:cNvPr>
          <p:cNvGraphicFramePr>
            <a:graphicFrameLocks noGrp="1"/>
          </p:cNvGraphicFramePr>
          <p:nvPr>
            <p:ph idx="1"/>
            <p:extLst>
              <p:ext uri="{D42A27DB-BD31-4B8C-83A1-F6EECF244321}">
                <p14:modId xmlns:p14="http://schemas.microsoft.com/office/powerpoint/2010/main" val="2165950152"/>
              </p:ext>
            </p:extLst>
          </p:nvPr>
        </p:nvGraphicFramePr>
        <p:xfrm>
          <a:off x="1137035" y="2194102"/>
          <a:ext cx="6516216" cy="39085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538127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E51"/>
        </a:solidFill>
        <a:effectLst/>
      </p:bgPr>
    </p:bg>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DAD2698A-8221-A9D2-C083-B5D2126CF032}"/>
              </a:ext>
            </a:extLst>
          </p:cNvPr>
          <p:cNvGraphicFramePr>
            <a:graphicFrameLocks/>
          </p:cNvGraphicFramePr>
          <p:nvPr>
            <p:extLst>
              <p:ext uri="{D42A27DB-BD31-4B8C-83A1-F6EECF244321}">
                <p14:modId xmlns:p14="http://schemas.microsoft.com/office/powerpoint/2010/main" val="388621062"/>
              </p:ext>
            </p:extLst>
          </p:nvPr>
        </p:nvGraphicFramePr>
        <p:xfrm>
          <a:off x="643467" y="796055"/>
          <a:ext cx="2709154" cy="243023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EB82A636-7838-7E33-0305-3E264C0E2079}"/>
              </a:ext>
            </a:extLst>
          </p:cNvPr>
          <p:cNvGraphicFramePr>
            <a:graphicFrameLocks/>
          </p:cNvGraphicFramePr>
          <p:nvPr>
            <p:extLst>
              <p:ext uri="{D42A27DB-BD31-4B8C-83A1-F6EECF244321}">
                <p14:modId xmlns:p14="http://schemas.microsoft.com/office/powerpoint/2010/main" val="2254770005"/>
              </p:ext>
            </p:extLst>
          </p:nvPr>
        </p:nvGraphicFramePr>
        <p:xfrm>
          <a:off x="3386105" y="851287"/>
          <a:ext cx="2709154" cy="237499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938AD9B5-08E1-6DE8-BE67-997AFB2D80D9}"/>
              </a:ext>
            </a:extLst>
          </p:cNvPr>
          <p:cNvGraphicFramePr>
            <a:graphicFrameLocks/>
          </p:cNvGraphicFramePr>
          <p:nvPr>
            <p:extLst>
              <p:ext uri="{D42A27DB-BD31-4B8C-83A1-F6EECF244321}">
                <p14:modId xmlns:p14="http://schemas.microsoft.com/office/powerpoint/2010/main" val="3124334583"/>
              </p:ext>
            </p:extLst>
          </p:nvPr>
        </p:nvGraphicFramePr>
        <p:xfrm>
          <a:off x="6128744" y="796055"/>
          <a:ext cx="2682301" cy="243023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ED0EE7F9-C354-A352-A63C-480FB8DB6443}"/>
              </a:ext>
            </a:extLst>
          </p:cNvPr>
          <p:cNvGraphicFramePr>
            <a:graphicFrameLocks/>
          </p:cNvGraphicFramePr>
          <p:nvPr>
            <p:extLst>
              <p:ext uri="{D42A27DB-BD31-4B8C-83A1-F6EECF244321}">
                <p14:modId xmlns:p14="http://schemas.microsoft.com/office/powerpoint/2010/main" val="4214890064"/>
              </p:ext>
            </p:extLst>
          </p:nvPr>
        </p:nvGraphicFramePr>
        <p:xfrm>
          <a:off x="8722687" y="823671"/>
          <a:ext cx="2682300" cy="232910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Chart 11">
            <a:extLst>
              <a:ext uri="{FF2B5EF4-FFF2-40B4-BE49-F238E27FC236}">
                <a16:creationId xmlns:a16="http://schemas.microsoft.com/office/drawing/2014/main" id="{E8A06E36-E00A-57AC-3710-1FE1A9A6B3B5}"/>
              </a:ext>
            </a:extLst>
          </p:cNvPr>
          <p:cNvGraphicFramePr>
            <a:graphicFrameLocks/>
          </p:cNvGraphicFramePr>
          <p:nvPr>
            <p:extLst>
              <p:ext uri="{D42A27DB-BD31-4B8C-83A1-F6EECF244321}">
                <p14:modId xmlns:p14="http://schemas.microsoft.com/office/powerpoint/2010/main" val="1862841276"/>
              </p:ext>
            </p:extLst>
          </p:nvPr>
        </p:nvGraphicFramePr>
        <p:xfrm>
          <a:off x="672465" y="3659331"/>
          <a:ext cx="2747126" cy="237499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hart 12">
            <a:extLst>
              <a:ext uri="{FF2B5EF4-FFF2-40B4-BE49-F238E27FC236}">
                <a16:creationId xmlns:a16="http://schemas.microsoft.com/office/drawing/2014/main" id="{D6642782-E430-BC09-5497-3522F38E8B45}"/>
              </a:ext>
            </a:extLst>
          </p:cNvPr>
          <p:cNvGraphicFramePr>
            <a:graphicFrameLocks/>
          </p:cNvGraphicFramePr>
          <p:nvPr>
            <p:extLst>
              <p:ext uri="{D42A27DB-BD31-4B8C-83A1-F6EECF244321}">
                <p14:modId xmlns:p14="http://schemas.microsoft.com/office/powerpoint/2010/main" val="3734420446"/>
              </p:ext>
            </p:extLst>
          </p:nvPr>
        </p:nvGraphicFramePr>
        <p:xfrm>
          <a:off x="3419591" y="3631713"/>
          <a:ext cx="2709154" cy="2283175"/>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4" name="Chart 13">
            <a:extLst>
              <a:ext uri="{FF2B5EF4-FFF2-40B4-BE49-F238E27FC236}">
                <a16:creationId xmlns:a16="http://schemas.microsoft.com/office/drawing/2014/main" id="{BBF0BC2A-C5E0-C7E2-9178-520DE66BE833}"/>
              </a:ext>
            </a:extLst>
          </p:cNvPr>
          <p:cNvGraphicFramePr>
            <a:graphicFrameLocks/>
          </p:cNvGraphicFramePr>
          <p:nvPr>
            <p:extLst>
              <p:ext uri="{D42A27DB-BD31-4B8C-83A1-F6EECF244321}">
                <p14:modId xmlns:p14="http://schemas.microsoft.com/office/powerpoint/2010/main" val="96633201"/>
              </p:ext>
            </p:extLst>
          </p:nvPr>
        </p:nvGraphicFramePr>
        <p:xfrm>
          <a:off x="5975561" y="3631714"/>
          <a:ext cx="2747126" cy="243023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Chart 14">
            <a:extLst>
              <a:ext uri="{FF2B5EF4-FFF2-40B4-BE49-F238E27FC236}">
                <a16:creationId xmlns:a16="http://schemas.microsoft.com/office/drawing/2014/main" id="{11328C26-5B2D-314D-2909-7EE31169F593}"/>
              </a:ext>
            </a:extLst>
          </p:cNvPr>
          <p:cNvGraphicFramePr>
            <a:graphicFrameLocks/>
          </p:cNvGraphicFramePr>
          <p:nvPr>
            <p:extLst>
              <p:ext uri="{D42A27DB-BD31-4B8C-83A1-F6EECF244321}">
                <p14:modId xmlns:p14="http://schemas.microsoft.com/office/powerpoint/2010/main" val="4256425975"/>
              </p:ext>
            </p:extLst>
          </p:nvPr>
        </p:nvGraphicFramePr>
        <p:xfrm>
          <a:off x="8722687" y="3778771"/>
          <a:ext cx="2825846" cy="2255557"/>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24940464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E51"/>
        </a:solidFill>
        <a:effectLst/>
      </p:bgPr>
    </p:bg>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3A55BD67-5118-C5F7-AD0D-A3CBB5C7A2EA}"/>
              </a:ext>
            </a:extLst>
          </p:cNvPr>
          <p:cNvGraphicFramePr>
            <a:graphicFrameLocks/>
          </p:cNvGraphicFramePr>
          <p:nvPr>
            <p:extLst>
              <p:ext uri="{D42A27DB-BD31-4B8C-83A1-F6EECF244321}">
                <p14:modId xmlns:p14="http://schemas.microsoft.com/office/powerpoint/2010/main" val="50175799"/>
              </p:ext>
            </p:extLst>
          </p:nvPr>
        </p:nvGraphicFramePr>
        <p:xfrm>
          <a:off x="722083" y="704687"/>
          <a:ext cx="2700326" cy="232637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4FEDB72B-E74A-84C5-85EF-23CA01040E84}"/>
              </a:ext>
            </a:extLst>
          </p:cNvPr>
          <p:cNvGraphicFramePr>
            <a:graphicFrameLocks/>
          </p:cNvGraphicFramePr>
          <p:nvPr>
            <p:extLst>
              <p:ext uri="{D42A27DB-BD31-4B8C-83A1-F6EECF244321}">
                <p14:modId xmlns:p14="http://schemas.microsoft.com/office/powerpoint/2010/main" val="626844492"/>
              </p:ext>
            </p:extLst>
          </p:nvPr>
        </p:nvGraphicFramePr>
        <p:xfrm>
          <a:off x="3368938" y="643467"/>
          <a:ext cx="2700326" cy="244882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D0E6FCCA-5229-2D44-DD96-504B9AE5D63E}"/>
              </a:ext>
            </a:extLst>
          </p:cNvPr>
          <p:cNvGraphicFramePr>
            <a:graphicFrameLocks/>
          </p:cNvGraphicFramePr>
          <p:nvPr>
            <p:extLst>
              <p:ext uri="{D42A27DB-BD31-4B8C-83A1-F6EECF244321}">
                <p14:modId xmlns:p14="http://schemas.microsoft.com/office/powerpoint/2010/main" val="3400593052"/>
              </p:ext>
            </p:extLst>
          </p:nvPr>
        </p:nvGraphicFramePr>
        <p:xfrm>
          <a:off x="6069264" y="643467"/>
          <a:ext cx="2700326" cy="244882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a:extLst>
              <a:ext uri="{FF2B5EF4-FFF2-40B4-BE49-F238E27FC236}">
                <a16:creationId xmlns:a16="http://schemas.microsoft.com/office/drawing/2014/main" id="{97F992B7-79EA-A358-6324-10E03639D166}"/>
              </a:ext>
            </a:extLst>
          </p:cNvPr>
          <p:cNvGraphicFramePr>
            <a:graphicFrameLocks/>
          </p:cNvGraphicFramePr>
          <p:nvPr>
            <p:extLst>
              <p:ext uri="{D42A27DB-BD31-4B8C-83A1-F6EECF244321}">
                <p14:modId xmlns:p14="http://schemas.microsoft.com/office/powerpoint/2010/main" val="2241066464"/>
              </p:ext>
            </p:extLst>
          </p:nvPr>
        </p:nvGraphicFramePr>
        <p:xfrm>
          <a:off x="8769591" y="704687"/>
          <a:ext cx="2700326" cy="244882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 name="Chart 9">
            <a:extLst>
              <a:ext uri="{FF2B5EF4-FFF2-40B4-BE49-F238E27FC236}">
                <a16:creationId xmlns:a16="http://schemas.microsoft.com/office/drawing/2014/main" id="{F0E208A5-2729-5885-C8F4-F215DAD22C07}"/>
              </a:ext>
            </a:extLst>
          </p:cNvPr>
          <p:cNvGraphicFramePr>
            <a:graphicFrameLocks/>
          </p:cNvGraphicFramePr>
          <p:nvPr>
            <p:extLst>
              <p:ext uri="{D42A27DB-BD31-4B8C-83A1-F6EECF244321}">
                <p14:modId xmlns:p14="http://schemas.microsoft.com/office/powerpoint/2010/main" val="223270027"/>
              </p:ext>
            </p:extLst>
          </p:nvPr>
        </p:nvGraphicFramePr>
        <p:xfrm>
          <a:off x="751776" y="3688314"/>
          <a:ext cx="2700326" cy="232637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1" name="Chart 10">
            <a:extLst>
              <a:ext uri="{FF2B5EF4-FFF2-40B4-BE49-F238E27FC236}">
                <a16:creationId xmlns:a16="http://schemas.microsoft.com/office/drawing/2014/main" id="{E35FE8F8-3CB5-3A27-A92A-3AE52BC68AF7}"/>
              </a:ext>
            </a:extLst>
          </p:cNvPr>
          <p:cNvGraphicFramePr>
            <a:graphicFrameLocks/>
          </p:cNvGraphicFramePr>
          <p:nvPr>
            <p:extLst>
              <p:ext uri="{D42A27DB-BD31-4B8C-83A1-F6EECF244321}">
                <p14:modId xmlns:p14="http://schemas.microsoft.com/office/powerpoint/2010/main" val="2087702630"/>
              </p:ext>
            </p:extLst>
          </p:nvPr>
        </p:nvGraphicFramePr>
        <p:xfrm>
          <a:off x="3290328" y="3688314"/>
          <a:ext cx="2700326" cy="24488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2" name="Chart 11">
            <a:extLst>
              <a:ext uri="{FF2B5EF4-FFF2-40B4-BE49-F238E27FC236}">
                <a16:creationId xmlns:a16="http://schemas.microsoft.com/office/drawing/2014/main" id="{67A401D9-A057-B433-88A5-B5FE7B60031A}"/>
              </a:ext>
            </a:extLst>
          </p:cNvPr>
          <p:cNvGraphicFramePr>
            <a:graphicFrameLocks/>
          </p:cNvGraphicFramePr>
          <p:nvPr>
            <p:extLst>
              <p:ext uri="{D42A27DB-BD31-4B8C-83A1-F6EECF244321}">
                <p14:modId xmlns:p14="http://schemas.microsoft.com/office/powerpoint/2010/main" val="705144436"/>
              </p:ext>
            </p:extLst>
          </p:nvPr>
        </p:nvGraphicFramePr>
        <p:xfrm>
          <a:off x="5828880" y="3765712"/>
          <a:ext cx="2700326" cy="244882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3" name="Chart 12">
            <a:extLst>
              <a:ext uri="{FF2B5EF4-FFF2-40B4-BE49-F238E27FC236}">
                <a16:creationId xmlns:a16="http://schemas.microsoft.com/office/drawing/2014/main" id="{3DA5FF20-114F-6DC6-FC3A-BCF0CE1463D4}"/>
              </a:ext>
            </a:extLst>
          </p:cNvPr>
          <p:cNvGraphicFramePr>
            <a:graphicFrameLocks/>
          </p:cNvGraphicFramePr>
          <p:nvPr>
            <p:extLst>
              <p:ext uri="{D42A27DB-BD31-4B8C-83A1-F6EECF244321}">
                <p14:modId xmlns:p14="http://schemas.microsoft.com/office/powerpoint/2010/main" val="3197433610"/>
              </p:ext>
            </p:extLst>
          </p:nvPr>
        </p:nvGraphicFramePr>
        <p:xfrm>
          <a:off x="8621053" y="3765712"/>
          <a:ext cx="2700326" cy="2448820"/>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12087450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E51"/>
        </a:solidFill>
        <a:effectLst/>
      </p:bgPr>
    </p:bg>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ADD69FA6-DFAE-610F-1E26-B9555BB275DE}"/>
              </a:ext>
            </a:extLst>
          </p:cNvPr>
          <p:cNvGraphicFramePr>
            <a:graphicFrameLocks/>
          </p:cNvGraphicFramePr>
          <p:nvPr>
            <p:extLst>
              <p:ext uri="{D42A27DB-BD31-4B8C-83A1-F6EECF244321}">
                <p14:modId xmlns:p14="http://schemas.microsoft.com/office/powerpoint/2010/main" val="4085648429"/>
              </p:ext>
            </p:extLst>
          </p:nvPr>
        </p:nvGraphicFramePr>
        <p:xfrm>
          <a:off x="661984" y="886874"/>
          <a:ext cx="2881074" cy="24169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3CEAFE2C-39C4-F0C3-88FC-92B8EC48EBB3}"/>
              </a:ext>
            </a:extLst>
          </p:cNvPr>
          <p:cNvGraphicFramePr>
            <a:graphicFrameLocks/>
          </p:cNvGraphicFramePr>
          <p:nvPr>
            <p:extLst>
              <p:ext uri="{D42A27DB-BD31-4B8C-83A1-F6EECF244321}">
                <p14:modId xmlns:p14="http://schemas.microsoft.com/office/powerpoint/2010/main" val="1801984288"/>
              </p:ext>
            </p:extLst>
          </p:nvPr>
        </p:nvGraphicFramePr>
        <p:xfrm>
          <a:off x="3272757" y="915071"/>
          <a:ext cx="2881074" cy="241695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C495ABE1-EDFC-9948-E3C1-AAD50CA75DF4}"/>
              </a:ext>
            </a:extLst>
          </p:cNvPr>
          <p:cNvGraphicFramePr>
            <a:graphicFrameLocks/>
          </p:cNvGraphicFramePr>
          <p:nvPr>
            <p:extLst>
              <p:ext uri="{D42A27DB-BD31-4B8C-83A1-F6EECF244321}">
                <p14:modId xmlns:p14="http://schemas.microsoft.com/office/powerpoint/2010/main" val="717678059"/>
              </p:ext>
            </p:extLst>
          </p:nvPr>
        </p:nvGraphicFramePr>
        <p:xfrm>
          <a:off x="5912136" y="915071"/>
          <a:ext cx="2881074" cy="241695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a:extLst>
              <a:ext uri="{FF2B5EF4-FFF2-40B4-BE49-F238E27FC236}">
                <a16:creationId xmlns:a16="http://schemas.microsoft.com/office/drawing/2014/main" id="{FAC63D07-76DF-EE97-17C6-4141CB6E287C}"/>
              </a:ext>
            </a:extLst>
          </p:cNvPr>
          <p:cNvGraphicFramePr>
            <a:graphicFrameLocks/>
          </p:cNvGraphicFramePr>
          <p:nvPr>
            <p:extLst>
              <p:ext uri="{D42A27DB-BD31-4B8C-83A1-F6EECF244321}">
                <p14:modId xmlns:p14="http://schemas.microsoft.com/office/powerpoint/2010/main" val="2838126402"/>
              </p:ext>
            </p:extLst>
          </p:nvPr>
        </p:nvGraphicFramePr>
        <p:xfrm>
          <a:off x="8667459" y="858676"/>
          <a:ext cx="2881074" cy="247334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Chart 7">
            <a:extLst>
              <a:ext uri="{FF2B5EF4-FFF2-40B4-BE49-F238E27FC236}">
                <a16:creationId xmlns:a16="http://schemas.microsoft.com/office/drawing/2014/main" id="{30ECB354-EC7E-8B6F-31D4-98698B8D22C9}"/>
              </a:ext>
            </a:extLst>
          </p:cNvPr>
          <p:cNvGraphicFramePr>
            <a:graphicFrameLocks/>
          </p:cNvGraphicFramePr>
          <p:nvPr>
            <p:extLst>
              <p:ext uri="{D42A27DB-BD31-4B8C-83A1-F6EECF244321}">
                <p14:modId xmlns:p14="http://schemas.microsoft.com/office/powerpoint/2010/main" val="1030717289"/>
              </p:ext>
            </p:extLst>
          </p:nvPr>
        </p:nvGraphicFramePr>
        <p:xfrm>
          <a:off x="643467" y="3582372"/>
          <a:ext cx="2881074" cy="241695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Chart 8">
            <a:extLst>
              <a:ext uri="{FF2B5EF4-FFF2-40B4-BE49-F238E27FC236}">
                <a16:creationId xmlns:a16="http://schemas.microsoft.com/office/drawing/2014/main" id="{4E9D2437-0B2C-4DBD-8E30-D7B5F55BFA9B}"/>
              </a:ext>
            </a:extLst>
          </p:cNvPr>
          <p:cNvGraphicFramePr>
            <a:graphicFrameLocks/>
          </p:cNvGraphicFramePr>
          <p:nvPr>
            <p:extLst>
              <p:ext uri="{D42A27DB-BD31-4B8C-83A1-F6EECF244321}">
                <p14:modId xmlns:p14="http://schemas.microsoft.com/office/powerpoint/2010/main" val="1636916559"/>
              </p:ext>
            </p:extLst>
          </p:nvPr>
        </p:nvGraphicFramePr>
        <p:xfrm>
          <a:off x="3395980" y="3554175"/>
          <a:ext cx="2881074" cy="241695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0" name="Chart 9">
            <a:extLst>
              <a:ext uri="{FF2B5EF4-FFF2-40B4-BE49-F238E27FC236}">
                <a16:creationId xmlns:a16="http://schemas.microsoft.com/office/drawing/2014/main" id="{51A744F4-D09B-1E9D-9DAF-3A8625C4C583}"/>
              </a:ext>
            </a:extLst>
          </p:cNvPr>
          <p:cNvGraphicFramePr>
            <a:graphicFrameLocks/>
          </p:cNvGraphicFramePr>
          <p:nvPr>
            <p:extLst>
              <p:ext uri="{D42A27DB-BD31-4B8C-83A1-F6EECF244321}">
                <p14:modId xmlns:p14="http://schemas.microsoft.com/office/powerpoint/2010/main" val="3930190382"/>
              </p:ext>
            </p:extLst>
          </p:nvPr>
        </p:nvGraphicFramePr>
        <p:xfrm>
          <a:off x="6153831" y="3554175"/>
          <a:ext cx="2881074" cy="2388752"/>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1" name="Chart 10">
            <a:extLst>
              <a:ext uri="{FF2B5EF4-FFF2-40B4-BE49-F238E27FC236}">
                <a16:creationId xmlns:a16="http://schemas.microsoft.com/office/drawing/2014/main" id="{5C9BCF2A-9E0D-2BAA-3B75-16499A65945C}"/>
              </a:ext>
            </a:extLst>
          </p:cNvPr>
          <p:cNvGraphicFramePr>
            <a:graphicFrameLocks/>
          </p:cNvGraphicFramePr>
          <p:nvPr>
            <p:extLst>
              <p:ext uri="{D42A27DB-BD31-4B8C-83A1-F6EECF244321}">
                <p14:modId xmlns:p14="http://schemas.microsoft.com/office/powerpoint/2010/main" val="851324087"/>
              </p:ext>
            </p:extLst>
          </p:nvPr>
        </p:nvGraphicFramePr>
        <p:xfrm>
          <a:off x="8667459" y="3596471"/>
          <a:ext cx="2881074" cy="2388752"/>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20058800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E51"/>
        </a:solidFill>
        <a:effectLst/>
      </p:bgPr>
    </p:bg>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C909593B-EE14-6407-8C70-FCA4E4953AF2}"/>
              </a:ext>
            </a:extLst>
          </p:cNvPr>
          <p:cNvGraphicFramePr>
            <a:graphicFrameLocks/>
          </p:cNvGraphicFramePr>
          <p:nvPr>
            <p:extLst>
              <p:ext uri="{D42A27DB-BD31-4B8C-83A1-F6EECF244321}">
                <p14:modId xmlns:p14="http://schemas.microsoft.com/office/powerpoint/2010/main" val="2469900943"/>
              </p:ext>
            </p:extLst>
          </p:nvPr>
        </p:nvGraphicFramePr>
        <p:xfrm>
          <a:off x="643467" y="965518"/>
          <a:ext cx="3100655" cy="221210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E0D130A4-C750-47F4-0EA5-C2D23C295296}"/>
              </a:ext>
            </a:extLst>
          </p:cNvPr>
          <p:cNvGraphicFramePr>
            <a:graphicFrameLocks/>
          </p:cNvGraphicFramePr>
          <p:nvPr>
            <p:extLst>
              <p:ext uri="{D42A27DB-BD31-4B8C-83A1-F6EECF244321}">
                <p14:modId xmlns:p14="http://schemas.microsoft.com/office/powerpoint/2010/main" val="1575247723"/>
              </p:ext>
            </p:extLst>
          </p:nvPr>
        </p:nvGraphicFramePr>
        <p:xfrm>
          <a:off x="3176478" y="965518"/>
          <a:ext cx="3100655" cy="221210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7BBA74E5-6179-B875-AF02-D4830EAC6C6E}"/>
              </a:ext>
            </a:extLst>
          </p:cNvPr>
          <p:cNvGraphicFramePr>
            <a:graphicFrameLocks/>
          </p:cNvGraphicFramePr>
          <p:nvPr>
            <p:extLst>
              <p:ext uri="{D42A27DB-BD31-4B8C-83A1-F6EECF244321}">
                <p14:modId xmlns:p14="http://schemas.microsoft.com/office/powerpoint/2010/main" val="1807080378"/>
              </p:ext>
            </p:extLst>
          </p:nvPr>
        </p:nvGraphicFramePr>
        <p:xfrm>
          <a:off x="5709489" y="995469"/>
          <a:ext cx="3100655" cy="221210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a:extLst>
              <a:ext uri="{FF2B5EF4-FFF2-40B4-BE49-F238E27FC236}">
                <a16:creationId xmlns:a16="http://schemas.microsoft.com/office/drawing/2014/main" id="{E0E2B2D9-A3C5-FC50-75A6-E469367AB887}"/>
              </a:ext>
            </a:extLst>
          </p:cNvPr>
          <p:cNvGraphicFramePr>
            <a:graphicFrameLocks/>
          </p:cNvGraphicFramePr>
          <p:nvPr>
            <p:extLst>
              <p:ext uri="{D42A27DB-BD31-4B8C-83A1-F6EECF244321}">
                <p14:modId xmlns:p14="http://schemas.microsoft.com/office/powerpoint/2010/main" val="310254642"/>
              </p:ext>
            </p:extLst>
          </p:nvPr>
        </p:nvGraphicFramePr>
        <p:xfrm>
          <a:off x="8242499" y="995469"/>
          <a:ext cx="3100655" cy="221210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Chart 7">
            <a:extLst>
              <a:ext uri="{FF2B5EF4-FFF2-40B4-BE49-F238E27FC236}">
                <a16:creationId xmlns:a16="http://schemas.microsoft.com/office/drawing/2014/main" id="{B2D9C0C8-E121-B17F-69A3-7FF989D51E23}"/>
              </a:ext>
            </a:extLst>
          </p:cNvPr>
          <p:cNvGraphicFramePr>
            <a:graphicFrameLocks/>
          </p:cNvGraphicFramePr>
          <p:nvPr>
            <p:extLst>
              <p:ext uri="{D42A27DB-BD31-4B8C-83A1-F6EECF244321}">
                <p14:modId xmlns:p14="http://schemas.microsoft.com/office/powerpoint/2010/main" val="1609407545"/>
              </p:ext>
            </p:extLst>
          </p:nvPr>
        </p:nvGraphicFramePr>
        <p:xfrm>
          <a:off x="757567" y="3680375"/>
          <a:ext cx="3100655" cy="221210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Chart 8">
            <a:extLst>
              <a:ext uri="{FF2B5EF4-FFF2-40B4-BE49-F238E27FC236}">
                <a16:creationId xmlns:a16="http://schemas.microsoft.com/office/drawing/2014/main" id="{A4351CF9-585D-4E40-ED4A-3FF3D3E2D59B}"/>
              </a:ext>
            </a:extLst>
          </p:cNvPr>
          <p:cNvGraphicFramePr>
            <a:graphicFrameLocks/>
          </p:cNvGraphicFramePr>
          <p:nvPr>
            <p:extLst>
              <p:ext uri="{D42A27DB-BD31-4B8C-83A1-F6EECF244321}">
                <p14:modId xmlns:p14="http://schemas.microsoft.com/office/powerpoint/2010/main" val="1556417131"/>
              </p:ext>
            </p:extLst>
          </p:nvPr>
        </p:nvGraphicFramePr>
        <p:xfrm>
          <a:off x="3339070" y="3680375"/>
          <a:ext cx="3100655" cy="2212105"/>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0" name="Chart 9">
            <a:extLst>
              <a:ext uri="{FF2B5EF4-FFF2-40B4-BE49-F238E27FC236}">
                <a16:creationId xmlns:a16="http://schemas.microsoft.com/office/drawing/2014/main" id="{3094129E-B06E-F601-316A-9021CBA4BF5D}"/>
              </a:ext>
            </a:extLst>
          </p:cNvPr>
          <p:cNvGraphicFramePr>
            <a:graphicFrameLocks/>
          </p:cNvGraphicFramePr>
          <p:nvPr>
            <p:extLst>
              <p:ext uri="{D42A27DB-BD31-4B8C-83A1-F6EECF244321}">
                <p14:modId xmlns:p14="http://schemas.microsoft.com/office/powerpoint/2010/main" val="3816485256"/>
              </p:ext>
            </p:extLst>
          </p:nvPr>
        </p:nvGraphicFramePr>
        <p:xfrm>
          <a:off x="6034673" y="3680375"/>
          <a:ext cx="3100655" cy="2212105"/>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1" name="Chart 10">
            <a:extLst>
              <a:ext uri="{FF2B5EF4-FFF2-40B4-BE49-F238E27FC236}">
                <a16:creationId xmlns:a16="http://schemas.microsoft.com/office/drawing/2014/main" id="{4A17921F-401E-F736-201E-4F15582CA13A}"/>
              </a:ext>
            </a:extLst>
          </p:cNvPr>
          <p:cNvGraphicFramePr>
            <a:graphicFrameLocks/>
          </p:cNvGraphicFramePr>
          <p:nvPr>
            <p:extLst>
              <p:ext uri="{D42A27DB-BD31-4B8C-83A1-F6EECF244321}">
                <p14:modId xmlns:p14="http://schemas.microsoft.com/office/powerpoint/2010/main" val="1300529419"/>
              </p:ext>
            </p:extLst>
          </p:nvPr>
        </p:nvGraphicFramePr>
        <p:xfrm>
          <a:off x="8447878" y="3680375"/>
          <a:ext cx="3100655" cy="2212105"/>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14538274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E5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C8F3C-89CE-6C9A-397E-9F8CA9FD0AD3}"/>
              </a:ext>
            </a:extLst>
          </p:cNvPr>
          <p:cNvSpPr>
            <a:spLocks noGrp="1"/>
          </p:cNvSpPr>
          <p:nvPr>
            <p:ph type="title"/>
          </p:nvPr>
        </p:nvSpPr>
        <p:spPr>
          <a:xfrm>
            <a:off x="643465" y="2348339"/>
            <a:ext cx="4809068" cy="2161322"/>
          </a:xfrm>
        </p:spPr>
        <p:txBody>
          <a:bodyPr anchor="t">
            <a:normAutofit fontScale="90000"/>
          </a:bodyPr>
          <a:lstStyle/>
          <a:p>
            <a:pPr algn="ctr"/>
            <a:r>
              <a:rPr lang="en-US" sz="4000" b="1" i="0" dirty="0">
                <a:solidFill>
                  <a:schemeClr val="tx2">
                    <a:lumMod val="90000"/>
                  </a:schemeClr>
                </a:solidFill>
                <a:effectLst/>
                <a:latin typeface="Aptos" panose="020B0004020202020204" pitchFamily="34" charset="0"/>
              </a:rPr>
              <a:t>Streamlining Choices for In-Depth Fundamental Analysis</a:t>
            </a:r>
            <a:endParaRPr lang="en-US" sz="4000" b="1" dirty="0">
              <a:solidFill>
                <a:schemeClr val="tx2">
                  <a:lumMod val="90000"/>
                </a:schemeClr>
              </a:solidFill>
              <a:latin typeface="Aptos" panose="020B0004020202020204" pitchFamily="34" charset="0"/>
            </a:endParaRPr>
          </a:p>
        </p:txBody>
      </p:sp>
      <p:sp>
        <p:nvSpPr>
          <p:cNvPr id="3" name="Content Placeholder 2">
            <a:extLst>
              <a:ext uri="{FF2B5EF4-FFF2-40B4-BE49-F238E27FC236}">
                <a16:creationId xmlns:a16="http://schemas.microsoft.com/office/drawing/2014/main" id="{41A80B78-BC3B-0222-E0E5-0BC614450D44}"/>
              </a:ext>
            </a:extLst>
          </p:cNvPr>
          <p:cNvSpPr>
            <a:spLocks noGrp="1"/>
          </p:cNvSpPr>
          <p:nvPr>
            <p:ph idx="1"/>
          </p:nvPr>
        </p:nvSpPr>
        <p:spPr>
          <a:xfrm>
            <a:off x="6007100" y="643467"/>
            <a:ext cx="5668433" cy="5401733"/>
          </a:xfrm>
        </p:spPr>
        <p:txBody>
          <a:bodyPr anchor="ctr">
            <a:normAutofit/>
          </a:bodyPr>
          <a:lstStyle/>
          <a:p>
            <a:r>
              <a:rPr lang="en-US" sz="1800" b="0" i="0" dirty="0">
                <a:solidFill>
                  <a:schemeClr val="tx2">
                    <a:lumMod val="10000"/>
                    <a:lumOff val="90000"/>
                  </a:schemeClr>
                </a:solidFill>
                <a:effectLst/>
                <a:latin typeface="Söhne"/>
              </a:rPr>
              <a:t>Following a comprehensive analysis, we successfully whittled down the pool of 36 stocks to a more manageable selection of 23.</a:t>
            </a:r>
          </a:p>
          <a:p>
            <a:r>
              <a:rPr lang="en-US" sz="1800" b="0" i="0" dirty="0">
                <a:solidFill>
                  <a:schemeClr val="tx2">
                    <a:lumMod val="10000"/>
                    <a:lumOff val="90000"/>
                  </a:schemeClr>
                </a:solidFill>
                <a:effectLst/>
                <a:latin typeface="Söhne"/>
              </a:rPr>
              <a:t> The remaining stocks in consideration are </a:t>
            </a:r>
            <a:r>
              <a:rPr lang="en-US" sz="1800" b="0" i="0" dirty="0" err="1">
                <a:solidFill>
                  <a:schemeClr val="tx2">
                    <a:lumMod val="10000"/>
                    <a:lumOff val="90000"/>
                  </a:schemeClr>
                </a:solidFill>
                <a:effectLst/>
                <a:latin typeface="Söhne"/>
              </a:rPr>
              <a:t>Aetech</a:t>
            </a:r>
            <a:r>
              <a:rPr lang="en-US" sz="1800" b="0" i="0" dirty="0">
                <a:solidFill>
                  <a:schemeClr val="tx2">
                    <a:lumMod val="10000"/>
                    <a:lumOff val="90000"/>
                  </a:schemeClr>
                </a:solidFill>
                <a:effectLst/>
                <a:latin typeface="Söhne"/>
              </a:rPr>
              <a:t>, Amen Bank, AMV, BH ASSURANCE, BH BANK, BIAT, BTE, DH, ENNAKL, EUROCYCLE, MG, MONOPRIX, OFFICE PLAST, SAH, OTH, SFBT, SMART TN, SOTUMAG, TUNS RE, UBCI, UIB, UNIMED, and WIFAK.</a:t>
            </a:r>
          </a:p>
          <a:p>
            <a:r>
              <a:rPr lang="en-US" sz="1800" b="0" i="0" dirty="0">
                <a:solidFill>
                  <a:schemeClr val="tx2">
                    <a:lumMod val="10000"/>
                    <a:lumOff val="90000"/>
                  </a:schemeClr>
                </a:solidFill>
                <a:effectLst/>
                <a:latin typeface="Söhne"/>
              </a:rPr>
              <a:t> This reduction has significantly streamlined our focus, paving the way for a more in-depth fundamental analysis. Leveraging a variety of analytical techniques, we are poised to delve into both quantitative aspects, examining numerical data, and qualitative dimensions, utilizing visualizations. This refined list empowers us to conduct a thorough assessment of each stock's potential, facilitating a more informed and strategic decision-making process.</a:t>
            </a:r>
            <a:endParaRPr lang="fr-FR" sz="1800" dirty="0">
              <a:solidFill>
                <a:schemeClr val="tx2">
                  <a:lumMod val="10000"/>
                  <a:lumOff val="90000"/>
                </a:schemeClr>
              </a:solidFill>
            </a:endParaRPr>
          </a:p>
        </p:txBody>
      </p:sp>
      <p:pic>
        <p:nvPicPr>
          <p:cNvPr id="7" name="Graphic 6" descr="Upward trend">
            <a:extLst>
              <a:ext uri="{FF2B5EF4-FFF2-40B4-BE49-F238E27FC236}">
                <a16:creationId xmlns:a16="http://schemas.microsoft.com/office/drawing/2014/main" id="{48A19447-C9C7-953D-531C-765958441D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0799" y="1119188"/>
            <a:ext cx="914400" cy="914400"/>
          </a:xfrm>
          <a:prstGeom prst="rect">
            <a:avLst/>
          </a:prstGeom>
        </p:spPr>
      </p:pic>
    </p:spTree>
    <p:extLst>
      <p:ext uri="{BB962C8B-B14F-4D97-AF65-F5344CB8AC3E}">
        <p14:creationId xmlns:p14="http://schemas.microsoft.com/office/powerpoint/2010/main" val="15681514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E5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873EB-82E1-D3CF-5422-226260918365}"/>
              </a:ext>
            </a:extLst>
          </p:cNvPr>
          <p:cNvSpPr>
            <a:spLocks noGrp="1"/>
          </p:cNvSpPr>
          <p:nvPr>
            <p:ph type="title"/>
          </p:nvPr>
        </p:nvSpPr>
        <p:spPr>
          <a:xfrm>
            <a:off x="1137034" y="609600"/>
            <a:ext cx="4784796" cy="1330840"/>
          </a:xfrm>
        </p:spPr>
        <p:txBody>
          <a:bodyPr>
            <a:normAutofit/>
          </a:bodyPr>
          <a:lstStyle/>
          <a:p>
            <a:r>
              <a:rPr lang="fr-FR" dirty="0">
                <a:solidFill>
                  <a:schemeClr val="tx2">
                    <a:lumMod val="10000"/>
                    <a:lumOff val="90000"/>
                  </a:schemeClr>
                </a:solidFill>
              </a:rPr>
              <a:t>Next, MORE RATIOS </a:t>
            </a:r>
            <a:endParaRPr lang="en-US" dirty="0">
              <a:solidFill>
                <a:schemeClr val="tx2">
                  <a:lumMod val="10000"/>
                  <a:lumOff val="90000"/>
                </a:schemeClr>
              </a:solidFill>
            </a:endParaRPr>
          </a:p>
        </p:txBody>
      </p:sp>
      <p:graphicFrame>
        <p:nvGraphicFramePr>
          <p:cNvPr id="15" name="Content Placeholder 2">
            <a:extLst>
              <a:ext uri="{FF2B5EF4-FFF2-40B4-BE49-F238E27FC236}">
                <a16:creationId xmlns:a16="http://schemas.microsoft.com/office/drawing/2014/main" id="{DE332A83-AB76-2BED-72A2-5793EF33BFCD}"/>
              </a:ext>
            </a:extLst>
          </p:cNvPr>
          <p:cNvGraphicFramePr>
            <a:graphicFrameLocks noGrp="1"/>
          </p:cNvGraphicFramePr>
          <p:nvPr>
            <p:ph idx="1"/>
            <p:extLst>
              <p:ext uri="{D42A27DB-BD31-4B8C-83A1-F6EECF244321}">
                <p14:modId xmlns:p14="http://schemas.microsoft.com/office/powerpoint/2010/main" val="1814798939"/>
              </p:ext>
            </p:extLst>
          </p:nvPr>
        </p:nvGraphicFramePr>
        <p:xfrm>
          <a:off x="1137034" y="2194102"/>
          <a:ext cx="4438036" cy="39085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Table 3">
            <a:extLst>
              <a:ext uri="{FF2B5EF4-FFF2-40B4-BE49-F238E27FC236}">
                <a16:creationId xmlns:a16="http://schemas.microsoft.com/office/drawing/2014/main" id="{0A88C8BC-96F2-7C74-CB14-A884BDE47171}"/>
              </a:ext>
            </a:extLst>
          </p:cNvPr>
          <p:cNvGraphicFramePr>
            <a:graphicFrameLocks noGrp="1"/>
          </p:cNvGraphicFramePr>
          <p:nvPr>
            <p:extLst>
              <p:ext uri="{D42A27DB-BD31-4B8C-83A1-F6EECF244321}">
                <p14:modId xmlns:p14="http://schemas.microsoft.com/office/powerpoint/2010/main" val="813235417"/>
              </p:ext>
            </p:extLst>
          </p:nvPr>
        </p:nvGraphicFramePr>
        <p:xfrm>
          <a:off x="7841285" y="717012"/>
          <a:ext cx="2816301" cy="5585499"/>
        </p:xfrm>
        <a:graphic>
          <a:graphicData uri="http://schemas.openxmlformats.org/drawingml/2006/table">
            <a:tbl>
              <a:tblPr>
                <a:tableStyleId>{5C22544A-7EE6-4342-B048-85BDC9FD1C3A}</a:tableStyleId>
              </a:tblPr>
              <a:tblGrid>
                <a:gridCol w="2816301">
                  <a:extLst>
                    <a:ext uri="{9D8B030D-6E8A-4147-A177-3AD203B41FA5}">
                      <a16:colId xmlns:a16="http://schemas.microsoft.com/office/drawing/2014/main" val="1258684372"/>
                    </a:ext>
                  </a:extLst>
                </a:gridCol>
              </a:tblGrid>
              <a:tr h="172130">
                <a:tc>
                  <a:txBody>
                    <a:bodyPr/>
                    <a:lstStyle/>
                    <a:p>
                      <a:pPr algn="l" fontAlgn="b"/>
                      <a:r>
                        <a:rPr lang="en-US" sz="900" u="none" strike="noStrike">
                          <a:effectLst/>
                        </a:rPr>
                        <a:t>LIQUIDITY RATIO</a:t>
                      </a:r>
                      <a:endParaRPr lang="en-US" sz="900" b="0" i="0" u="none" strike="noStrike">
                        <a:solidFill>
                          <a:srgbClr val="000000"/>
                        </a:solidFill>
                        <a:effectLst/>
                        <a:latin typeface="Calibri" panose="020F0502020204030204" pitchFamily="34" charset="0"/>
                      </a:endParaRPr>
                    </a:p>
                  </a:txBody>
                  <a:tcPr marL="3373" marR="3373" marT="3373" marB="0" anchor="b">
                    <a:solidFill>
                      <a:schemeClr val="tx2">
                        <a:lumMod val="10000"/>
                        <a:lumOff val="90000"/>
                      </a:schemeClr>
                    </a:solidFill>
                  </a:tcPr>
                </a:tc>
                <a:extLst>
                  <a:ext uri="{0D108BD9-81ED-4DB2-BD59-A6C34878D82A}">
                    <a16:rowId xmlns:a16="http://schemas.microsoft.com/office/drawing/2014/main" val="1971445624"/>
                  </a:ext>
                </a:extLst>
              </a:tr>
              <a:tr h="172130">
                <a:tc>
                  <a:txBody>
                    <a:bodyPr/>
                    <a:lstStyle/>
                    <a:p>
                      <a:pPr algn="l" fontAlgn="b"/>
                      <a:r>
                        <a:rPr lang="en-US" sz="900" u="none" strike="noStrike">
                          <a:effectLst/>
                        </a:rPr>
                        <a:t>Current Ratio</a:t>
                      </a:r>
                      <a:endParaRPr lang="en-US" sz="900" b="0" i="0" u="none" strike="noStrike">
                        <a:solidFill>
                          <a:srgbClr val="000000"/>
                        </a:solidFill>
                        <a:effectLst/>
                        <a:latin typeface="Calibri" panose="020F0502020204030204" pitchFamily="34" charset="0"/>
                      </a:endParaRPr>
                    </a:p>
                  </a:txBody>
                  <a:tcPr marL="3373" marR="3373" marT="3373" marB="0" anchor="b">
                    <a:solidFill>
                      <a:schemeClr val="tx2">
                        <a:lumMod val="10000"/>
                        <a:lumOff val="90000"/>
                      </a:schemeClr>
                    </a:solidFill>
                  </a:tcPr>
                </a:tc>
                <a:extLst>
                  <a:ext uri="{0D108BD9-81ED-4DB2-BD59-A6C34878D82A}">
                    <a16:rowId xmlns:a16="http://schemas.microsoft.com/office/drawing/2014/main" val="4037433649"/>
                  </a:ext>
                </a:extLst>
              </a:tr>
              <a:tr h="172130">
                <a:tc>
                  <a:txBody>
                    <a:bodyPr/>
                    <a:lstStyle/>
                    <a:p>
                      <a:pPr algn="l" fontAlgn="b"/>
                      <a:r>
                        <a:rPr lang="en-US" sz="900" u="none" strike="noStrike">
                          <a:effectLst/>
                        </a:rPr>
                        <a:t>Quick Ratio</a:t>
                      </a:r>
                      <a:endParaRPr lang="en-US" sz="900" b="0" i="0" u="none" strike="noStrike">
                        <a:solidFill>
                          <a:srgbClr val="000000"/>
                        </a:solidFill>
                        <a:effectLst/>
                        <a:latin typeface="Calibri" panose="020F0502020204030204" pitchFamily="34" charset="0"/>
                      </a:endParaRPr>
                    </a:p>
                  </a:txBody>
                  <a:tcPr marL="3373" marR="3373" marT="3373" marB="0" anchor="b">
                    <a:solidFill>
                      <a:schemeClr val="tx2">
                        <a:lumMod val="10000"/>
                        <a:lumOff val="90000"/>
                      </a:schemeClr>
                    </a:solidFill>
                  </a:tcPr>
                </a:tc>
                <a:extLst>
                  <a:ext uri="{0D108BD9-81ED-4DB2-BD59-A6C34878D82A}">
                    <a16:rowId xmlns:a16="http://schemas.microsoft.com/office/drawing/2014/main" val="2909277828"/>
                  </a:ext>
                </a:extLst>
              </a:tr>
              <a:tr h="172130">
                <a:tc>
                  <a:txBody>
                    <a:bodyPr/>
                    <a:lstStyle/>
                    <a:p>
                      <a:pPr algn="l" fontAlgn="b"/>
                      <a:r>
                        <a:rPr lang="en-US" sz="900" u="none" strike="noStrike">
                          <a:effectLst/>
                        </a:rPr>
                        <a:t>Cash Ratio</a:t>
                      </a:r>
                      <a:endParaRPr lang="en-US" sz="900" b="0" i="0" u="none" strike="noStrike">
                        <a:solidFill>
                          <a:srgbClr val="000000"/>
                        </a:solidFill>
                        <a:effectLst/>
                        <a:latin typeface="Calibri" panose="020F0502020204030204" pitchFamily="34" charset="0"/>
                      </a:endParaRPr>
                    </a:p>
                  </a:txBody>
                  <a:tcPr marL="3373" marR="3373" marT="3373" marB="0" anchor="b">
                    <a:solidFill>
                      <a:schemeClr val="tx2">
                        <a:lumMod val="10000"/>
                        <a:lumOff val="90000"/>
                      </a:schemeClr>
                    </a:solidFill>
                  </a:tcPr>
                </a:tc>
                <a:extLst>
                  <a:ext uri="{0D108BD9-81ED-4DB2-BD59-A6C34878D82A}">
                    <a16:rowId xmlns:a16="http://schemas.microsoft.com/office/drawing/2014/main" val="3963482450"/>
                  </a:ext>
                </a:extLst>
              </a:tr>
              <a:tr h="94103">
                <a:tc>
                  <a:txBody>
                    <a:bodyPr/>
                    <a:lstStyle/>
                    <a:p>
                      <a:pPr algn="l" fontAlgn="b"/>
                      <a:endParaRPr lang="en-US" sz="900" b="0" i="0" u="none" strike="noStrike">
                        <a:solidFill>
                          <a:srgbClr val="000000"/>
                        </a:solidFill>
                        <a:effectLst/>
                        <a:latin typeface="Calibri" panose="020F0502020204030204" pitchFamily="34" charset="0"/>
                      </a:endParaRPr>
                    </a:p>
                  </a:txBody>
                  <a:tcPr marL="3373" marR="3373" marT="3373" marB="0" anchor="b">
                    <a:solidFill>
                      <a:schemeClr val="tx2">
                        <a:lumMod val="10000"/>
                        <a:lumOff val="90000"/>
                      </a:schemeClr>
                    </a:solidFill>
                  </a:tcPr>
                </a:tc>
                <a:extLst>
                  <a:ext uri="{0D108BD9-81ED-4DB2-BD59-A6C34878D82A}">
                    <a16:rowId xmlns:a16="http://schemas.microsoft.com/office/drawing/2014/main" val="3430777610"/>
                  </a:ext>
                </a:extLst>
              </a:tr>
              <a:tr h="172130">
                <a:tc>
                  <a:txBody>
                    <a:bodyPr/>
                    <a:lstStyle/>
                    <a:p>
                      <a:pPr algn="l" fontAlgn="b"/>
                      <a:r>
                        <a:rPr lang="en-US" sz="900" u="none" strike="noStrike">
                          <a:effectLst/>
                        </a:rPr>
                        <a:t>ACITVITY RATIO</a:t>
                      </a:r>
                      <a:endParaRPr lang="en-US" sz="900" b="0" i="0" u="none" strike="noStrike">
                        <a:solidFill>
                          <a:srgbClr val="000000"/>
                        </a:solidFill>
                        <a:effectLst/>
                        <a:latin typeface="Calibri" panose="020F0502020204030204" pitchFamily="34" charset="0"/>
                      </a:endParaRPr>
                    </a:p>
                  </a:txBody>
                  <a:tcPr marL="3373" marR="3373" marT="3373" marB="0" anchor="b">
                    <a:solidFill>
                      <a:schemeClr val="tx2">
                        <a:lumMod val="10000"/>
                        <a:lumOff val="90000"/>
                      </a:schemeClr>
                    </a:solidFill>
                  </a:tcPr>
                </a:tc>
                <a:extLst>
                  <a:ext uri="{0D108BD9-81ED-4DB2-BD59-A6C34878D82A}">
                    <a16:rowId xmlns:a16="http://schemas.microsoft.com/office/drawing/2014/main" val="2757166384"/>
                  </a:ext>
                </a:extLst>
              </a:tr>
              <a:tr h="172130">
                <a:tc>
                  <a:txBody>
                    <a:bodyPr/>
                    <a:lstStyle/>
                    <a:p>
                      <a:pPr algn="l" fontAlgn="b"/>
                      <a:r>
                        <a:rPr lang="en-US" sz="900" u="none" strike="noStrike">
                          <a:effectLst/>
                        </a:rPr>
                        <a:t>receivable turnover </a:t>
                      </a:r>
                      <a:endParaRPr lang="en-US" sz="900" b="0" i="0" u="none" strike="noStrike">
                        <a:solidFill>
                          <a:srgbClr val="000000"/>
                        </a:solidFill>
                        <a:effectLst/>
                        <a:latin typeface="Calibri" panose="020F0502020204030204" pitchFamily="34" charset="0"/>
                      </a:endParaRPr>
                    </a:p>
                  </a:txBody>
                  <a:tcPr marL="3373" marR="3373" marT="3373" marB="0" anchor="b">
                    <a:solidFill>
                      <a:schemeClr val="tx2">
                        <a:lumMod val="10000"/>
                        <a:lumOff val="90000"/>
                      </a:schemeClr>
                    </a:solidFill>
                  </a:tcPr>
                </a:tc>
                <a:extLst>
                  <a:ext uri="{0D108BD9-81ED-4DB2-BD59-A6C34878D82A}">
                    <a16:rowId xmlns:a16="http://schemas.microsoft.com/office/drawing/2014/main" val="2226186756"/>
                  </a:ext>
                </a:extLst>
              </a:tr>
              <a:tr h="172130">
                <a:tc>
                  <a:txBody>
                    <a:bodyPr/>
                    <a:lstStyle/>
                    <a:p>
                      <a:pPr algn="l" fontAlgn="b"/>
                      <a:r>
                        <a:rPr lang="en-US" sz="900" u="none" strike="noStrike">
                          <a:effectLst/>
                        </a:rPr>
                        <a:t>average receivables collection day</a:t>
                      </a:r>
                      <a:endParaRPr lang="en-US" sz="900" b="0" i="0" u="none" strike="noStrike">
                        <a:solidFill>
                          <a:srgbClr val="000000"/>
                        </a:solidFill>
                        <a:effectLst/>
                        <a:latin typeface="Calibri" panose="020F0502020204030204" pitchFamily="34" charset="0"/>
                      </a:endParaRPr>
                    </a:p>
                  </a:txBody>
                  <a:tcPr marL="3373" marR="3373" marT="3373" marB="0" anchor="b">
                    <a:solidFill>
                      <a:schemeClr val="tx2">
                        <a:lumMod val="10000"/>
                        <a:lumOff val="90000"/>
                      </a:schemeClr>
                    </a:solidFill>
                  </a:tcPr>
                </a:tc>
                <a:extLst>
                  <a:ext uri="{0D108BD9-81ED-4DB2-BD59-A6C34878D82A}">
                    <a16:rowId xmlns:a16="http://schemas.microsoft.com/office/drawing/2014/main" val="1490802997"/>
                  </a:ext>
                </a:extLst>
              </a:tr>
              <a:tr h="172130">
                <a:tc>
                  <a:txBody>
                    <a:bodyPr/>
                    <a:lstStyle/>
                    <a:p>
                      <a:pPr algn="l" fontAlgn="b"/>
                      <a:r>
                        <a:rPr lang="en-US" sz="900" u="none" strike="noStrike">
                          <a:effectLst/>
                        </a:rPr>
                        <a:t>Inventory turnover</a:t>
                      </a:r>
                      <a:endParaRPr lang="en-US" sz="900" b="0" i="0" u="none" strike="noStrike">
                        <a:solidFill>
                          <a:srgbClr val="000000"/>
                        </a:solidFill>
                        <a:effectLst/>
                        <a:latin typeface="Calibri" panose="020F0502020204030204" pitchFamily="34" charset="0"/>
                      </a:endParaRPr>
                    </a:p>
                  </a:txBody>
                  <a:tcPr marL="3373" marR="3373" marT="3373" marB="0" anchor="b">
                    <a:solidFill>
                      <a:schemeClr val="tx2">
                        <a:lumMod val="10000"/>
                        <a:lumOff val="90000"/>
                      </a:schemeClr>
                    </a:solidFill>
                  </a:tcPr>
                </a:tc>
                <a:extLst>
                  <a:ext uri="{0D108BD9-81ED-4DB2-BD59-A6C34878D82A}">
                    <a16:rowId xmlns:a16="http://schemas.microsoft.com/office/drawing/2014/main" val="2401582510"/>
                  </a:ext>
                </a:extLst>
              </a:tr>
              <a:tr h="172130">
                <a:tc>
                  <a:txBody>
                    <a:bodyPr/>
                    <a:lstStyle/>
                    <a:p>
                      <a:pPr algn="l" fontAlgn="b"/>
                      <a:r>
                        <a:rPr lang="en-US" sz="900" u="none" strike="noStrike">
                          <a:effectLst/>
                        </a:rPr>
                        <a:t>avg days inventory in stock</a:t>
                      </a:r>
                      <a:endParaRPr lang="en-US" sz="900" b="0" i="0" u="none" strike="noStrike">
                        <a:solidFill>
                          <a:srgbClr val="000000"/>
                        </a:solidFill>
                        <a:effectLst/>
                        <a:latin typeface="Calibri" panose="020F0502020204030204" pitchFamily="34" charset="0"/>
                      </a:endParaRPr>
                    </a:p>
                  </a:txBody>
                  <a:tcPr marL="3373" marR="3373" marT="3373" marB="0" anchor="b">
                    <a:solidFill>
                      <a:schemeClr val="tx2">
                        <a:lumMod val="10000"/>
                        <a:lumOff val="90000"/>
                      </a:schemeClr>
                    </a:solidFill>
                  </a:tcPr>
                </a:tc>
                <a:extLst>
                  <a:ext uri="{0D108BD9-81ED-4DB2-BD59-A6C34878D82A}">
                    <a16:rowId xmlns:a16="http://schemas.microsoft.com/office/drawing/2014/main" val="4255589470"/>
                  </a:ext>
                </a:extLst>
              </a:tr>
              <a:tr h="172130">
                <a:tc>
                  <a:txBody>
                    <a:bodyPr/>
                    <a:lstStyle/>
                    <a:p>
                      <a:pPr algn="l" fontAlgn="b"/>
                      <a:r>
                        <a:rPr lang="en-US" sz="900" u="none" strike="noStrike">
                          <a:effectLst/>
                        </a:rPr>
                        <a:t>payables turnover</a:t>
                      </a:r>
                      <a:endParaRPr lang="en-US" sz="900" b="0" i="0" u="none" strike="noStrike">
                        <a:solidFill>
                          <a:srgbClr val="000000"/>
                        </a:solidFill>
                        <a:effectLst/>
                        <a:latin typeface="Calibri" panose="020F0502020204030204" pitchFamily="34" charset="0"/>
                      </a:endParaRPr>
                    </a:p>
                  </a:txBody>
                  <a:tcPr marL="3373" marR="3373" marT="3373" marB="0" anchor="b">
                    <a:solidFill>
                      <a:schemeClr val="tx2">
                        <a:lumMod val="10000"/>
                        <a:lumOff val="90000"/>
                      </a:schemeClr>
                    </a:solidFill>
                  </a:tcPr>
                </a:tc>
                <a:extLst>
                  <a:ext uri="{0D108BD9-81ED-4DB2-BD59-A6C34878D82A}">
                    <a16:rowId xmlns:a16="http://schemas.microsoft.com/office/drawing/2014/main" val="1684444743"/>
                  </a:ext>
                </a:extLst>
              </a:tr>
              <a:tr h="172130">
                <a:tc>
                  <a:txBody>
                    <a:bodyPr/>
                    <a:lstStyle/>
                    <a:p>
                      <a:pPr algn="l" fontAlgn="b"/>
                      <a:r>
                        <a:rPr lang="en-US" sz="900" u="none" strike="noStrike">
                          <a:effectLst/>
                        </a:rPr>
                        <a:t>avg days payables outstanding</a:t>
                      </a:r>
                      <a:endParaRPr lang="en-US" sz="900" b="0" i="0" u="none" strike="noStrike">
                        <a:solidFill>
                          <a:srgbClr val="000000"/>
                        </a:solidFill>
                        <a:effectLst/>
                        <a:latin typeface="Calibri" panose="020F0502020204030204" pitchFamily="34" charset="0"/>
                      </a:endParaRPr>
                    </a:p>
                  </a:txBody>
                  <a:tcPr marL="3373" marR="3373" marT="3373" marB="0" anchor="b">
                    <a:solidFill>
                      <a:schemeClr val="tx2">
                        <a:lumMod val="10000"/>
                        <a:lumOff val="90000"/>
                      </a:schemeClr>
                    </a:solidFill>
                  </a:tcPr>
                </a:tc>
                <a:extLst>
                  <a:ext uri="{0D108BD9-81ED-4DB2-BD59-A6C34878D82A}">
                    <a16:rowId xmlns:a16="http://schemas.microsoft.com/office/drawing/2014/main" val="2772429059"/>
                  </a:ext>
                </a:extLst>
              </a:tr>
              <a:tr h="172130">
                <a:tc>
                  <a:txBody>
                    <a:bodyPr/>
                    <a:lstStyle/>
                    <a:p>
                      <a:pPr algn="l" fontAlgn="b"/>
                      <a:r>
                        <a:rPr lang="en-US" sz="900" u="none" strike="noStrike">
                          <a:effectLst/>
                        </a:rPr>
                        <a:t>op cycle</a:t>
                      </a:r>
                      <a:endParaRPr lang="en-US" sz="900" b="0" i="0" u="none" strike="noStrike">
                        <a:solidFill>
                          <a:srgbClr val="000000"/>
                        </a:solidFill>
                        <a:effectLst/>
                        <a:latin typeface="Calibri" panose="020F0502020204030204" pitchFamily="34" charset="0"/>
                      </a:endParaRPr>
                    </a:p>
                  </a:txBody>
                  <a:tcPr marL="3373" marR="3373" marT="3373" marB="0" anchor="b">
                    <a:solidFill>
                      <a:schemeClr val="tx2">
                        <a:lumMod val="10000"/>
                        <a:lumOff val="90000"/>
                      </a:schemeClr>
                    </a:solidFill>
                  </a:tcPr>
                </a:tc>
                <a:extLst>
                  <a:ext uri="{0D108BD9-81ED-4DB2-BD59-A6C34878D82A}">
                    <a16:rowId xmlns:a16="http://schemas.microsoft.com/office/drawing/2014/main" val="3762881222"/>
                  </a:ext>
                </a:extLst>
              </a:tr>
              <a:tr h="172130">
                <a:tc>
                  <a:txBody>
                    <a:bodyPr/>
                    <a:lstStyle/>
                    <a:p>
                      <a:pPr algn="l" fontAlgn="b"/>
                      <a:r>
                        <a:rPr lang="en-US" sz="900" u="none" strike="noStrike">
                          <a:effectLst/>
                        </a:rPr>
                        <a:t>ccc</a:t>
                      </a:r>
                      <a:endParaRPr lang="en-US" sz="900" b="0" i="0" u="none" strike="noStrike">
                        <a:solidFill>
                          <a:srgbClr val="000000"/>
                        </a:solidFill>
                        <a:effectLst/>
                        <a:latin typeface="Calibri" panose="020F0502020204030204" pitchFamily="34" charset="0"/>
                      </a:endParaRPr>
                    </a:p>
                  </a:txBody>
                  <a:tcPr marL="3373" marR="3373" marT="3373" marB="0" anchor="b">
                    <a:solidFill>
                      <a:schemeClr val="tx2">
                        <a:lumMod val="10000"/>
                        <a:lumOff val="90000"/>
                      </a:schemeClr>
                    </a:solidFill>
                  </a:tcPr>
                </a:tc>
                <a:extLst>
                  <a:ext uri="{0D108BD9-81ED-4DB2-BD59-A6C34878D82A}">
                    <a16:rowId xmlns:a16="http://schemas.microsoft.com/office/drawing/2014/main" val="4282713238"/>
                  </a:ext>
                </a:extLst>
              </a:tr>
              <a:tr h="172130">
                <a:tc>
                  <a:txBody>
                    <a:bodyPr/>
                    <a:lstStyle/>
                    <a:p>
                      <a:pPr algn="l" fontAlgn="b"/>
                      <a:r>
                        <a:rPr lang="en-US" sz="900" u="none" strike="noStrike">
                          <a:effectLst/>
                        </a:rPr>
                        <a:t>asset turnover</a:t>
                      </a:r>
                      <a:endParaRPr lang="en-US" sz="900" b="0" i="0" u="none" strike="noStrike">
                        <a:solidFill>
                          <a:srgbClr val="000000"/>
                        </a:solidFill>
                        <a:effectLst/>
                        <a:latin typeface="Calibri" panose="020F0502020204030204" pitchFamily="34" charset="0"/>
                      </a:endParaRPr>
                    </a:p>
                  </a:txBody>
                  <a:tcPr marL="3373" marR="3373" marT="3373" marB="0" anchor="b">
                    <a:solidFill>
                      <a:schemeClr val="tx2">
                        <a:lumMod val="10000"/>
                        <a:lumOff val="90000"/>
                      </a:schemeClr>
                    </a:solidFill>
                  </a:tcPr>
                </a:tc>
                <a:extLst>
                  <a:ext uri="{0D108BD9-81ED-4DB2-BD59-A6C34878D82A}">
                    <a16:rowId xmlns:a16="http://schemas.microsoft.com/office/drawing/2014/main" val="3725284377"/>
                  </a:ext>
                </a:extLst>
              </a:tr>
              <a:tr h="172130">
                <a:tc>
                  <a:txBody>
                    <a:bodyPr/>
                    <a:lstStyle/>
                    <a:p>
                      <a:pPr algn="l" fontAlgn="b"/>
                      <a:r>
                        <a:rPr lang="en-US" sz="900" u="none" strike="noStrike">
                          <a:effectLst/>
                        </a:rPr>
                        <a:t>fixed asset turnover</a:t>
                      </a:r>
                      <a:endParaRPr lang="en-US" sz="900" b="0" i="0" u="none" strike="noStrike">
                        <a:solidFill>
                          <a:srgbClr val="000000"/>
                        </a:solidFill>
                        <a:effectLst/>
                        <a:latin typeface="Calibri" panose="020F0502020204030204" pitchFamily="34" charset="0"/>
                      </a:endParaRPr>
                    </a:p>
                  </a:txBody>
                  <a:tcPr marL="3373" marR="3373" marT="3373" marB="0" anchor="b">
                    <a:solidFill>
                      <a:schemeClr val="tx2">
                        <a:lumMod val="10000"/>
                        <a:lumOff val="90000"/>
                      </a:schemeClr>
                    </a:solidFill>
                  </a:tcPr>
                </a:tc>
                <a:extLst>
                  <a:ext uri="{0D108BD9-81ED-4DB2-BD59-A6C34878D82A}">
                    <a16:rowId xmlns:a16="http://schemas.microsoft.com/office/drawing/2014/main" val="4106876415"/>
                  </a:ext>
                </a:extLst>
              </a:tr>
              <a:tr h="94103">
                <a:tc>
                  <a:txBody>
                    <a:bodyPr/>
                    <a:lstStyle/>
                    <a:p>
                      <a:pPr algn="l" fontAlgn="b"/>
                      <a:endParaRPr lang="en-US" sz="900" b="0" i="0" u="none" strike="noStrike">
                        <a:solidFill>
                          <a:srgbClr val="000000"/>
                        </a:solidFill>
                        <a:effectLst/>
                        <a:latin typeface="Calibri" panose="020F0502020204030204" pitchFamily="34" charset="0"/>
                      </a:endParaRPr>
                    </a:p>
                  </a:txBody>
                  <a:tcPr marL="3373" marR="3373" marT="3373" marB="0" anchor="b">
                    <a:solidFill>
                      <a:schemeClr val="tx2">
                        <a:lumMod val="10000"/>
                        <a:lumOff val="90000"/>
                      </a:schemeClr>
                    </a:solidFill>
                  </a:tcPr>
                </a:tc>
                <a:extLst>
                  <a:ext uri="{0D108BD9-81ED-4DB2-BD59-A6C34878D82A}">
                    <a16:rowId xmlns:a16="http://schemas.microsoft.com/office/drawing/2014/main" val="4176586977"/>
                  </a:ext>
                </a:extLst>
              </a:tr>
              <a:tr h="172130">
                <a:tc>
                  <a:txBody>
                    <a:bodyPr/>
                    <a:lstStyle/>
                    <a:p>
                      <a:pPr algn="l" fontAlgn="b"/>
                      <a:r>
                        <a:rPr lang="en-US" sz="900" u="none" strike="noStrike">
                          <a:effectLst/>
                        </a:rPr>
                        <a:t>PROFITABILITY RATIO</a:t>
                      </a:r>
                      <a:endParaRPr lang="en-US" sz="900" b="0" i="0" u="none" strike="noStrike">
                        <a:solidFill>
                          <a:srgbClr val="000000"/>
                        </a:solidFill>
                        <a:effectLst/>
                        <a:latin typeface="Calibri" panose="020F0502020204030204" pitchFamily="34" charset="0"/>
                      </a:endParaRPr>
                    </a:p>
                  </a:txBody>
                  <a:tcPr marL="3373" marR="3373" marT="3373" marB="0" anchor="b">
                    <a:solidFill>
                      <a:schemeClr val="tx2">
                        <a:lumMod val="10000"/>
                        <a:lumOff val="90000"/>
                      </a:schemeClr>
                    </a:solidFill>
                  </a:tcPr>
                </a:tc>
                <a:extLst>
                  <a:ext uri="{0D108BD9-81ED-4DB2-BD59-A6C34878D82A}">
                    <a16:rowId xmlns:a16="http://schemas.microsoft.com/office/drawing/2014/main" val="1318996812"/>
                  </a:ext>
                </a:extLst>
              </a:tr>
              <a:tr h="172130">
                <a:tc>
                  <a:txBody>
                    <a:bodyPr/>
                    <a:lstStyle/>
                    <a:p>
                      <a:pPr algn="l" fontAlgn="b"/>
                      <a:r>
                        <a:rPr lang="en-US" sz="900" u="none" strike="noStrike">
                          <a:effectLst/>
                        </a:rPr>
                        <a:t>ROE</a:t>
                      </a:r>
                      <a:endParaRPr lang="en-US" sz="900" b="0" i="0" u="none" strike="noStrike">
                        <a:solidFill>
                          <a:srgbClr val="000000"/>
                        </a:solidFill>
                        <a:effectLst/>
                        <a:latin typeface="Calibri" panose="020F0502020204030204" pitchFamily="34" charset="0"/>
                      </a:endParaRPr>
                    </a:p>
                  </a:txBody>
                  <a:tcPr marL="3373" marR="3373" marT="3373" marB="0" anchor="b">
                    <a:solidFill>
                      <a:schemeClr val="tx2">
                        <a:lumMod val="10000"/>
                        <a:lumOff val="90000"/>
                      </a:schemeClr>
                    </a:solidFill>
                  </a:tcPr>
                </a:tc>
                <a:extLst>
                  <a:ext uri="{0D108BD9-81ED-4DB2-BD59-A6C34878D82A}">
                    <a16:rowId xmlns:a16="http://schemas.microsoft.com/office/drawing/2014/main" val="1098059548"/>
                  </a:ext>
                </a:extLst>
              </a:tr>
              <a:tr h="172130">
                <a:tc>
                  <a:txBody>
                    <a:bodyPr/>
                    <a:lstStyle/>
                    <a:p>
                      <a:pPr algn="l" fontAlgn="b"/>
                      <a:r>
                        <a:rPr lang="en-US" sz="900" u="none" strike="noStrike">
                          <a:effectLst/>
                        </a:rPr>
                        <a:t>ROA</a:t>
                      </a:r>
                      <a:endParaRPr lang="en-US" sz="900" b="0" i="0" u="none" strike="noStrike">
                        <a:solidFill>
                          <a:srgbClr val="000000"/>
                        </a:solidFill>
                        <a:effectLst/>
                        <a:latin typeface="Calibri" panose="020F0502020204030204" pitchFamily="34" charset="0"/>
                      </a:endParaRPr>
                    </a:p>
                  </a:txBody>
                  <a:tcPr marL="3373" marR="3373" marT="3373" marB="0" anchor="b">
                    <a:solidFill>
                      <a:schemeClr val="tx2">
                        <a:lumMod val="10000"/>
                        <a:lumOff val="90000"/>
                      </a:schemeClr>
                    </a:solidFill>
                  </a:tcPr>
                </a:tc>
                <a:extLst>
                  <a:ext uri="{0D108BD9-81ED-4DB2-BD59-A6C34878D82A}">
                    <a16:rowId xmlns:a16="http://schemas.microsoft.com/office/drawing/2014/main" val="2437355635"/>
                  </a:ext>
                </a:extLst>
              </a:tr>
              <a:tr h="172130">
                <a:tc>
                  <a:txBody>
                    <a:bodyPr/>
                    <a:lstStyle/>
                    <a:p>
                      <a:pPr algn="l" fontAlgn="b"/>
                      <a:r>
                        <a:rPr lang="en-US" sz="900" u="none" strike="noStrike">
                          <a:effectLst/>
                        </a:rPr>
                        <a:t>Gross PM on sale</a:t>
                      </a:r>
                      <a:endParaRPr lang="en-US" sz="900" b="0" i="0" u="none" strike="noStrike">
                        <a:solidFill>
                          <a:srgbClr val="000000"/>
                        </a:solidFill>
                        <a:effectLst/>
                        <a:latin typeface="Calibri" panose="020F0502020204030204" pitchFamily="34" charset="0"/>
                      </a:endParaRPr>
                    </a:p>
                  </a:txBody>
                  <a:tcPr marL="3373" marR="3373" marT="3373" marB="0" anchor="b">
                    <a:solidFill>
                      <a:schemeClr val="tx2">
                        <a:lumMod val="10000"/>
                        <a:lumOff val="90000"/>
                      </a:schemeClr>
                    </a:solidFill>
                  </a:tcPr>
                </a:tc>
                <a:extLst>
                  <a:ext uri="{0D108BD9-81ED-4DB2-BD59-A6C34878D82A}">
                    <a16:rowId xmlns:a16="http://schemas.microsoft.com/office/drawing/2014/main" val="3577100667"/>
                  </a:ext>
                </a:extLst>
              </a:tr>
              <a:tr h="172130">
                <a:tc>
                  <a:txBody>
                    <a:bodyPr/>
                    <a:lstStyle/>
                    <a:p>
                      <a:pPr algn="l" fontAlgn="b"/>
                      <a:r>
                        <a:rPr lang="en-US" sz="900" u="none" strike="noStrike">
                          <a:effectLst/>
                        </a:rPr>
                        <a:t>Operating Margin</a:t>
                      </a:r>
                      <a:endParaRPr lang="en-US" sz="900" b="0" i="0" u="none" strike="noStrike">
                        <a:solidFill>
                          <a:srgbClr val="000000"/>
                        </a:solidFill>
                        <a:effectLst/>
                        <a:latin typeface="Calibri" panose="020F0502020204030204" pitchFamily="34" charset="0"/>
                      </a:endParaRPr>
                    </a:p>
                  </a:txBody>
                  <a:tcPr marL="3373" marR="3373" marT="3373" marB="0" anchor="b">
                    <a:solidFill>
                      <a:schemeClr val="tx2">
                        <a:lumMod val="10000"/>
                        <a:lumOff val="90000"/>
                      </a:schemeClr>
                    </a:solidFill>
                  </a:tcPr>
                </a:tc>
                <a:extLst>
                  <a:ext uri="{0D108BD9-81ED-4DB2-BD59-A6C34878D82A}">
                    <a16:rowId xmlns:a16="http://schemas.microsoft.com/office/drawing/2014/main" val="2330484821"/>
                  </a:ext>
                </a:extLst>
              </a:tr>
              <a:tr h="172130">
                <a:tc>
                  <a:txBody>
                    <a:bodyPr/>
                    <a:lstStyle/>
                    <a:p>
                      <a:pPr algn="l" fontAlgn="b"/>
                      <a:r>
                        <a:rPr lang="en-US" sz="900" u="none" strike="noStrike">
                          <a:effectLst/>
                        </a:rPr>
                        <a:t>net PM on sale</a:t>
                      </a:r>
                      <a:endParaRPr lang="en-US" sz="900" b="0" i="0" u="none" strike="noStrike">
                        <a:solidFill>
                          <a:srgbClr val="000000"/>
                        </a:solidFill>
                        <a:effectLst/>
                        <a:latin typeface="Calibri" panose="020F0502020204030204" pitchFamily="34" charset="0"/>
                      </a:endParaRPr>
                    </a:p>
                  </a:txBody>
                  <a:tcPr marL="3373" marR="3373" marT="3373" marB="0" anchor="b">
                    <a:solidFill>
                      <a:schemeClr val="tx2">
                        <a:lumMod val="10000"/>
                        <a:lumOff val="90000"/>
                      </a:schemeClr>
                    </a:solidFill>
                  </a:tcPr>
                </a:tc>
                <a:extLst>
                  <a:ext uri="{0D108BD9-81ED-4DB2-BD59-A6C34878D82A}">
                    <a16:rowId xmlns:a16="http://schemas.microsoft.com/office/drawing/2014/main" val="84901389"/>
                  </a:ext>
                </a:extLst>
              </a:tr>
              <a:tr h="172130">
                <a:tc>
                  <a:txBody>
                    <a:bodyPr/>
                    <a:lstStyle/>
                    <a:p>
                      <a:pPr algn="l" fontAlgn="b"/>
                      <a:r>
                        <a:rPr lang="en-US" sz="900" u="none" strike="noStrike">
                          <a:effectLst/>
                        </a:rPr>
                        <a:t>EPS</a:t>
                      </a:r>
                      <a:endParaRPr lang="en-US" sz="900" b="0" i="0" u="none" strike="noStrike">
                        <a:solidFill>
                          <a:srgbClr val="000000"/>
                        </a:solidFill>
                        <a:effectLst/>
                        <a:latin typeface="Calibri" panose="020F0502020204030204" pitchFamily="34" charset="0"/>
                      </a:endParaRPr>
                    </a:p>
                  </a:txBody>
                  <a:tcPr marL="3373" marR="3373" marT="3373" marB="0" anchor="b">
                    <a:solidFill>
                      <a:schemeClr val="tx2">
                        <a:lumMod val="10000"/>
                        <a:lumOff val="90000"/>
                      </a:schemeClr>
                    </a:solidFill>
                  </a:tcPr>
                </a:tc>
                <a:extLst>
                  <a:ext uri="{0D108BD9-81ED-4DB2-BD59-A6C34878D82A}">
                    <a16:rowId xmlns:a16="http://schemas.microsoft.com/office/drawing/2014/main" val="821809206"/>
                  </a:ext>
                </a:extLst>
              </a:tr>
              <a:tr h="172130">
                <a:tc>
                  <a:txBody>
                    <a:bodyPr/>
                    <a:lstStyle/>
                    <a:p>
                      <a:pPr algn="l" fontAlgn="b"/>
                      <a:r>
                        <a:rPr lang="en-US" sz="900" u="none" strike="noStrike">
                          <a:effectLst/>
                        </a:rPr>
                        <a:t>P/E</a:t>
                      </a:r>
                      <a:endParaRPr lang="en-US" sz="900" b="0" i="0" u="none" strike="noStrike">
                        <a:solidFill>
                          <a:srgbClr val="000000"/>
                        </a:solidFill>
                        <a:effectLst/>
                        <a:latin typeface="Calibri" panose="020F0502020204030204" pitchFamily="34" charset="0"/>
                      </a:endParaRPr>
                    </a:p>
                  </a:txBody>
                  <a:tcPr marL="3373" marR="3373" marT="3373" marB="0" anchor="b">
                    <a:solidFill>
                      <a:schemeClr val="tx2">
                        <a:lumMod val="10000"/>
                        <a:lumOff val="90000"/>
                      </a:schemeClr>
                    </a:solidFill>
                  </a:tcPr>
                </a:tc>
                <a:extLst>
                  <a:ext uri="{0D108BD9-81ED-4DB2-BD59-A6C34878D82A}">
                    <a16:rowId xmlns:a16="http://schemas.microsoft.com/office/drawing/2014/main" val="352660975"/>
                  </a:ext>
                </a:extLst>
              </a:tr>
              <a:tr h="172130">
                <a:tc>
                  <a:txBody>
                    <a:bodyPr/>
                    <a:lstStyle/>
                    <a:p>
                      <a:pPr algn="l" fontAlgn="b"/>
                      <a:r>
                        <a:rPr lang="en-US" sz="900" u="none" strike="noStrike">
                          <a:effectLst/>
                        </a:rPr>
                        <a:t>div payout</a:t>
                      </a:r>
                      <a:endParaRPr lang="en-US" sz="900" b="0" i="0" u="none" strike="noStrike">
                        <a:solidFill>
                          <a:srgbClr val="000000"/>
                        </a:solidFill>
                        <a:effectLst/>
                        <a:latin typeface="Calibri" panose="020F0502020204030204" pitchFamily="34" charset="0"/>
                      </a:endParaRPr>
                    </a:p>
                  </a:txBody>
                  <a:tcPr marL="3373" marR="3373" marT="3373" marB="0" anchor="b">
                    <a:solidFill>
                      <a:schemeClr val="tx2">
                        <a:lumMod val="10000"/>
                        <a:lumOff val="90000"/>
                      </a:schemeClr>
                    </a:solidFill>
                  </a:tcPr>
                </a:tc>
                <a:extLst>
                  <a:ext uri="{0D108BD9-81ED-4DB2-BD59-A6C34878D82A}">
                    <a16:rowId xmlns:a16="http://schemas.microsoft.com/office/drawing/2014/main" val="708802051"/>
                  </a:ext>
                </a:extLst>
              </a:tr>
              <a:tr h="172130">
                <a:tc>
                  <a:txBody>
                    <a:bodyPr/>
                    <a:lstStyle/>
                    <a:p>
                      <a:pPr algn="l" fontAlgn="b"/>
                      <a:r>
                        <a:rPr lang="en-US" sz="900" u="none" strike="noStrike">
                          <a:effectLst/>
                        </a:rPr>
                        <a:t>div yield</a:t>
                      </a:r>
                      <a:endParaRPr lang="en-US" sz="900" b="0" i="0" u="none" strike="noStrike">
                        <a:solidFill>
                          <a:srgbClr val="000000"/>
                        </a:solidFill>
                        <a:effectLst/>
                        <a:latin typeface="Calibri" panose="020F0502020204030204" pitchFamily="34" charset="0"/>
                      </a:endParaRPr>
                    </a:p>
                  </a:txBody>
                  <a:tcPr marL="3373" marR="3373" marT="3373" marB="0" anchor="b">
                    <a:solidFill>
                      <a:schemeClr val="tx2">
                        <a:lumMod val="10000"/>
                        <a:lumOff val="90000"/>
                      </a:schemeClr>
                    </a:solidFill>
                  </a:tcPr>
                </a:tc>
                <a:extLst>
                  <a:ext uri="{0D108BD9-81ED-4DB2-BD59-A6C34878D82A}">
                    <a16:rowId xmlns:a16="http://schemas.microsoft.com/office/drawing/2014/main" val="71377105"/>
                  </a:ext>
                </a:extLst>
              </a:tr>
              <a:tr h="94103">
                <a:tc>
                  <a:txBody>
                    <a:bodyPr/>
                    <a:lstStyle/>
                    <a:p>
                      <a:pPr algn="l" fontAlgn="b"/>
                      <a:endParaRPr lang="en-US" sz="900" b="0" i="0" u="none" strike="noStrike">
                        <a:solidFill>
                          <a:srgbClr val="000000"/>
                        </a:solidFill>
                        <a:effectLst/>
                        <a:latin typeface="Calibri" panose="020F0502020204030204" pitchFamily="34" charset="0"/>
                      </a:endParaRPr>
                    </a:p>
                  </a:txBody>
                  <a:tcPr marL="3373" marR="3373" marT="3373" marB="0" anchor="b">
                    <a:solidFill>
                      <a:schemeClr val="tx2">
                        <a:lumMod val="10000"/>
                        <a:lumOff val="90000"/>
                      </a:schemeClr>
                    </a:solidFill>
                  </a:tcPr>
                </a:tc>
                <a:extLst>
                  <a:ext uri="{0D108BD9-81ED-4DB2-BD59-A6C34878D82A}">
                    <a16:rowId xmlns:a16="http://schemas.microsoft.com/office/drawing/2014/main" val="2906399369"/>
                  </a:ext>
                </a:extLst>
              </a:tr>
              <a:tr h="172130">
                <a:tc>
                  <a:txBody>
                    <a:bodyPr/>
                    <a:lstStyle/>
                    <a:p>
                      <a:pPr algn="l" fontAlgn="b"/>
                      <a:r>
                        <a:rPr lang="en-US" sz="900" u="none" strike="noStrike">
                          <a:effectLst/>
                        </a:rPr>
                        <a:t>SOLVENCY RATIO</a:t>
                      </a:r>
                      <a:endParaRPr lang="en-US" sz="900" b="0" i="0" u="none" strike="noStrike">
                        <a:solidFill>
                          <a:srgbClr val="000000"/>
                        </a:solidFill>
                        <a:effectLst/>
                        <a:latin typeface="Calibri" panose="020F0502020204030204" pitchFamily="34" charset="0"/>
                      </a:endParaRPr>
                    </a:p>
                  </a:txBody>
                  <a:tcPr marL="3373" marR="3373" marT="3373" marB="0" anchor="b">
                    <a:solidFill>
                      <a:schemeClr val="tx2">
                        <a:lumMod val="10000"/>
                        <a:lumOff val="90000"/>
                      </a:schemeClr>
                    </a:solidFill>
                  </a:tcPr>
                </a:tc>
                <a:extLst>
                  <a:ext uri="{0D108BD9-81ED-4DB2-BD59-A6C34878D82A}">
                    <a16:rowId xmlns:a16="http://schemas.microsoft.com/office/drawing/2014/main" val="3943901751"/>
                  </a:ext>
                </a:extLst>
              </a:tr>
              <a:tr h="172130">
                <a:tc>
                  <a:txBody>
                    <a:bodyPr/>
                    <a:lstStyle/>
                    <a:p>
                      <a:pPr algn="l" fontAlgn="b"/>
                      <a:r>
                        <a:rPr lang="en-US" sz="900" u="none" strike="noStrike">
                          <a:effectLst/>
                        </a:rPr>
                        <a:t>DEBT on TA</a:t>
                      </a:r>
                      <a:endParaRPr lang="en-US" sz="900" b="0" i="0" u="none" strike="noStrike">
                        <a:solidFill>
                          <a:srgbClr val="000000"/>
                        </a:solidFill>
                        <a:effectLst/>
                        <a:latin typeface="Calibri" panose="020F0502020204030204" pitchFamily="34" charset="0"/>
                      </a:endParaRPr>
                    </a:p>
                  </a:txBody>
                  <a:tcPr marL="3373" marR="3373" marT="3373" marB="0" anchor="b">
                    <a:solidFill>
                      <a:schemeClr val="tx2">
                        <a:lumMod val="10000"/>
                        <a:lumOff val="90000"/>
                      </a:schemeClr>
                    </a:solidFill>
                  </a:tcPr>
                </a:tc>
                <a:extLst>
                  <a:ext uri="{0D108BD9-81ED-4DB2-BD59-A6C34878D82A}">
                    <a16:rowId xmlns:a16="http://schemas.microsoft.com/office/drawing/2014/main" val="2348399481"/>
                  </a:ext>
                </a:extLst>
              </a:tr>
              <a:tr h="172130">
                <a:tc>
                  <a:txBody>
                    <a:bodyPr/>
                    <a:lstStyle/>
                    <a:p>
                      <a:pPr algn="l" fontAlgn="b"/>
                      <a:r>
                        <a:rPr lang="en-US" sz="900" u="none" strike="noStrike">
                          <a:effectLst/>
                        </a:rPr>
                        <a:t>DEBT to eq</a:t>
                      </a:r>
                      <a:endParaRPr lang="en-US" sz="900" b="0" i="0" u="none" strike="noStrike">
                        <a:solidFill>
                          <a:srgbClr val="000000"/>
                        </a:solidFill>
                        <a:effectLst/>
                        <a:latin typeface="Calibri" panose="020F0502020204030204" pitchFamily="34" charset="0"/>
                      </a:endParaRPr>
                    </a:p>
                  </a:txBody>
                  <a:tcPr marL="3373" marR="3373" marT="3373" marB="0" anchor="b">
                    <a:solidFill>
                      <a:schemeClr val="tx2">
                        <a:lumMod val="10000"/>
                        <a:lumOff val="90000"/>
                      </a:schemeClr>
                    </a:solidFill>
                  </a:tcPr>
                </a:tc>
                <a:extLst>
                  <a:ext uri="{0D108BD9-81ED-4DB2-BD59-A6C34878D82A}">
                    <a16:rowId xmlns:a16="http://schemas.microsoft.com/office/drawing/2014/main" val="2403023445"/>
                  </a:ext>
                </a:extLst>
              </a:tr>
              <a:tr h="172130">
                <a:tc>
                  <a:txBody>
                    <a:bodyPr/>
                    <a:lstStyle/>
                    <a:p>
                      <a:pPr algn="l" fontAlgn="b"/>
                      <a:r>
                        <a:rPr lang="en-US" sz="900" u="none" strike="noStrike">
                          <a:effectLst/>
                        </a:rPr>
                        <a:t>financial leverage</a:t>
                      </a:r>
                      <a:endParaRPr lang="en-US" sz="900" b="0" i="0" u="none" strike="noStrike">
                        <a:solidFill>
                          <a:srgbClr val="000000"/>
                        </a:solidFill>
                        <a:effectLst/>
                        <a:latin typeface="Calibri" panose="020F0502020204030204" pitchFamily="34" charset="0"/>
                      </a:endParaRPr>
                    </a:p>
                  </a:txBody>
                  <a:tcPr marL="3373" marR="3373" marT="3373" marB="0" anchor="b">
                    <a:solidFill>
                      <a:schemeClr val="tx2">
                        <a:lumMod val="10000"/>
                        <a:lumOff val="90000"/>
                      </a:schemeClr>
                    </a:solidFill>
                  </a:tcPr>
                </a:tc>
                <a:extLst>
                  <a:ext uri="{0D108BD9-81ED-4DB2-BD59-A6C34878D82A}">
                    <a16:rowId xmlns:a16="http://schemas.microsoft.com/office/drawing/2014/main" val="782714562"/>
                  </a:ext>
                </a:extLst>
              </a:tr>
              <a:tr h="172130">
                <a:tc>
                  <a:txBody>
                    <a:bodyPr/>
                    <a:lstStyle/>
                    <a:p>
                      <a:pPr algn="l" fontAlgn="b"/>
                      <a:r>
                        <a:rPr lang="en-US" sz="900" u="none" strike="noStrike" dirty="0">
                          <a:effectLst/>
                        </a:rPr>
                        <a:t>TIE</a:t>
                      </a:r>
                      <a:endParaRPr lang="en-US" sz="900" b="0" i="0" u="none" strike="noStrike" dirty="0">
                        <a:solidFill>
                          <a:srgbClr val="000000"/>
                        </a:solidFill>
                        <a:effectLst/>
                        <a:latin typeface="Calibri" panose="020F0502020204030204" pitchFamily="34" charset="0"/>
                      </a:endParaRPr>
                    </a:p>
                  </a:txBody>
                  <a:tcPr marL="3373" marR="3373" marT="3373" marB="0" anchor="b">
                    <a:solidFill>
                      <a:schemeClr val="tx2">
                        <a:lumMod val="10000"/>
                        <a:lumOff val="90000"/>
                      </a:schemeClr>
                    </a:solidFill>
                  </a:tcPr>
                </a:tc>
                <a:extLst>
                  <a:ext uri="{0D108BD9-81ED-4DB2-BD59-A6C34878D82A}">
                    <a16:rowId xmlns:a16="http://schemas.microsoft.com/office/drawing/2014/main" val="2590796782"/>
                  </a:ext>
                </a:extLst>
              </a:tr>
            </a:tbl>
          </a:graphicData>
        </a:graphic>
      </p:graphicFrame>
    </p:spTree>
    <p:extLst>
      <p:ext uri="{BB962C8B-B14F-4D97-AF65-F5344CB8AC3E}">
        <p14:creationId xmlns:p14="http://schemas.microsoft.com/office/powerpoint/2010/main" val="19143379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E5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8EE81-ECB9-2898-C53F-2A02CB4DB2E5}"/>
              </a:ext>
            </a:extLst>
          </p:cNvPr>
          <p:cNvSpPr>
            <a:spLocks noGrp="1"/>
          </p:cNvSpPr>
          <p:nvPr>
            <p:ph type="title"/>
          </p:nvPr>
        </p:nvSpPr>
        <p:spPr>
          <a:xfrm>
            <a:off x="5174219" y="144253"/>
            <a:ext cx="1597429" cy="632402"/>
          </a:xfrm>
        </p:spPr>
        <p:txBody>
          <a:bodyPr>
            <a:normAutofit/>
          </a:bodyPr>
          <a:lstStyle/>
          <a:p>
            <a:r>
              <a:rPr lang="fr-FR" sz="2400" b="1" dirty="0">
                <a:solidFill>
                  <a:schemeClr val="bg2"/>
                </a:solidFill>
              </a:rPr>
              <a:t>Banks</a:t>
            </a:r>
            <a:endParaRPr lang="en-GB" sz="2400" b="1" dirty="0">
              <a:solidFill>
                <a:schemeClr val="bg2"/>
              </a:solidFill>
            </a:endParaRPr>
          </a:p>
        </p:txBody>
      </p:sp>
      <p:graphicFrame>
        <p:nvGraphicFramePr>
          <p:cNvPr id="4" name="Table 3">
            <a:extLst>
              <a:ext uri="{FF2B5EF4-FFF2-40B4-BE49-F238E27FC236}">
                <a16:creationId xmlns:a16="http://schemas.microsoft.com/office/drawing/2014/main" id="{BBA777E8-5999-9674-B37B-F9F967B4E9C4}"/>
              </a:ext>
            </a:extLst>
          </p:cNvPr>
          <p:cNvGraphicFramePr>
            <a:graphicFrameLocks noGrp="1"/>
          </p:cNvGraphicFramePr>
          <p:nvPr>
            <p:extLst>
              <p:ext uri="{D42A27DB-BD31-4B8C-83A1-F6EECF244321}">
                <p14:modId xmlns:p14="http://schemas.microsoft.com/office/powerpoint/2010/main" val="2369691985"/>
              </p:ext>
            </p:extLst>
          </p:nvPr>
        </p:nvGraphicFramePr>
        <p:xfrm>
          <a:off x="136675" y="994558"/>
          <a:ext cx="2540021" cy="5723396"/>
        </p:xfrm>
        <a:graphic>
          <a:graphicData uri="http://schemas.openxmlformats.org/drawingml/2006/table">
            <a:tbl>
              <a:tblPr>
                <a:tableStyleId>{5C22544A-7EE6-4342-B048-85BDC9FD1C3A}</a:tableStyleId>
              </a:tblPr>
              <a:tblGrid>
                <a:gridCol w="1617770">
                  <a:extLst>
                    <a:ext uri="{9D8B030D-6E8A-4147-A177-3AD203B41FA5}">
                      <a16:colId xmlns:a16="http://schemas.microsoft.com/office/drawing/2014/main" val="3824197680"/>
                    </a:ext>
                  </a:extLst>
                </a:gridCol>
                <a:gridCol w="922251">
                  <a:extLst>
                    <a:ext uri="{9D8B030D-6E8A-4147-A177-3AD203B41FA5}">
                      <a16:colId xmlns:a16="http://schemas.microsoft.com/office/drawing/2014/main" val="1399533700"/>
                    </a:ext>
                  </a:extLst>
                </a:gridCol>
              </a:tblGrid>
              <a:tr h="395404">
                <a:tc>
                  <a:txBody>
                    <a:bodyPr/>
                    <a:lstStyle/>
                    <a:p>
                      <a:pPr algn="l" fontAlgn="ctr"/>
                      <a:r>
                        <a:rPr lang="en-GB" sz="1000" u="none" strike="noStrike">
                          <a:solidFill>
                            <a:schemeClr val="bg1"/>
                          </a:solidFill>
                          <a:effectLst/>
                        </a:rPr>
                        <a:t>P/E Ratio TTM</a:t>
                      </a:r>
                      <a:endParaRPr lang="en-GB" sz="1000" b="0" i="0" u="none" strike="noStrike">
                        <a:solidFill>
                          <a:schemeClr val="bg1"/>
                        </a:solidFill>
                        <a:effectLst/>
                        <a:latin typeface="Inherit"/>
                      </a:endParaRPr>
                    </a:p>
                  </a:txBody>
                  <a:tcPr marL="142407" marR="7912" marT="7912" marB="0" anchor="ctr">
                    <a:solidFill>
                      <a:schemeClr val="accent1"/>
                    </a:solidFill>
                  </a:tcPr>
                </a:tc>
                <a:tc>
                  <a:txBody>
                    <a:bodyPr/>
                    <a:lstStyle/>
                    <a:p>
                      <a:pPr algn="r" fontAlgn="ctr"/>
                      <a:r>
                        <a:rPr lang="en-GB" sz="1000" u="none" strike="noStrike">
                          <a:solidFill>
                            <a:schemeClr val="bg1"/>
                          </a:solidFill>
                          <a:effectLst/>
                        </a:rPr>
                        <a:t>6.44</a:t>
                      </a:r>
                      <a:endParaRPr lang="en-GB" sz="1000" b="0" i="0" u="none" strike="noStrike">
                        <a:solidFill>
                          <a:schemeClr val="bg1"/>
                        </a:solidFill>
                        <a:effectLst/>
                        <a:latin typeface="Inherit"/>
                      </a:endParaRPr>
                    </a:p>
                  </a:txBody>
                  <a:tcPr marL="142407" marR="7912" marT="7912" marB="0" anchor="ctr">
                    <a:solidFill>
                      <a:schemeClr val="accent1"/>
                    </a:solidFill>
                  </a:tcPr>
                </a:tc>
                <a:extLst>
                  <a:ext uri="{0D108BD9-81ED-4DB2-BD59-A6C34878D82A}">
                    <a16:rowId xmlns:a16="http://schemas.microsoft.com/office/drawing/2014/main" val="3812123722"/>
                  </a:ext>
                </a:extLst>
              </a:tr>
              <a:tr h="464205">
                <a:tc>
                  <a:txBody>
                    <a:bodyPr/>
                    <a:lstStyle/>
                    <a:p>
                      <a:pPr algn="l" fontAlgn="ctr"/>
                      <a:r>
                        <a:rPr lang="en-GB" sz="1000" u="none" strike="noStrike" dirty="0">
                          <a:solidFill>
                            <a:schemeClr val="bg1"/>
                          </a:solidFill>
                          <a:effectLst/>
                        </a:rPr>
                        <a:t>Price to Sales TTM</a:t>
                      </a:r>
                      <a:endParaRPr lang="en-GB" sz="1000" b="0" i="0" u="none" strike="noStrike" dirty="0">
                        <a:solidFill>
                          <a:schemeClr val="bg1"/>
                        </a:solidFill>
                        <a:effectLst/>
                        <a:latin typeface="Inherit"/>
                      </a:endParaRPr>
                    </a:p>
                  </a:txBody>
                  <a:tcPr marL="142407" marR="7912" marT="7912" marB="0" anchor="ctr">
                    <a:solidFill>
                      <a:schemeClr val="accent1"/>
                    </a:solidFill>
                  </a:tcPr>
                </a:tc>
                <a:tc>
                  <a:txBody>
                    <a:bodyPr/>
                    <a:lstStyle/>
                    <a:p>
                      <a:pPr algn="r" fontAlgn="ctr"/>
                      <a:r>
                        <a:rPr lang="en-GB" sz="1000" u="none" strike="noStrike">
                          <a:solidFill>
                            <a:schemeClr val="bg1"/>
                          </a:solidFill>
                          <a:effectLst/>
                        </a:rPr>
                        <a:t>2.64</a:t>
                      </a:r>
                      <a:endParaRPr lang="en-GB" sz="1000" b="0" i="0" u="none" strike="noStrike">
                        <a:solidFill>
                          <a:schemeClr val="bg1"/>
                        </a:solidFill>
                        <a:effectLst/>
                        <a:latin typeface="Inherit"/>
                      </a:endParaRPr>
                    </a:p>
                  </a:txBody>
                  <a:tcPr marL="142407" marR="7912" marT="7912" marB="0" anchor="ctr">
                    <a:solidFill>
                      <a:schemeClr val="accent1"/>
                    </a:solidFill>
                  </a:tcPr>
                </a:tc>
                <a:extLst>
                  <a:ext uri="{0D108BD9-81ED-4DB2-BD59-A6C34878D82A}">
                    <a16:rowId xmlns:a16="http://schemas.microsoft.com/office/drawing/2014/main" val="2490504573"/>
                  </a:ext>
                </a:extLst>
              </a:tr>
              <a:tr h="395404">
                <a:tc>
                  <a:txBody>
                    <a:bodyPr/>
                    <a:lstStyle/>
                    <a:p>
                      <a:pPr algn="l" fontAlgn="ctr"/>
                      <a:r>
                        <a:rPr lang="en-GB" sz="1000" u="none" strike="noStrike">
                          <a:solidFill>
                            <a:schemeClr val="bg1"/>
                          </a:solidFill>
                          <a:effectLst/>
                        </a:rPr>
                        <a:t>Operating margin TTM</a:t>
                      </a:r>
                      <a:endParaRPr lang="en-GB" sz="1000" b="0" i="0" u="none" strike="noStrike">
                        <a:solidFill>
                          <a:schemeClr val="bg1"/>
                        </a:solidFill>
                        <a:effectLst/>
                        <a:latin typeface="Inherit"/>
                      </a:endParaRPr>
                    </a:p>
                  </a:txBody>
                  <a:tcPr marL="142407" marR="7912" marT="7912" marB="0" anchor="ctr">
                    <a:solidFill>
                      <a:schemeClr val="accent1"/>
                    </a:solidFill>
                  </a:tcPr>
                </a:tc>
                <a:tc>
                  <a:txBody>
                    <a:bodyPr/>
                    <a:lstStyle/>
                    <a:p>
                      <a:pPr algn="r" fontAlgn="ctr"/>
                      <a:r>
                        <a:rPr lang="en-GB" sz="1000" u="none" strike="noStrike">
                          <a:solidFill>
                            <a:schemeClr val="bg1"/>
                          </a:solidFill>
                          <a:effectLst/>
                        </a:rPr>
                        <a:t>46.54%</a:t>
                      </a:r>
                      <a:endParaRPr lang="en-GB" sz="1000" b="0" i="0" u="none" strike="noStrike">
                        <a:solidFill>
                          <a:schemeClr val="bg1"/>
                        </a:solidFill>
                        <a:effectLst/>
                        <a:latin typeface="Arial" panose="020B0604020202020204" pitchFamily="34" charset="0"/>
                      </a:endParaRPr>
                    </a:p>
                  </a:txBody>
                  <a:tcPr marL="7912" marR="7912" marT="7912" marB="0" anchor="ctr">
                    <a:solidFill>
                      <a:schemeClr val="accent1"/>
                    </a:solidFill>
                  </a:tcPr>
                </a:tc>
                <a:extLst>
                  <a:ext uri="{0D108BD9-81ED-4DB2-BD59-A6C34878D82A}">
                    <a16:rowId xmlns:a16="http://schemas.microsoft.com/office/drawing/2014/main" val="4188683409"/>
                  </a:ext>
                </a:extLst>
              </a:tr>
              <a:tr h="395404">
                <a:tc>
                  <a:txBody>
                    <a:bodyPr/>
                    <a:lstStyle/>
                    <a:p>
                      <a:pPr algn="l" fontAlgn="ctr"/>
                      <a:r>
                        <a:rPr lang="en-GB" sz="1000" u="none" strike="noStrike">
                          <a:solidFill>
                            <a:schemeClr val="bg1"/>
                          </a:solidFill>
                          <a:effectLst/>
                        </a:rPr>
                        <a:t>Operating margin 5YA</a:t>
                      </a:r>
                      <a:endParaRPr lang="en-GB" sz="1000" b="0" i="0" u="none" strike="noStrike">
                        <a:solidFill>
                          <a:schemeClr val="bg1"/>
                        </a:solidFill>
                        <a:effectLst/>
                        <a:latin typeface="Inherit"/>
                      </a:endParaRPr>
                    </a:p>
                  </a:txBody>
                  <a:tcPr marL="142407" marR="7912" marT="7912" marB="0" anchor="ctr">
                    <a:solidFill>
                      <a:schemeClr val="accent1"/>
                    </a:solidFill>
                  </a:tcPr>
                </a:tc>
                <a:tc>
                  <a:txBody>
                    <a:bodyPr/>
                    <a:lstStyle/>
                    <a:p>
                      <a:pPr algn="r" fontAlgn="ctr"/>
                      <a:r>
                        <a:rPr lang="en-GB" sz="1000" u="none" strike="noStrike">
                          <a:solidFill>
                            <a:schemeClr val="bg1"/>
                          </a:solidFill>
                          <a:effectLst/>
                        </a:rPr>
                        <a:t>46.54%</a:t>
                      </a:r>
                      <a:endParaRPr lang="en-GB" sz="1000" b="0" i="0" u="none" strike="noStrike">
                        <a:solidFill>
                          <a:schemeClr val="bg1"/>
                        </a:solidFill>
                        <a:effectLst/>
                        <a:latin typeface="Arial" panose="020B0604020202020204" pitchFamily="34" charset="0"/>
                      </a:endParaRPr>
                    </a:p>
                  </a:txBody>
                  <a:tcPr marL="7912" marR="7912" marT="7912" marB="0" anchor="ctr">
                    <a:solidFill>
                      <a:schemeClr val="accent1"/>
                    </a:solidFill>
                  </a:tcPr>
                </a:tc>
                <a:extLst>
                  <a:ext uri="{0D108BD9-81ED-4DB2-BD59-A6C34878D82A}">
                    <a16:rowId xmlns:a16="http://schemas.microsoft.com/office/drawing/2014/main" val="1988049321"/>
                  </a:ext>
                </a:extLst>
              </a:tr>
              <a:tr h="395404">
                <a:tc>
                  <a:txBody>
                    <a:bodyPr/>
                    <a:lstStyle/>
                    <a:p>
                      <a:pPr algn="l" fontAlgn="ctr"/>
                      <a:r>
                        <a:rPr lang="en-GB" sz="1000" u="none" strike="noStrike">
                          <a:solidFill>
                            <a:schemeClr val="bg1"/>
                          </a:solidFill>
                          <a:effectLst/>
                        </a:rPr>
                        <a:t>Pretax margin TTM</a:t>
                      </a:r>
                      <a:endParaRPr lang="en-GB" sz="1000" b="0" i="0" u="none" strike="noStrike">
                        <a:solidFill>
                          <a:schemeClr val="bg1"/>
                        </a:solidFill>
                        <a:effectLst/>
                        <a:latin typeface="Inherit"/>
                      </a:endParaRPr>
                    </a:p>
                  </a:txBody>
                  <a:tcPr marL="142407" marR="7912" marT="7912" marB="0" anchor="ctr">
                    <a:solidFill>
                      <a:schemeClr val="accent1"/>
                    </a:solidFill>
                  </a:tcPr>
                </a:tc>
                <a:tc>
                  <a:txBody>
                    <a:bodyPr/>
                    <a:lstStyle/>
                    <a:p>
                      <a:pPr algn="r" fontAlgn="ctr"/>
                      <a:r>
                        <a:rPr lang="en-GB" sz="1000" u="none" strike="noStrike">
                          <a:solidFill>
                            <a:schemeClr val="bg1"/>
                          </a:solidFill>
                          <a:effectLst/>
                        </a:rPr>
                        <a:t>49.20%</a:t>
                      </a:r>
                      <a:endParaRPr lang="en-GB" sz="1000" b="0" i="0" u="none" strike="noStrike">
                        <a:solidFill>
                          <a:schemeClr val="bg1"/>
                        </a:solidFill>
                        <a:effectLst/>
                        <a:latin typeface="Arial" panose="020B0604020202020204" pitchFamily="34" charset="0"/>
                      </a:endParaRPr>
                    </a:p>
                  </a:txBody>
                  <a:tcPr marL="7912" marR="7912" marT="7912" marB="0" anchor="ctr">
                    <a:solidFill>
                      <a:schemeClr val="accent1"/>
                    </a:solidFill>
                  </a:tcPr>
                </a:tc>
                <a:extLst>
                  <a:ext uri="{0D108BD9-81ED-4DB2-BD59-A6C34878D82A}">
                    <a16:rowId xmlns:a16="http://schemas.microsoft.com/office/drawing/2014/main" val="1821789571"/>
                  </a:ext>
                </a:extLst>
              </a:tr>
              <a:tr h="395404">
                <a:tc>
                  <a:txBody>
                    <a:bodyPr/>
                    <a:lstStyle/>
                    <a:p>
                      <a:pPr algn="l" fontAlgn="ctr"/>
                      <a:r>
                        <a:rPr lang="en-GB" sz="1000" u="none" strike="noStrike">
                          <a:solidFill>
                            <a:schemeClr val="bg1"/>
                          </a:solidFill>
                          <a:effectLst/>
                        </a:rPr>
                        <a:t>Pretax margin 5YA</a:t>
                      </a:r>
                      <a:endParaRPr lang="en-GB" sz="1000" b="0" i="0" u="none" strike="noStrike">
                        <a:solidFill>
                          <a:schemeClr val="bg1"/>
                        </a:solidFill>
                        <a:effectLst/>
                        <a:latin typeface="Inherit"/>
                      </a:endParaRPr>
                    </a:p>
                  </a:txBody>
                  <a:tcPr marL="142407" marR="7912" marT="7912" marB="0" anchor="ctr">
                    <a:solidFill>
                      <a:schemeClr val="accent1"/>
                    </a:solidFill>
                  </a:tcPr>
                </a:tc>
                <a:tc>
                  <a:txBody>
                    <a:bodyPr/>
                    <a:lstStyle/>
                    <a:p>
                      <a:pPr algn="r" fontAlgn="ctr"/>
                      <a:r>
                        <a:rPr lang="en-GB" sz="1000" u="none" strike="noStrike">
                          <a:solidFill>
                            <a:schemeClr val="bg1"/>
                          </a:solidFill>
                          <a:effectLst/>
                        </a:rPr>
                        <a:t>47.18%</a:t>
                      </a:r>
                      <a:endParaRPr lang="en-GB" sz="1000" b="0" i="0" u="none" strike="noStrike">
                        <a:solidFill>
                          <a:schemeClr val="bg1"/>
                        </a:solidFill>
                        <a:effectLst/>
                        <a:latin typeface="Arial" panose="020B0604020202020204" pitchFamily="34" charset="0"/>
                      </a:endParaRPr>
                    </a:p>
                  </a:txBody>
                  <a:tcPr marL="7912" marR="7912" marT="7912" marB="0" anchor="ctr">
                    <a:solidFill>
                      <a:schemeClr val="accent1"/>
                    </a:solidFill>
                  </a:tcPr>
                </a:tc>
                <a:extLst>
                  <a:ext uri="{0D108BD9-81ED-4DB2-BD59-A6C34878D82A}">
                    <a16:rowId xmlns:a16="http://schemas.microsoft.com/office/drawing/2014/main" val="2376517192"/>
                  </a:ext>
                </a:extLst>
              </a:tr>
              <a:tr h="395404">
                <a:tc>
                  <a:txBody>
                    <a:bodyPr/>
                    <a:lstStyle/>
                    <a:p>
                      <a:pPr algn="l" fontAlgn="ctr"/>
                      <a:r>
                        <a:rPr lang="en-GB" sz="1000" u="none" strike="noStrike">
                          <a:solidFill>
                            <a:schemeClr val="bg1"/>
                          </a:solidFill>
                          <a:effectLst/>
                        </a:rPr>
                        <a:t>Net Profit margin TTM</a:t>
                      </a:r>
                      <a:endParaRPr lang="en-GB" sz="1000" b="0" i="0" u="none" strike="noStrike">
                        <a:solidFill>
                          <a:schemeClr val="bg1"/>
                        </a:solidFill>
                        <a:effectLst/>
                        <a:latin typeface="Inherit"/>
                      </a:endParaRPr>
                    </a:p>
                  </a:txBody>
                  <a:tcPr marL="142407" marR="7912" marT="7912" marB="0" anchor="ctr">
                    <a:solidFill>
                      <a:schemeClr val="accent1"/>
                    </a:solidFill>
                  </a:tcPr>
                </a:tc>
                <a:tc>
                  <a:txBody>
                    <a:bodyPr/>
                    <a:lstStyle/>
                    <a:p>
                      <a:pPr algn="r" fontAlgn="ctr"/>
                      <a:r>
                        <a:rPr lang="en-GB" sz="1000" u="none" strike="noStrike">
                          <a:solidFill>
                            <a:schemeClr val="bg1"/>
                          </a:solidFill>
                          <a:effectLst/>
                        </a:rPr>
                        <a:t>40.92%</a:t>
                      </a:r>
                      <a:endParaRPr lang="en-GB" sz="1000" b="0" i="0" u="none" strike="noStrike">
                        <a:solidFill>
                          <a:schemeClr val="bg1"/>
                        </a:solidFill>
                        <a:effectLst/>
                        <a:latin typeface="Arial" panose="020B0604020202020204" pitchFamily="34" charset="0"/>
                      </a:endParaRPr>
                    </a:p>
                  </a:txBody>
                  <a:tcPr marL="7912" marR="7912" marT="7912" marB="0" anchor="ctr">
                    <a:solidFill>
                      <a:schemeClr val="accent1"/>
                    </a:solidFill>
                  </a:tcPr>
                </a:tc>
                <a:extLst>
                  <a:ext uri="{0D108BD9-81ED-4DB2-BD59-A6C34878D82A}">
                    <a16:rowId xmlns:a16="http://schemas.microsoft.com/office/drawing/2014/main" val="3299736349"/>
                  </a:ext>
                </a:extLst>
              </a:tr>
              <a:tr h="464161">
                <a:tc>
                  <a:txBody>
                    <a:bodyPr/>
                    <a:lstStyle/>
                    <a:p>
                      <a:pPr algn="l" fontAlgn="ctr"/>
                      <a:r>
                        <a:rPr lang="en-GB" sz="1000" u="none" strike="noStrike">
                          <a:solidFill>
                            <a:schemeClr val="bg1"/>
                          </a:solidFill>
                          <a:effectLst/>
                        </a:rPr>
                        <a:t>Net Profit margin 5YA</a:t>
                      </a:r>
                      <a:endParaRPr lang="en-GB" sz="1000" b="0" i="0" u="none" strike="noStrike">
                        <a:solidFill>
                          <a:schemeClr val="bg1"/>
                        </a:solidFill>
                        <a:effectLst/>
                        <a:latin typeface="Inherit"/>
                      </a:endParaRPr>
                    </a:p>
                  </a:txBody>
                  <a:tcPr marL="142407" marR="7912" marT="7912" marB="0" anchor="ctr">
                    <a:solidFill>
                      <a:schemeClr val="accent1"/>
                    </a:solidFill>
                  </a:tcPr>
                </a:tc>
                <a:tc>
                  <a:txBody>
                    <a:bodyPr/>
                    <a:lstStyle/>
                    <a:p>
                      <a:pPr algn="r" fontAlgn="ctr"/>
                      <a:r>
                        <a:rPr lang="en-GB" sz="1000" u="none" strike="noStrike">
                          <a:solidFill>
                            <a:schemeClr val="bg1"/>
                          </a:solidFill>
                          <a:effectLst/>
                        </a:rPr>
                        <a:t>41%</a:t>
                      </a:r>
                      <a:endParaRPr lang="en-GB" sz="1000" b="0" i="0" u="none" strike="noStrike">
                        <a:solidFill>
                          <a:schemeClr val="bg1"/>
                        </a:solidFill>
                        <a:effectLst/>
                        <a:latin typeface="Arial" panose="020B0604020202020204" pitchFamily="34" charset="0"/>
                      </a:endParaRPr>
                    </a:p>
                  </a:txBody>
                  <a:tcPr marL="7912" marR="7912" marT="7912" marB="0" anchor="ctr">
                    <a:solidFill>
                      <a:schemeClr val="accent1"/>
                    </a:solidFill>
                  </a:tcPr>
                </a:tc>
                <a:extLst>
                  <a:ext uri="{0D108BD9-81ED-4DB2-BD59-A6C34878D82A}">
                    <a16:rowId xmlns:a16="http://schemas.microsoft.com/office/drawing/2014/main" val="464823345"/>
                  </a:ext>
                </a:extLst>
              </a:tr>
              <a:tr h="395404">
                <a:tc>
                  <a:txBody>
                    <a:bodyPr/>
                    <a:lstStyle/>
                    <a:p>
                      <a:pPr algn="l" fontAlgn="ctr"/>
                      <a:r>
                        <a:rPr lang="en-GB" sz="1000" u="none" strike="noStrike">
                          <a:solidFill>
                            <a:schemeClr val="bg1"/>
                          </a:solidFill>
                          <a:effectLst/>
                        </a:rPr>
                        <a:t>Revenue/Share TTM</a:t>
                      </a:r>
                      <a:endParaRPr lang="en-GB" sz="1000" b="0" i="0" u="none" strike="noStrike">
                        <a:solidFill>
                          <a:schemeClr val="bg1"/>
                        </a:solidFill>
                        <a:effectLst/>
                        <a:latin typeface="Inherit"/>
                      </a:endParaRPr>
                    </a:p>
                  </a:txBody>
                  <a:tcPr marL="142407" marR="7912" marT="7912" marB="0" anchor="ctr">
                    <a:solidFill>
                      <a:schemeClr val="accent1"/>
                    </a:solidFill>
                  </a:tcPr>
                </a:tc>
                <a:tc>
                  <a:txBody>
                    <a:bodyPr/>
                    <a:lstStyle/>
                    <a:p>
                      <a:pPr algn="r" fontAlgn="ctr"/>
                      <a:r>
                        <a:rPr lang="en-GB" sz="1000" u="none" strike="noStrike">
                          <a:solidFill>
                            <a:schemeClr val="bg1"/>
                          </a:solidFill>
                          <a:effectLst/>
                        </a:rPr>
                        <a:t>12.32</a:t>
                      </a:r>
                      <a:endParaRPr lang="en-GB" sz="1000" b="0" i="0" u="none" strike="noStrike">
                        <a:solidFill>
                          <a:schemeClr val="bg1"/>
                        </a:solidFill>
                        <a:effectLst/>
                        <a:latin typeface="Arial" panose="020B0604020202020204" pitchFamily="34" charset="0"/>
                      </a:endParaRPr>
                    </a:p>
                  </a:txBody>
                  <a:tcPr marL="7912" marR="7912" marT="7912" marB="0" anchor="ctr">
                    <a:solidFill>
                      <a:schemeClr val="accent1"/>
                    </a:solidFill>
                  </a:tcPr>
                </a:tc>
                <a:extLst>
                  <a:ext uri="{0D108BD9-81ED-4DB2-BD59-A6C34878D82A}">
                    <a16:rowId xmlns:a16="http://schemas.microsoft.com/office/drawing/2014/main" val="3700108392"/>
                  </a:ext>
                </a:extLst>
              </a:tr>
              <a:tr h="299274">
                <a:tc>
                  <a:txBody>
                    <a:bodyPr/>
                    <a:lstStyle/>
                    <a:p>
                      <a:pPr algn="l" fontAlgn="ctr"/>
                      <a:r>
                        <a:rPr lang="en-GB" sz="1000" u="none" strike="noStrike">
                          <a:solidFill>
                            <a:schemeClr val="bg1"/>
                          </a:solidFill>
                          <a:effectLst/>
                        </a:rPr>
                        <a:t>Basic EPS ANN</a:t>
                      </a:r>
                      <a:endParaRPr lang="en-GB" sz="1000" b="0" i="0" u="none" strike="noStrike">
                        <a:solidFill>
                          <a:schemeClr val="bg1"/>
                        </a:solidFill>
                        <a:effectLst/>
                        <a:latin typeface="Inherit"/>
                      </a:endParaRPr>
                    </a:p>
                  </a:txBody>
                  <a:tcPr marL="142407" marR="7912" marT="7912" marB="0" anchor="ctr">
                    <a:solidFill>
                      <a:schemeClr val="accent1"/>
                    </a:solidFill>
                  </a:tcPr>
                </a:tc>
                <a:tc>
                  <a:txBody>
                    <a:bodyPr/>
                    <a:lstStyle/>
                    <a:p>
                      <a:pPr algn="r" fontAlgn="ctr"/>
                      <a:r>
                        <a:rPr lang="en-GB" sz="1000" u="none" strike="noStrike">
                          <a:solidFill>
                            <a:schemeClr val="bg1"/>
                          </a:solidFill>
                          <a:effectLst/>
                        </a:rPr>
                        <a:t>5.04</a:t>
                      </a:r>
                      <a:endParaRPr lang="en-GB" sz="1000" b="0" i="0" u="none" strike="noStrike">
                        <a:solidFill>
                          <a:schemeClr val="bg1"/>
                        </a:solidFill>
                        <a:effectLst/>
                        <a:latin typeface="Arial" panose="020B0604020202020204" pitchFamily="34" charset="0"/>
                      </a:endParaRPr>
                    </a:p>
                  </a:txBody>
                  <a:tcPr marL="7912" marR="7912" marT="7912" marB="0" anchor="ctr">
                    <a:solidFill>
                      <a:schemeClr val="accent1"/>
                    </a:solidFill>
                  </a:tcPr>
                </a:tc>
                <a:extLst>
                  <a:ext uri="{0D108BD9-81ED-4DB2-BD59-A6C34878D82A}">
                    <a16:rowId xmlns:a16="http://schemas.microsoft.com/office/drawing/2014/main" val="2972459611"/>
                  </a:ext>
                </a:extLst>
              </a:tr>
              <a:tr h="395404">
                <a:tc>
                  <a:txBody>
                    <a:bodyPr/>
                    <a:lstStyle/>
                    <a:p>
                      <a:pPr algn="l" fontAlgn="ctr"/>
                      <a:r>
                        <a:rPr lang="en-GB" sz="1000" u="none" strike="noStrike">
                          <a:solidFill>
                            <a:schemeClr val="bg1"/>
                          </a:solidFill>
                          <a:effectLst/>
                        </a:rPr>
                        <a:t>Dividend Yield ANN</a:t>
                      </a:r>
                      <a:endParaRPr lang="en-GB" sz="1000" b="0" i="0" u="none" strike="noStrike">
                        <a:solidFill>
                          <a:schemeClr val="bg1"/>
                        </a:solidFill>
                        <a:effectLst/>
                        <a:latin typeface="Inherit"/>
                      </a:endParaRPr>
                    </a:p>
                  </a:txBody>
                  <a:tcPr marL="142407" marR="7912" marT="7912" marB="0" anchor="ctr">
                    <a:solidFill>
                      <a:schemeClr val="accent1"/>
                    </a:solidFill>
                  </a:tcPr>
                </a:tc>
                <a:tc>
                  <a:txBody>
                    <a:bodyPr/>
                    <a:lstStyle/>
                    <a:p>
                      <a:pPr algn="r" fontAlgn="ctr"/>
                      <a:r>
                        <a:rPr lang="en-GB" sz="1000" u="none" strike="noStrike">
                          <a:solidFill>
                            <a:schemeClr val="bg1"/>
                          </a:solidFill>
                          <a:effectLst/>
                        </a:rPr>
                        <a:t>4.10%</a:t>
                      </a:r>
                      <a:endParaRPr lang="en-GB" sz="1000" b="0" i="0" u="none" strike="noStrike">
                        <a:solidFill>
                          <a:schemeClr val="bg1"/>
                        </a:solidFill>
                        <a:effectLst/>
                        <a:latin typeface="Arial" panose="020B0604020202020204" pitchFamily="34" charset="0"/>
                      </a:endParaRPr>
                    </a:p>
                  </a:txBody>
                  <a:tcPr marL="7912" marR="7912" marT="7912" marB="0" anchor="ctr">
                    <a:solidFill>
                      <a:schemeClr val="accent1"/>
                    </a:solidFill>
                  </a:tcPr>
                </a:tc>
                <a:extLst>
                  <a:ext uri="{0D108BD9-81ED-4DB2-BD59-A6C34878D82A}">
                    <a16:rowId xmlns:a16="http://schemas.microsoft.com/office/drawing/2014/main" val="3365116180"/>
                  </a:ext>
                </a:extLst>
              </a:tr>
              <a:tr h="541716">
                <a:tc>
                  <a:txBody>
                    <a:bodyPr/>
                    <a:lstStyle/>
                    <a:p>
                      <a:pPr algn="l" fontAlgn="ctr"/>
                      <a:r>
                        <a:rPr lang="en-GB" sz="1000" u="none" strike="noStrike">
                          <a:solidFill>
                            <a:schemeClr val="bg1"/>
                          </a:solidFill>
                          <a:effectLst/>
                        </a:rPr>
                        <a:t>Dividend Yield 5 Year Avg. 5YA</a:t>
                      </a:r>
                      <a:endParaRPr lang="en-GB" sz="1000" b="0" i="0" u="none" strike="noStrike">
                        <a:solidFill>
                          <a:schemeClr val="bg1"/>
                        </a:solidFill>
                        <a:effectLst/>
                        <a:latin typeface="Inherit"/>
                      </a:endParaRPr>
                    </a:p>
                  </a:txBody>
                  <a:tcPr marL="142407" marR="7912" marT="7912" marB="0" anchor="ctr">
                    <a:solidFill>
                      <a:schemeClr val="accent1"/>
                    </a:solidFill>
                  </a:tcPr>
                </a:tc>
                <a:tc>
                  <a:txBody>
                    <a:bodyPr/>
                    <a:lstStyle/>
                    <a:p>
                      <a:pPr algn="r" fontAlgn="ctr"/>
                      <a:r>
                        <a:rPr lang="en-GB" sz="1000" u="none" strike="noStrike">
                          <a:solidFill>
                            <a:schemeClr val="bg1"/>
                          </a:solidFill>
                          <a:effectLst/>
                        </a:rPr>
                        <a:t>4.69%</a:t>
                      </a:r>
                      <a:endParaRPr lang="en-GB" sz="1000" b="0" i="0" u="none" strike="noStrike">
                        <a:solidFill>
                          <a:schemeClr val="bg1"/>
                        </a:solidFill>
                        <a:effectLst/>
                        <a:latin typeface="Arial" panose="020B0604020202020204" pitchFamily="34" charset="0"/>
                      </a:endParaRPr>
                    </a:p>
                  </a:txBody>
                  <a:tcPr marL="7912" marR="7912" marT="7912" marB="0" anchor="ctr">
                    <a:solidFill>
                      <a:schemeClr val="accent1"/>
                    </a:solidFill>
                  </a:tcPr>
                </a:tc>
                <a:extLst>
                  <a:ext uri="{0D108BD9-81ED-4DB2-BD59-A6C34878D82A}">
                    <a16:rowId xmlns:a16="http://schemas.microsoft.com/office/drawing/2014/main" val="37836425"/>
                  </a:ext>
                </a:extLst>
              </a:tr>
              <a:tr h="395404">
                <a:tc>
                  <a:txBody>
                    <a:bodyPr/>
                    <a:lstStyle/>
                    <a:p>
                      <a:pPr algn="l" fontAlgn="ctr"/>
                      <a:r>
                        <a:rPr lang="en-GB" sz="1000" u="none" strike="noStrike">
                          <a:solidFill>
                            <a:schemeClr val="bg1"/>
                          </a:solidFill>
                          <a:effectLst/>
                        </a:rPr>
                        <a:t>Dividend Growth Rate ANN</a:t>
                      </a:r>
                      <a:endParaRPr lang="en-GB" sz="1000" b="0" i="0" u="none" strike="noStrike">
                        <a:solidFill>
                          <a:schemeClr val="bg1"/>
                        </a:solidFill>
                        <a:effectLst/>
                        <a:latin typeface="Inherit"/>
                      </a:endParaRPr>
                    </a:p>
                  </a:txBody>
                  <a:tcPr marL="142407" marR="7912" marT="7912" marB="0" anchor="ctr">
                    <a:solidFill>
                      <a:schemeClr val="accent1"/>
                    </a:solidFill>
                  </a:tcPr>
                </a:tc>
                <a:tc>
                  <a:txBody>
                    <a:bodyPr/>
                    <a:lstStyle/>
                    <a:p>
                      <a:pPr algn="r" fontAlgn="ctr"/>
                      <a:r>
                        <a:rPr lang="en-GB" sz="1000" u="none" strike="noStrike">
                          <a:solidFill>
                            <a:schemeClr val="bg1"/>
                          </a:solidFill>
                          <a:effectLst/>
                        </a:rPr>
                        <a:t>-59.25%</a:t>
                      </a:r>
                      <a:endParaRPr lang="en-GB" sz="1000" b="0" i="0" u="none" strike="noStrike">
                        <a:solidFill>
                          <a:schemeClr val="bg1"/>
                        </a:solidFill>
                        <a:effectLst/>
                        <a:latin typeface="Arial" panose="020B0604020202020204" pitchFamily="34" charset="0"/>
                      </a:endParaRPr>
                    </a:p>
                  </a:txBody>
                  <a:tcPr marL="7912" marR="7912" marT="7912" marB="0" anchor="ctr">
                    <a:solidFill>
                      <a:schemeClr val="accent1"/>
                    </a:solidFill>
                  </a:tcPr>
                </a:tc>
                <a:extLst>
                  <a:ext uri="{0D108BD9-81ED-4DB2-BD59-A6C34878D82A}">
                    <a16:rowId xmlns:a16="http://schemas.microsoft.com/office/drawing/2014/main" val="1130600873"/>
                  </a:ext>
                </a:extLst>
              </a:tr>
              <a:tr h="395404">
                <a:tc>
                  <a:txBody>
                    <a:bodyPr/>
                    <a:lstStyle/>
                    <a:p>
                      <a:pPr algn="l" fontAlgn="ctr"/>
                      <a:r>
                        <a:rPr lang="en-GB" sz="1000" u="none" strike="noStrike">
                          <a:solidFill>
                            <a:schemeClr val="bg1"/>
                          </a:solidFill>
                          <a:effectLst/>
                        </a:rPr>
                        <a:t>Payout Ratio TTM</a:t>
                      </a:r>
                      <a:endParaRPr lang="en-GB" sz="1000" b="0" i="0" u="none" strike="noStrike">
                        <a:solidFill>
                          <a:schemeClr val="bg1"/>
                        </a:solidFill>
                        <a:effectLst/>
                        <a:latin typeface="Inherit"/>
                      </a:endParaRPr>
                    </a:p>
                  </a:txBody>
                  <a:tcPr marL="142407" marR="7912" marT="7912" marB="0" anchor="ctr">
                    <a:solidFill>
                      <a:schemeClr val="accent1"/>
                    </a:solidFill>
                  </a:tcPr>
                </a:tc>
                <a:tc>
                  <a:txBody>
                    <a:bodyPr/>
                    <a:lstStyle/>
                    <a:p>
                      <a:pPr algn="r" fontAlgn="ctr"/>
                      <a:r>
                        <a:rPr lang="en-GB" sz="1000" u="none" strike="noStrike" dirty="0">
                          <a:solidFill>
                            <a:schemeClr val="bg1"/>
                          </a:solidFill>
                          <a:effectLst/>
                        </a:rPr>
                        <a:t>15.13%</a:t>
                      </a:r>
                      <a:endParaRPr lang="en-GB" sz="1000" b="0" i="0" u="none" strike="noStrike" dirty="0">
                        <a:solidFill>
                          <a:schemeClr val="bg1"/>
                        </a:solidFill>
                        <a:effectLst/>
                        <a:latin typeface="Arial" panose="020B0604020202020204" pitchFamily="34" charset="0"/>
                      </a:endParaRPr>
                    </a:p>
                  </a:txBody>
                  <a:tcPr marL="7912" marR="7912" marT="7912" marB="0" anchor="ctr">
                    <a:solidFill>
                      <a:schemeClr val="accent1"/>
                    </a:solidFill>
                  </a:tcPr>
                </a:tc>
                <a:extLst>
                  <a:ext uri="{0D108BD9-81ED-4DB2-BD59-A6C34878D82A}">
                    <a16:rowId xmlns:a16="http://schemas.microsoft.com/office/drawing/2014/main" val="1287447399"/>
                  </a:ext>
                </a:extLst>
              </a:tr>
            </a:tbl>
          </a:graphicData>
        </a:graphic>
      </p:graphicFrame>
      <p:sp>
        <p:nvSpPr>
          <p:cNvPr id="5" name="TextBox 4">
            <a:extLst>
              <a:ext uri="{FF2B5EF4-FFF2-40B4-BE49-F238E27FC236}">
                <a16:creationId xmlns:a16="http://schemas.microsoft.com/office/drawing/2014/main" id="{D16902F3-79AB-6BAB-F396-F383F41397F2}"/>
              </a:ext>
            </a:extLst>
          </p:cNvPr>
          <p:cNvSpPr txBox="1"/>
          <p:nvPr/>
        </p:nvSpPr>
        <p:spPr>
          <a:xfrm>
            <a:off x="828073" y="622506"/>
            <a:ext cx="766557" cy="369332"/>
          </a:xfrm>
          <a:prstGeom prst="rect">
            <a:avLst/>
          </a:prstGeom>
          <a:noFill/>
        </p:spPr>
        <p:txBody>
          <a:bodyPr wrap="none" rtlCol="0">
            <a:spAutoFit/>
          </a:bodyPr>
          <a:lstStyle/>
          <a:p>
            <a:r>
              <a:rPr lang="fr-FR" dirty="0">
                <a:solidFill>
                  <a:schemeClr val="bg1"/>
                </a:solidFill>
              </a:rPr>
              <a:t>Amen</a:t>
            </a:r>
          </a:p>
        </p:txBody>
      </p:sp>
      <p:sp>
        <p:nvSpPr>
          <p:cNvPr id="7" name="TextBox 6">
            <a:extLst>
              <a:ext uri="{FF2B5EF4-FFF2-40B4-BE49-F238E27FC236}">
                <a16:creationId xmlns:a16="http://schemas.microsoft.com/office/drawing/2014/main" id="{5F0B9096-3152-BF07-4DAB-907C150DB964}"/>
              </a:ext>
            </a:extLst>
          </p:cNvPr>
          <p:cNvSpPr txBox="1"/>
          <p:nvPr/>
        </p:nvSpPr>
        <p:spPr>
          <a:xfrm>
            <a:off x="3460036" y="622506"/>
            <a:ext cx="835229" cy="369332"/>
          </a:xfrm>
          <a:prstGeom prst="rect">
            <a:avLst/>
          </a:prstGeom>
          <a:noFill/>
        </p:spPr>
        <p:txBody>
          <a:bodyPr wrap="none" rtlCol="0">
            <a:spAutoFit/>
          </a:bodyPr>
          <a:lstStyle/>
          <a:p>
            <a:r>
              <a:rPr lang="fr-FR" dirty="0">
                <a:solidFill>
                  <a:schemeClr val="bg1"/>
                </a:solidFill>
              </a:rPr>
              <a:t>Attijari</a:t>
            </a:r>
          </a:p>
        </p:txBody>
      </p:sp>
      <p:sp>
        <p:nvSpPr>
          <p:cNvPr id="9" name="TextBox 8">
            <a:extLst>
              <a:ext uri="{FF2B5EF4-FFF2-40B4-BE49-F238E27FC236}">
                <a16:creationId xmlns:a16="http://schemas.microsoft.com/office/drawing/2014/main" id="{CB8C1834-56BE-A199-8C5B-1370C1EF1229}"/>
              </a:ext>
            </a:extLst>
          </p:cNvPr>
          <p:cNvSpPr txBox="1"/>
          <p:nvPr/>
        </p:nvSpPr>
        <p:spPr>
          <a:xfrm>
            <a:off x="5527935" y="867634"/>
            <a:ext cx="231154" cy="369332"/>
          </a:xfrm>
          <a:prstGeom prst="rect">
            <a:avLst/>
          </a:prstGeom>
          <a:noFill/>
        </p:spPr>
        <p:txBody>
          <a:bodyPr wrap="none" rtlCol="0">
            <a:spAutoFit/>
          </a:bodyPr>
          <a:lstStyle/>
          <a:p>
            <a:r>
              <a:rPr lang="fr-FR"/>
              <a:t> </a:t>
            </a:r>
          </a:p>
        </p:txBody>
      </p:sp>
      <p:graphicFrame>
        <p:nvGraphicFramePr>
          <p:cNvPr id="12" name="Table 11">
            <a:extLst>
              <a:ext uri="{FF2B5EF4-FFF2-40B4-BE49-F238E27FC236}">
                <a16:creationId xmlns:a16="http://schemas.microsoft.com/office/drawing/2014/main" id="{F5402160-3632-25F8-515D-0430BCEC5340}"/>
              </a:ext>
            </a:extLst>
          </p:cNvPr>
          <p:cNvGraphicFramePr>
            <a:graphicFrameLocks noGrp="1"/>
          </p:cNvGraphicFramePr>
          <p:nvPr>
            <p:extLst>
              <p:ext uri="{D42A27DB-BD31-4B8C-83A1-F6EECF244321}">
                <p14:modId xmlns:p14="http://schemas.microsoft.com/office/powerpoint/2010/main" val="1681520348"/>
              </p:ext>
            </p:extLst>
          </p:nvPr>
        </p:nvGraphicFramePr>
        <p:xfrm>
          <a:off x="9376575" y="984314"/>
          <a:ext cx="2545753" cy="5721911"/>
        </p:xfrm>
        <a:graphic>
          <a:graphicData uri="http://schemas.openxmlformats.org/drawingml/2006/table">
            <a:tbl>
              <a:tblPr>
                <a:tableStyleId>{5C22544A-7EE6-4342-B048-85BDC9FD1C3A}</a:tableStyleId>
              </a:tblPr>
              <a:tblGrid>
                <a:gridCol w="1766434">
                  <a:extLst>
                    <a:ext uri="{9D8B030D-6E8A-4147-A177-3AD203B41FA5}">
                      <a16:colId xmlns:a16="http://schemas.microsoft.com/office/drawing/2014/main" val="1627917763"/>
                    </a:ext>
                  </a:extLst>
                </a:gridCol>
                <a:gridCol w="779319">
                  <a:extLst>
                    <a:ext uri="{9D8B030D-6E8A-4147-A177-3AD203B41FA5}">
                      <a16:colId xmlns:a16="http://schemas.microsoft.com/office/drawing/2014/main" val="2166901857"/>
                    </a:ext>
                  </a:extLst>
                </a:gridCol>
              </a:tblGrid>
              <a:tr h="431318">
                <a:tc>
                  <a:txBody>
                    <a:bodyPr/>
                    <a:lstStyle/>
                    <a:p>
                      <a:pPr algn="l" fontAlgn="ctr"/>
                      <a:r>
                        <a:rPr lang="en-GB" sz="1000" u="none" strike="noStrike">
                          <a:effectLst/>
                        </a:rPr>
                        <a:t>P/E Ratio TTM</a:t>
                      </a:r>
                      <a:endParaRPr lang="en-GB" sz="1000" b="0" i="0" u="none" strike="noStrike">
                        <a:solidFill>
                          <a:srgbClr val="333333"/>
                        </a:solidFill>
                        <a:effectLst/>
                        <a:latin typeface="Inherit"/>
                      </a:endParaRPr>
                    </a:p>
                  </a:txBody>
                  <a:tcPr marL="85694" marR="4761" marT="4761" marB="0" anchor="ctr">
                    <a:solidFill>
                      <a:schemeClr val="accent1">
                        <a:lumMod val="20000"/>
                        <a:lumOff val="80000"/>
                      </a:schemeClr>
                    </a:solidFill>
                  </a:tcPr>
                </a:tc>
                <a:tc>
                  <a:txBody>
                    <a:bodyPr/>
                    <a:lstStyle/>
                    <a:p>
                      <a:pPr algn="r" fontAlgn="ctr"/>
                      <a:r>
                        <a:rPr lang="en-GB" sz="1000" u="none" strike="noStrike">
                          <a:effectLst/>
                        </a:rPr>
                        <a:t>8.78</a:t>
                      </a:r>
                      <a:endParaRPr lang="en-GB" sz="1000" b="0" i="0" u="none" strike="noStrike">
                        <a:solidFill>
                          <a:srgbClr val="333333"/>
                        </a:solidFill>
                        <a:effectLst/>
                        <a:latin typeface="Arial" panose="020B0604020202020204" pitchFamily="34" charset="0"/>
                      </a:endParaRPr>
                    </a:p>
                  </a:txBody>
                  <a:tcPr marL="4761" marR="4761" marT="4761" marB="0" anchor="ctr">
                    <a:solidFill>
                      <a:schemeClr val="accent1">
                        <a:lumMod val="20000"/>
                        <a:lumOff val="80000"/>
                      </a:schemeClr>
                    </a:solidFill>
                  </a:tcPr>
                </a:tc>
                <a:extLst>
                  <a:ext uri="{0D108BD9-81ED-4DB2-BD59-A6C34878D82A}">
                    <a16:rowId xmlns:a16="http://schemas.microsoft.com/office/drawing/2014/main" val="499210876"/>
                  </a:ext>
                </a:extLst>
              </a:tr>
              <a:tr h="367187">
                <a:tc>
                  <a:txBody>
                    <a:bodyPr/>
                    <a:lstStyle/>
                    <a:p>
                      <a:pPr algn="l" fontAlgn="ctr"/>
                      <a:r>
                        <a:rPr lang="en-GB" sz="1000" u="none" strike="noStrike">
                          <a:effectLst/>
                        </a:rPr>
                        <a:t>Price to Sales TTM</a:t>
                      </a:r>
                      <a:endParaRPr lang="en-GB" sz="1000" b="0" i="0" u="none" strike="noStrike">
                        <a:solidFill>
                          <a:srgbClr val="333333"/>
                        </a:solidFill>
                        <a:effectLst/>
                        <a:latin typeface="Inherit"/>
                      </a:endParaRPr>
                    </a:p>
                  </a:txBody>
                  <a:tcPr marL="85694" marR="4761" marT="4761" marB="0" anchor="ctr">
                    <a:solidFill>
                      <a:schemeClr val="accent1">
                        <a:lumMod val="20000"/>
                        <a:lumOff val="80000"/>
                      </a:schemeClr>
                    </a:solidFill>
                  </a:tcPr>
                </a:tc>
                <a:tc>
                  <a:txBody>
                    <a:bodyPr/>
                    <a:lstStyle/>
                    <a:p>
                      <a:pPr algn="r" fontAlgn="ctr"/>
                      <a:r>
                        <a:rPr lang="en-GB" sz="1000" u="none" strike="noStrike">
                          <a:effectLst/>
                        </a:rPr>
                        <a:t>2.55</a:t>
                      </a:r>
                      <a:endParaRPr lang="en-GB" sz="1000" b="0" i="0" u="none" strike="noStrike">
                        <a:solidFill>
                          <a:srgbClr val="333333"/>
                        </a:solidFill>
                        <a:effectLst/>
                        <a:latin typeface="Arial" panose="020B0604020202020204" pitchFamily="34" charset="0"/>
                      </a:endParaRPr>
                    </a:p>
                  </a:txBody>
                  <a:tcPr marL="4761" marR="4761" marT="4761" marB="0" anchor="ctr">
                    <a:solidFill>
                      <a:schemeClr val="accent1">
                        <a:lumMod val="20000"/>
                        <a:lumOff val="80000"/>
                      </a:schemeClr>
                    </a:solidFill>
                  </a:tcPr>
                </a:tc>
                <a:extLst>
                  <a:ext uri="{0D108BD9-81ED-4DB2-BD59-A6C34878D82A}">
                    <a16:rowId xmlns:a16="http://schemas.microsoft.com/office/drawing/2014/main" val="3442713395"/>
                  </a:ext>
                </a:extLst>
              </a:tr>
              <a:tr h="419644">
                <a:tc>
                  <a:txBody>
                    <a:bodyPr/>
                    <a:lstStyle/>
                    <a:p>
                      <a:pPr algn="l" fontAlgn="ctr"/>
                      <a:r>
                        <a:rPr lang="en-GB" sz="1000" u="none" strike="noStrike">
                          <a:effectLst/>
                        </a:rPr>
                        <a:t>Operating margin TTM</a:t>
                      </a:r>
                      <a:endParaRPr lang="en-GB" sz="1000" b="0" i="0" u="none" strike="noStrike">
                        <a:solidFill>
                          <a:srgbClr val="000000"/>
                        </a:solidFill>
                        <a:effectLst/>
                        <a:latin typeface="Inherit"/>
                      </a:endParaRPr>
                    </a:p>
                  </a:txBody>
                  <a:tcPr marL="85694" marR="4761" marT="4761" marB="0" anchor="ctr">
                    <a:solidFill>
                      <a:schemeClr val="accent1">
                        <a:lumMod val="20000"/>
                        <a:lumOff val="80000"/>
                      </a:schemeClr>
                    </a:solidFill>
                  </a:tcPr>
                </a:tc>
                <a:tc>
                  <a:txBody>
                    <a:bodyPr/>
                    <a:lstStyle/>
                    <a:p>
                      <a:pPr algn="r" fontAlgn="ctr"/>
                      <a:r>
                        <a:rPr lang="en-GB" sz="1000" u="none" strike="noStrike">
                          <a:effectLst/>
                        </a:rPr>
                        <a:t>48.33</a:t>
                      </a:r>
                      <a:endParaRPr lang="en-GB" sz="1000" b="0" i="0" u="none" strike="noStrike">
                        <a:solidFill>
                          <a:srgbClr val="000000"/>
                        </a:solidFill>
                        <a:effectLst/>
                        <a:latin typeface="Arial" panose="020B0604020202020204" pitchFamily="34" charset="0"/>
                      </a:endParaRPr>
                    </a:p>
                  </a:txBody>
                  <a:tcPr marL="4761" marR="4761" marT="4761" marB="0" anchor="ctr">
                    <a:solidFill>
                      <a:schemeClr val="accent1">
                        <a:lumMod val="20000"/>
                        <a:lumOff val="80000"/>
                      </a:schemeClr>
                    </a:solidFill>
                  </a:tcPr>
                </a:tc>
                <a:extLst>
                  <a:ext uri="{0D108BD9-81ED-4DB2-BD59-A6C34878D82A}">
                    <a16:rowId xmlns:a16="http://schemas.microsoft.com/office/drawing/2014/main" val="3097168823"/>
                  </a:ext>
                </a:extLst>
              </a:tr>
              <a:tr h="375930">
                <a:tc>
                  <a:txBody>
                    <a:bodyPr/>
                    <a:lstStyle/>
                    <a:p>
                      <a:pPr algn="l" fontAlgn="ctr"/>
                      <a:r>
                        <a:rPr lang="en-GB" sz="1000" u="none" strike="noStrike">
                          <a:effectLst/>
                        </a:rPr>
                        <a:t>Operating margin 5YA</a:t>
                      </a:r>
                      <a:endParaRPr lang="en-GB" sz="1000" b="0" i="0" u="none" strike="noStrike">
                        <a:solidFill>
                          <a:srgbClr val="000000"/>
                        </a:solidFill>
                        <a:effectLst/>
                        <a:latin typeface="Inherit"/>
                      </a:endParaRPr>
                    </a:p>
                  </a:txBody>
                  <a:tcPr marL="85694" marR="4761" marT="4761" marB="0" anchor="ctr">
                    <a:solidFill>
                      <a:schemeClr val="accent1">
                        <a:lumMod val="20000"/>
                        <a:lumOff val="80000"/>
                      </a:schemeClr>
                    </a:solidFill>
                  </a:tcPr>
                </a:tc>
                <a:tc>
                  <a:txBody>
                    <a:bodyPr/>
                    <a:lstStyle/>
                    <a:p>
                      <a:pPr algn="r" fontAlgn="ctr"/>
                      <a:r>
                        <a:rPr lang="en-GB" sz="1000" u="none" strike="noStrike">
                          <a:effectLst/>
                        </a:rPr>
                        <a:t>46.06</a:t>
                      </a:r>
                      <a:endParaRPr lang="en-GB" sz="1000" b="0" i="0" u="none" strike="noStrike">
                        <a:solidFill>
                          <a:srgbClr val="000000"/>
                        </a:solidFill>
                        <a:effectLst/>
                        <a:latin typeface="Arial" panose="020B0604020202020204" pitchFamily="34" charset="0"/>
                      </a:endParaRPr>
                    </a:p>
                  </a:txBody>
                  <a:tcPr marL="4761" marR="4761" marT="4761" marB="0" anchor="ctr">
                    <a:solidFill>
                      <a:schemeClr val="accent1">
                        <a:lumMod val="20000"/>
                        <a:lumOff val="80000"/>
                      </a:schemeClr>
                    </a:solidFill>
                  </a:tcPr>
                </a:tc>
                <a:extLst>
                  <a:ext uri="{0D108BD9-81ED-4DB2-BD59-A6C34878D82A}">
                    <a16:rowId xmlns:a16="http://schemas.microsoft.com/office/drawing/2014/main" val="2039803852"/>
                  </a:ext>
                </a:extLst>
              </a:tr>
              <a:tr h="402159">
                <a:tc>
                  <a:txBody>
                    <a:bodyPr/>
                    <a:lstStyle/>
                    <a:p>
                      <a:pPr algn="l" fontAlgn="ctr"/>
                      <a:r>
                        <a:rPr lang="en-GB" sz="1000" u="none" strike="noStrike">
                          <a:effectLst/>
                        </a:rPr>
                        <a:t>Pretax margin TTM</a:t>
                      </a:r>
                      <a:endParaRPr lang="en-GB" sz="1000" b="0" i="0" u="none" strike="noStrike">
                        <a:solidFill>
                          <a:srgbClr val="000000"/>
                        </a:solidFill>
                        <a:effectLst/>
                        <a:latin typeface="Inherit"/>
                      </a:endParaRPr>
                    </a:p>
                  </a:txBody>
                  <a:tcPr marL="85694" marR="4761" marT="4761" marB="0" anchor="ctr">
                    <a:solidFill>
                      <a:schemeClr val="accent1">
                        <a:lumMod val="20000"/>
                        <a:lumOff val="80000"/>
                      </a:schemeClr>
                    </a:solidFill>
                  </a:tcPr>
                </a:tc>
                <a:tc>
                  <a:txBody>
                    <a:bodyPr/>
                    <a:lstStyle/>
                    <a:p>
                      <a:pPr algn="r" fontAlgn="ctr"/>
                      <a:r>
                        <a:rPr lang="en-GB" sz="1000" u="none" strike="noStrike">
                          <a:effectLst/>
                        </a:rPr>
                        <a:t>47.73</a:t>
                      </a:r>
                      <a:endParaRPr lang="en-GB" sz="1000" b="0" i="0" u="none" strike="noStrike">
                        <a:solidFill>
                          <a:srgbClr val="000000"/>
                        </a:solidFill>
                        <a:effectLst/>
                        <a:latin typeface="Arial" panose="020B0604020202020204" pitchFamily="34" charset="0"/>
                      </a:endParaRPr>
                    </a:p>
                  </a:txBody>
                  <a:tcPr marL="4761" marR="4761" marT="4761" marB="0" anchor="ctr">
                    <a:solidFill>
                      <a:schemeClr val="accent1">
                        <a:lumMod val="20000"/>
                        <a:lumOff val="80000"/>
                      </a:schemeClr>
                    </a:solidFill>
                  </a:tcPr>
                </a:tc>
                <a:extLst>
                  <a:ext uri="{0D108BD9-81ED-4DB2-BD59-A6C34878D82A}">
                    <a16:rowId xmlns:a16="http://schemas.microsoft.com/office/drawing/2014/main" val="1555412931"/>
                  </a:ext>
                </a:extLst>
              </a:tr>
              <a:tr h="393416">
                <a:tc>
                  <a:txBody>
                    <a:bodyPr/>
                    <a:lstStyle/>
                    <a:p>
                      <a:pPr algn="l" fontAlgn="ctr"/>
                      <a:r>
                        <a:rPr lang="en-GB" sz="1000" u="none" strike="noStrike">
                          <a:effectLst/>
                        </a:rPr>
                        <a:t>Pretax margin 5YA</a:t>
                      </a:r>
                      <a:endParaRPr lang="en-GB" sz="1000" b="0" i="0" u="none" strike="noStrike">
                        <a:solidFill>
                          <a:srgbClr val="000000"/>
                        </a:solidFill>
                        <a:effectLst/>
                        <a:latin typeface="Inherit"/>
                      </a:endParaRPr>
                    </a:p>
                  </a:txBody>
                  <a:tcPr marL="85694" marR="4761" marT="4761" marB="0" anchor="ctr">
                    <a:solidFill>
                      <a:schemeClr val="accent1">
                        <a:lumMod val="20000"/>
                        <a:lumOff val="80000"/>
                      </a:schemeClr>
                    </a:solidFill>
                  </a:tcPr>
                </a:tc>
                <a:tc>
                  <a:txBody>
                    <a:bodyPr/>
                    <a:lstStyle/>
                    <a:p>
                      <a:pPr algn="r" fontAlgn="ctr"/>
                      <a:r>
                        <a:rPr lang="en-GB" sz="1000" u="none" strike="noStrike">
                          <a:effectLst/>
                        </a:rPr>
                        <a:t>44.15</a:t>
                      </a:r>
                      <a:endParaRPr lang="en-GB" sz="1000" b="0" i="0" u="none" strike="noStrike">
                        <a:solidFill>
                          <a:srgbClr val="000000"/>
                        </a:solidFill>
                        <a:effectLst/>
                        <a:latin typeface="Arial" panose="020B0604020202020204" pitchFamily="34" charset="0"/>
                      </a:endParaRPr>
                    </a:p>
                  </a:txBody>
                  <a:tcPr marL="4761" marR="4761" marT="4761" marB="0" anchor="ctr">
                    <a:solidFill>
                      <a:schemeClr val="accent1">
                        <a:lumMod val="20000"/>
                        <a:lumOff val="80000"/>
                      </a:schemeClr>
                    </a:solidFill>
                  </a:tcPr>
                </a:tc>
                <a:extLst>
                  <a:ext uri="{0D108BD9-81ED-4DB2-BD59-A6C34878D82A}">
                    <a16:rowId xmlns:a16="http://schemas.microsoft.com/office/drawing/2014/main" val="1289094920"/>
                  </a:ext>
                </a:extLst>
              </a:tr>
              <a:tr h="419643">
                <a:tc>
                  <a:txBody>
                    <a:bodyPr/>
                    <a:lstStyle/>
                    <a:p>
                      <a:pPr algn="l" fontAlgn="ctr"/>
                      <a:r>
                        <a:rPr lang="en-GB" sz="1000" u="none" strike="noStrike">
                          <a:effectLst/>
                        </a:rPr>
                        <a:t>Net Profit margin TTM</a:t>
                      </a:r>
                      <a:endParaRPr lang="en-GB" sz="1000" b="0" i="0" u="none" strike="noStrike">
                        <a:solidFill>
                          <a:srgbClr val="000000"/>
                        </a:solidFill>
                        <a:effectLst/>
                        <a:latin typeface="Inherit"/>
                      </a:endParaRPr>
                    </a:p>
                  </a:txBody>
                  <a:tcPr marL="85694" marR="4761" marT="4761" marB="0" anchor="ctr">
                    <a:solidFill>
                      <a:schemeClr val="accent1">
                        <a:lumMod val="20000"/>
                        <a:lumOff val="80000"/>
                      </a:schemeClr>
                    </a:solidFill>
                  </a:tcPr>
                </a:tc>
                <a:tc>
                  <a:txBody>
                    <a:bodyPr/>
                    <a:lstStyle/>
                    <a:p>
                      <a:pPr algn="r" fontAlgn="ctr"/>
                      <a:r>
                        <a:rPr lang="en-GB" sz="1000" u="none" strike="noStrike">
                          <a:effectLst/>
                        </a:rPr>
                        <a:t>30.43</a:t>
                      </a:r>
                      <a:endParaRPr lang="en-GB" sz="1000" b="0" i="0" u="none" strike="noStrike">
                        <a:solidFill>
                          <a:srgbClr val="000000"/>
                        </a:solidFill>
                        <a:effectLst/>
                        <a:latin typeface="Arial" panose="020B0604020202020204" pitchFamily="34" charset="0"/>
                      </a:endParaRPr>
                    </a:p>
                  </a:txBody>
                  <a:tcPr marL="4761" marR="4761" marT="4761" marB="0" anchor="ctr">
                    <a:solidFill>
                      <a:schemeClr val="accent1">
                        <a:lumMod val="20000"/>
                        <a:lumOff val="80000"/>
                      </a:schemeClr>
                    </a:solidFill>
                  </a:tcPr>
                </a:tc>
                <a:extLst>
                  <a:ext uri="{0D108BD9-81ED-4DB2-BD59-A6C34878D82A}">
                    <a16:rowId xmlns:a16="http://schemas.microsoft.com/office/drawing/2014/main" val="36134400"/>
                  </a:ext>
                </a:extLst>
              </a:tr>
              <a:tr h="377012">
                <a:tc>
                  <a:txBody>
                    <a:bodyPr/>
                    <a:lstStyle/>
                    <a:p>
                      <a:pPr algn="l" fontAlgn="ctr"/>
                      <a:r>
                        <a:rPr lang="en-GB" sz="1000" u="none" strike="noStrike">
                          <a:effectLst/>
                        </a:rPr>
                        <a:t>Net Profit margin 5YA</a:t>
                      </a:r>
                      <a:endParaRPr lang="en-GB" sz="1000" b="0" i="0" u="none" strike="noStrike">
                        <a:solidFill>
                          <a:srgbClr val="000000"/>
                        </a:solidFill>
                        <a:effectLst/>
                        <a:latin typeface="Inherit"/>
                      </a:endParaRPr>
                    </a:p>
                  </a:txBody>
                  <a:tcPr marL="85694" marR="4761" marT="4761" marB="0" anchor="ctr">
                    <a:solidFill>
                      <a:schemeClr val="accent1">
                        <a:lumMod val="20000"/>
                        <a:lumOff val="80000"/>
                      </a:schemeClr>
                    </a:solidFill>
                  </a:tcPr>
                </a:tc>
                <a:tc>
                  <a:txBody>
                    <a:bodyPr/>
                    <a:lstStyle/>
                    <a:p>
                      <a:pPr algn="r" fontAlgn="ctr"/>
                      <a:r>
                        <a:rPr lang="en-GB" sz="1000" u="none" strike="noStrike">
                          <a:effectLst/>
                        </a:rPr>
                        <a:t>30.91</a:t>
                      </a:r>
                      <a:endParaRPr lang="en-GB" sz="1000" b="0" i="0" u="none" strike="noStrike">
                        <a:solidFill>
                          <a:srgbClr val="000000"/>
                        </a:solidFill>
                        <a:effectLst/>
                        <a:latin typeface="Arial" panose="020B0604020202020204" pitchFamily="34" charset="0"/>
                      </a:endParaRPr>
                    </a:p>
                  </a:txBody>
                  <a:tcPr marL="4761" marR="4761" marT="4761" marB="0" anchor="ctr">
                    <a:solidFill>
                      <a:schemeClr val="accent1">
                        <a:lumMod val="20000"/>
                        <a:lumOff val="80000"/>
                      </a:schemeClr>
                    </a:solidFill>
                  </a:tcPr>
                </a:tc>
                <a:extLst>
                  <a:ext uri="{0D108BD9-81ED-4DB2-BD59-A6C34878D82A}">
                    <a16:rowId xmlns:a16="http://schemas.microsoft.com/office/drawing/2014/main" val="5880750"/>
                  </a:ext>
                </a:extLst>
              </a:tr>
              <a:tr h="444791">
                <a:tc>
                  <a:txBody>
                    <a:bodyPr/>
                    <a:lstStyle/>
                    <a:p>
                      <a:pPr algn="l" fontAlgn="ctr"/>
                      <a:r>
                        <a:rPr lang="en-GB" sz="1000" u="none" strike="noStrike">
                          <a:effectLst/>
                        </a:rPr>
                        <a:t>Revenue/Share TTM</a:t>
                      </a:r>
                      <a:endParaRPr lang="en-GB" sz="1000" b="0" i="0" u="none" strike="noStrike">
                        <a:solidFill>
                          <a:srgbClr val="000000"/>
                        </a:solidFill>
                        <a:effectLst/>
                        <a:latin typeface="Inherit"/>
                      </a:endParaRPr>
                    </a:p>
                  </a:txBody>
                  <a:tcPr marL="85694" marR="4761" marT="4761" marB="0" anchor="ctr">
                    <a:solidFill>
                      <a:schemeClr val="accent1">
                        <a:lumMod val="20000"/>
                        <a:lumOff val="80000"/>
                      </a:schemeClr>
                    </a:solidFill>
                  </a:tcPr>
                </a:tc>
                <a:tc>
                  <a:txBody>
                    <a:bodyPr/>
                    <a:lstStyle/>
                    <a:p>
                      <a:pPr algn="r" fontAlgn="ctr"/>
                      <a:r>
                        <a:rPr lang="en-GB" sz="1000" u="none" strike="noStrike">
                          <a:effectLst/>
                        </a:rPr>
                        <a:t>15.43</a:t>
                      </a:r>
                      <a:endParaRPr lang="en-GB" sz="1000" b="0" i="0" u="none" strike="noStrike">
                        <a:solidFill>
                          <a:srgbClr val="000000"/>
                        </a:solidFill>
                        <a:effectLst/>
                        <a:latin typeface="Arial" panose="020B0604020202020204" pitchFamily="34" charset="0"/>
                      </a:endParaRPr>
                    </a:p>
                  </a:txBody>
                  <a:tcPr marL="4761" marR="4761" marT="4761" marB="0" anchor="ctr">
                    <a:solidFill>
                      <a:schemeClr val="accent1">
                        <a:lumMod val="20000"/>
                        <a:lumOff val="80000"/>
                      </a:schemeClr>
                    </a:solidFill>
                  </a:tcPr>
                </a:tc>
                <a:extLst>
                  <a:ext uri="{0D108BD9-81ED-4DB2-BD59-A6C34878D82A}">
                    <a16:rowId xmlns:a16="http://schemas.microsoft.com/office/drawing/2014/main" val="58364169"/>
                  </a:ext>
                </a:extLst>
              </a:tr>
              <a:tr h="410901">
                <a:tc>
                  <a:txBody>
                    <a:bodyPr/>
                    <a:lstStyle/>
                    <a:p>
                      <a:pPr algn="l" fontAlgn="ctr"/>
                      <a:r>
                        <a:rPr lang="en-GB" sz="1000" b="0" i="0" u="none" strike="noStrike">
                          <a:solidFill>
                            <a:srgbClr val="000000"/>
                          </a:solidFill>
                          <a:effectLst/>
                          <a:latin typeface="Inherit"/>
                        </a:rPr>
                        <a:t>Basic EPS </a:t>
                      </a:r>
                      <a:r>
                        <a:rPr lang="en-GB" sz="1000" b="0" i="1" u="none" strike="noStrike">
                          <a:solidFill>
                            <a:srgbClr val="9B9B9B"/>
                          </a:solidFill>
                          <a:effectLst/>
                          <a:latin typeface="Arial" panose="020B0604020202020204" pitchFamily="34" charset="0"/>
                        </a:rPr>
                        <a:t>ANN</a:t>
                      </a:r>
                      <a:endParaRPr lang="en-GB" sz="1000" b="0" i="0" u="none" strike="noStrike">
                        <a:solidFill>
                          <a:srgbClr val="000000"/>
                        </a:solidFill>
                        <a:effectLst/>
                        <a:latin typeface="Inherit"/>
                      </a:endParaRPr>
                    </a:p>
                  </a:txBody>
                  <a:tcPr marL="171450" marR="9525" marT="9525" marB="0" anchor="ctr">
                    <a:solidFill>
                      <a:schemeClr val="accent1">
                        <a:lumMod val="20000"/>
                        <a:lumOff val="80000"/>
                      </a:schemeClr>
                    </a:solidFill>
                  </a:tcPr>
                </a:tc>
                <a:tc>
                  <a:txBody>
                    <a:bodyPr/>
                    <a:lstStyle/>
                    <a:p>
                      <a:pPr algn="r" fontAlgn="ctr"/>
                      <a:r>
                        <a:rPr lang="en-GB" sz="1000" b="0" i="0" u="none" strike="noStrike">
                          <a:solidFill>
                            <a:srgbClr val="000000"/>
                          </a:solidFill>
                          <a:effectLst/>
                          <a:latin typeface="Arial" panose="020B0604020202020204" pitchFamily="34" charset="0"/>
                        </a:rPr>
                        <a:t>4.43</a:t>
                      </a:r>
                    </a:p>
                  </a:txBody>
                  <a:tcPr marL="9525" marR="9525" marT="9525" marB="0" anchor="ctr">
                    <a:solidFill>
                      <a:schemeClr val="accent1">
                        <a:lumMod val="20000"/>
                        <a:lumOff val="80000"/>
                      </a:schemeClr>
                    </a:solidFill>
                  </a:tcPr>
                </a:tc>
                <a:extLst>
                  <a:ext uri="{0D108BD9-81ED-4DB2-BD59-A6C34878D82A}">
                    <a16:rowId xmlns:a16="http://schemas.microsoft.com/office/drawing/2014/main" val="2734531365"/>
                  </a:ext>
                </a:extLst>
              </a:tr>
              <a:tr h="349703">
                <a:tc>
                  <a:txBody>
                    <a:bodyPr/>
                    <a:lstStyle/>
                    <a:p>
                      <a:pPr algn="l" fontAlgn="ctr"/>
                      <a:r>
                        <a:rPr lang="en-GB" sz="1000" u="none" strike="noStrike">
                          <a:effectLst/>
                        </a:rPr>
                        <a:t>Dividend Yield ANN</a:t>
                      </a:r>
                      <a:endParaRPr lang="en-GB" sz="1000" b="0" i="0" u="none" strike="noStrike">
                        <a:solidFill>
                          <a:srgbClr val="333333"/>
                        </a:solidFill>
                        <a:effectLst/>
                        <a:latin typeface="Inherit"/>
                      </a:endParaRPr>
                    </a:p>
                  </a:txBody>
                  <a:tcPr marL="85694" marR="4761" marT="4761" marB="0" anchor="ctr">
                    <a:solidFill>
                      <a:schemeClr val="accent1">
                        <a:lumMod val="20000"/>
                        <a:lumOff val="80000"/>
                      </a:schemeClr>
                    </a:solidFill>
                  </a:tcPr>
                </a:tc>
                <a:tc>
                  <a:txBody>
                    <a:bodyPr/>
                    <a:lstStyle/>
                    <a:p>
                      <a:pPr algn="r" fontAlgn="ctr"/>
                      <a:r>
                        <a:rPr lang="en-GB" sz="1000" u="none" strike="noStrike">
                          <a:effectLst/>
                        </a:rPr>
                        <a:t>5.13</a:t>
                      </a:r>
                      <a:endParaRPr lang="en-GB" sz="1000" b="0" i="0" u="none" strike="noStrike">
                        <a:solidFill>
                          <a:srgbClr val="333333"/>
                        </a:solidFill>
                        <a:effectLst/>
                        <a:latin typeface="Arial" panose="020B0604020202020204" pitchFamily="34" charset="0"/>
                      </a:endParaRPr>
                    </a:p>
                  </a:txBody>
                  <a:tcPr marL="4761" marR="4761" marT="4761" marB="0" anchor="ctr">
                    <a:solidFill>
                      <a:schemeClr val="accent1">
                        <a:lumMod val="20000"/>
                        <a:lumOff val="80000"/>
                      </a:schemeClr>
                    </a:solidFill>
                  </a:tcPr>
                </a:tc>
                <a:extLst>
                  <a:ext uri="{0D108BD9-81ED-4DB2-BD59-A6C34878D82A}">
                    <a16:rowId xmlns:a16="http://schemas.microsoft.com/office/drawing/2014/main" val="4173683289"/>
                  </a:ext>
                </a:extLst>
              </a:tr>
              <a:tr h="472099">
                <a:tc>
                  <a:txBody>
                    <a:bodyPr/>
                    <a:lstStyle/>
                    <a:p>
                      <a:pPr algn="l" fontAlgn="ctr"/>
                      <a:r>
                        <a:rPr lang="en-GB" sz="1000" u="none" strike="noStrike">
                          <a:effectLst/>
                        </a:rPr>
                        <a:t>Dividend Yield 5 Year Avg. 5YA</a:t>
                      </a:r>
                      <a:endParaRPr lang="en-GB" sz="1000" b="0" i="0" u="none" strike="noStrike">
                        <a:solidFill>
                          <a:srgbClr val="333333"/>
                        </a:solidFill>
                        <a:effectLst/>
                        <a:latin typeface="Inherit"/>
                      </a:endParaRPr>
                    </a:p>
                  </a:txBody>
                  <a:tcPr marL="85694" marR="4761" marT="4761" marB="0" anchor="ctr">
                    <a:solidFill>
                      <a:schemeClr val="accent1">
                        <a:lumMod val="20000"/>
                        <a:lumOff val="80000"/>
                      </a:schemeClr>
                    </a:solidFill>
                  </a:tcPr>
                </a:tc>
                <a:tc>
                  <a:txBody>
                    <a:bodyPr/>
                    <a:lstStyle/>
                    <a:p>
                      <a:pPr algn="r" fontAlgn="ctr"/>
                      <a:r>
                        <a:rPr lang="en-GB" sz="1000" u="none" strike="noStrike">
                          <a:effectLst/>
                        </a:rPr>
                        <a:t>4.14</a:t>
                      </a:r>
                      <a:endParaRPr lang="en-GB" sz="1000" b="0" i="0" u="none" strike="noStrike">
                        <a:solidFill>
                          <a:srgbClr val="333333"/>
                        </a:solidFill>
                        <a:effectLst/>
                        <a:latin typeface="Arial" panose="020B0604020202020204" pitchFamily="34" charset="0"/>
                      </a:endParaRPr>
                    </a:p>
                  </a:txBody>
                  <a:tcPr marL="4761" marR="4761" marT="4761" marB="0" anchor="ctr">
                    <a:solidFill>
                      <a:schemeClr val="accent1">
                        <a:lumMod val="20000"/>
                        <a:lumOff val="80000"/>
                      </a:schemeClr>
                    </a:solidFill>
                  </a:tcPr>
                </a:tc>
                <a:extLst>
                  <a:ext uri="{0D108BD9-81ED-4DB2-BD59-A6C34878D82A}">
                    <a16:rowId xmlns:a16="http://schemas.microsoft.com/office/drawing/2014/main" val="2601344718"/>
                  </a:ext>
                </a:extLst>
              </a:tr>
              <a:tr h="370216">
                <a:tc>
                  <a:txBody>
                    <a:bodyPr/>
                    <a:lstStyle/>
                    <a:p>
                      <a:pPr algn="l" fontAlgn="ctr"/>
                      <a:r>
                        <a:rPr lang="en-GB" sz="1000" u="none" strike="noStrike">
                          <a:effectLst/>
                        </a:rPr>
                        <a:t>Dividend Growth Rate ANN</a:t>
                      </a:r>
                      <a:endParaRPr lang="en-GB" sz="1000" b="0" i="0" u="none" strike="noStrike">
                        <a:solidFill>
                          <a:srgbClr val="333333"/>
                        </a:solidFill>
                        <a:effectLst/>
                        <a:latin typeface="Inherit"/>
                      </a:endParaRPr>
                    </a:p>
                  </a:txBody>
                  <a:tcPr marL="85694" marR="4761" marT="4761" marB="0" anchor="ctr">
                    <a:solidFill>
                      <a:schemeClr val="accent1">
                        <a:lumMod val="20000"/>
                        <a:lumOff val="80000"/>
                      </a:schemeClr>
                    </a:solidFill>
                  </a:tcPr>
                </a:tc>
                <a:tc>
                  <a:txBody>
                    <a:bodyPr/>
                    <a:lstStyle/>
                    <a:p>
                      <a:pPr algn="r" fontAlgn="ctr"/>
                      <a:r>
                        <a:rPr lang="en-GB" sz="1000" u="none" strike="noStrike">
                          <a:effectLst/>
                        </a:rPr>
                        <a:t>7.8</a:t>
                      </a:r>
                      <a:endParaRPr lang="en-GB" sz="1000" b="0" i="0" u="none" strike="noStrike">
                        <a:solidFill>
                          <a:srgbClr val="333333"/>
                        </a:solidFill>
                        <a:effectLst/>
                        <a:latin typeface="Arial" panose="020B0604020202020204" pitchFamily="34" charset="0"/>
                      </a:endParaRPr>
                    </a:p>
                  </a:txBody>
                  <a:tcPr marL="4761" marR="4761" marT="4761" marB="0" anchor="ctr">
                    <a:solidFill>
                      <a:schemeClr val="accent1">
                        <a:lumMod val="20000"/>
                        <a:lumOff val="80000"/>
                      </a:schemeClr>
                    </a:solidFill>
                  </a:tcPr>
                </a:tc>
                <a:extLst>
                  <a:ext uri="{0D108BD9-81ED-4DB2-BD59-A6C34878D82A}">
                    <a16:rowId xmlns:a16="http://schemas.microsoft.com/office/drawing/2014/main" val="721576612"/>
                  </a:ext>
                </a:extLst>
              </a:tr>
              <a:tr h="487892">
                <a:tc>
                  <a:txBody>
                    <a:bodyPr/>
                    <a:lstStyle/>
                    <a:p>
                      <a:pPr algn="l" fontAlgn="ctr"/>
                      <a:r>
                        <a:rPr lang="en-GB" sz="1000" u="none" strike="noStrike">
                          <a:effectLst/>
                        </a:rPr>
                        <a:t>Payout Ratio TTM</a:t>
                      </a:r>
                      <a:endParaRPr lang="en-GB" sz="1000" b="0" i="0" u="none" strike="noStrike">
                        <a:solidFill>
                          <a:srgbClr val="333333"/>
                        </a:solidFill>
                        <a:effectLst/>
                        <a:latin typeface="Inherit"/>
                      </a:endParaRPr>
                    </a:p>
                  </a:txBody>
                  <a:tcPr marL="85694" marR="4761" marT="4761" marB="0" anchor="ctr">
                    <a:solidFill>
                      <a:schemeClr val="accent1">
                        <a:lumMod val="20000"/>
                        <a:lumOff val="80000"/>
                      </a:schemeClr>
                    </a:solidFill>
                  </a:tcPr>
                </a:tc>
                <a:tc>
                  <a:txBody>
                    <a:bodyPr/>
                    <a:lstStyle/>
                    <a:p>
                      <a:pPr algn="r" fontAlgn="ctr"/>
                      <a:r>
                        <a:rPr lang="en-GB" sz="1000" u="none" strike="noStrike">
                          <a:effectLst/>
                        </a:rPr>
                        <a:t>46.8</a:t>
                      </a:r>
                      <a:endParaRPr lang="en-GB" sz="1000" b="0" i="0" u="none" strike="noStrike">
                        <a:solidFill>
                          <a:srgbClr val="333333"/>
                        </a:solidFill>
                        <a:effectLst/>
                        <a:latin typeface="Arial" panose="020B0604020202020204" pitchFamily="34" charset="0"/>
                      </a:endParaRPr>
                    </a:p>
                  </a:txBody>
                  <a:tcPr marL="4761" marR="4761" marT="4761" marB="0" anchor="ctr">
                    <a:solidFill>
                      <a:schemeClr val="accent1">
                        <a:lumMod val="20000"/>
                        <a:lumOff val="80000"/>
                      </a:schemeClr>
                    </a:solidFill>
                  </a:tcPr>
                </a:tc>
                <a:extLst>
                  <a:ext uri="{0D108BD9-81ED-4DB2-BD59-A6C34878D82A}">
                    <a16:rowId xmlns:a16="http://schemas.microsoft.com/office/drawing/2014/main" val="3658714095"/>
                  </a:ext>
                </a:extLst>
              </a:tr>
            </a:tbl>
          </a:graphicData>
        </a:graphic>
      </p:graphicFrame>
      <p:sp>
        <p:nvSpPr>
          <p:cNvPr id="15" name="TextBox 14">
            <a:extLst>
              <a:ext uri="{FF2B5EF4-FFF2-40B4-BE49-F238E27FC236}">
                <a16:creationId xmlns:a16="http://schemas.microsoft.com/office/drawing/2014/main" id="{EE0A2C7B-ADE2-3E62-FBDC-76AED375C086}"/>
              </a:ext>
            </a:extLst>
          </p:cNvPr>
          <p:cNvSpPr txBox="1"/>
          <p:nvPr/>
        </p:nvSpPr>
        <p:spPr>
          <a:xfrm>
            <a:off x="10233430" y="622506"/>
            <a:ext cx="999504" cy="369332"/>
          </a:xfrm>
          <a:prstGeom prst="rect">
            <a:avLst/>
          </a:prstGeom>
          <a:noFill/>
        </p:spPr>
        <p:txBody>
          <a:bodyPr wrap="none" rtlCol="0">
            <a:spAutoFit/>
          </a:bodyPr>
          <a:lstStyle/>
          <a:p>
            <a:r>
              <a:rPr lang="fr-FR" dirty="0" err="1">
                <a:solidFill>
                  <a:schemeClr val="bg1"/>
                </a:solidFill>
              </a:rPr>
              <a:t>Industry</a:t>
            </a:r>
            <a:endParaRPr lang="fr-FR" dirty="0">
              <a:solidFill>
                <a:schemeClr val="bg1"/>
              </a:solidFill>
            </a:endParaRPr>
          </a:p>
        </p:txBody>
      </p:sp>
      <p:graphicFrame>
        <p:nvGraphicFramePr>
          <p:cNvPr id="3" name="Table 2">
            <a:extLst>
              <a:ext uri="{FF2B5EF4-FFF2-40B4-BE49-F238E27FC236}">
                <a16:creationId xmlns:a16="http://schemas.microsoft.com/office/drawing/2014/main" id="{83024C36-87D1-80D7-6D37-63E4B39A379B}"/>
              </a:ext>
            </a:extLst>
          </p:cNvPr>
          <p:cNvGraphicFramePr>
            <a:graphicFrameLocks noGrp="1"/>
          </p:cNvGraphicFramePr>
          <p:nvPr>
            <p:extLst>
              <p:ext uri="{D42A27DB-BD31-4B8C-83A1-F6EECF244321}">
                <p14:modId xmlns:p14="http://schemas.microsoft.com/office/powerpoint/2010/main" val="1284776057"/>
              </p:ext>
            </p:extLst>
          </p:nvPr>
        </p:nvGraphicFramePr>
        <p:xfrm>
          <a:off x="5654143" y="991838"/>
          <a:ext cx="2981858" cy="5721910"/>
        </p:xfrm>
        <a:graphic>
          <a:graphicData uri="http://schemas.openxmlformats.org/drawingml/2006/table">
            <a:tbl>
              <a:tblPr>
                <a:tableStyleId>{5C22544A-7EE6-4342-B048-85BDC9FD1C3A}</a:tableStyleId>
              </a:tblPr>
              <a:tblGrid>
                <a:gridCol w="1696531">
                  <a:extLst>
                    <a:ext uri="{9D8B030D-6E8A-4147-A177-3AD203B41FA5}">
                      <a16:colId xmlns:a16="http://schemas.microsoft.com/office/drawing/2014/main" val="2569493945"/>
                    </a:ext>
                  </a:extLst>
                </a:gridCol>
                <a:gridCol w="1285327">
                  <a:extLst>
                    <a:ext uri="{9D8B030D-6E8A-4147-A177-3AD203B41FA5}">
                      <a16:colId xmlns:a16="http://schemas.microsoft.com/office/drawing/2014/main" val="1670738581"/>
                    </a:ext>
                  </a:extLst>
                </a:gridCol>
              </a:tblGrid>
              <a:tr h="425449">
                <a:tc>
                  <a:txBody>
                    <a:bodyPr/>
                    <a:lstStyle/>
                    <a:p>
                      <a:pPr algn="l" fontAlgn="ctr"/>
                      <a:r>
                        <a:rPr lang="en-GB" sz="1000" u="none" strike="noStrike">
                          <a:solidFill>
                            <a:schemeClr val="bg1"/>
                          </a:solidFill>
                          <a:effectLst/>
                        </a:rPr>
                        <a:t>P/E Ratio TTM</a:t>
                      </a:r>
                      <a:endParaRPr lang="en-GB" sz="1000" b="0" i="0" u="none" strike="noStrike">
                        <a:solidFill>
                          <a:schemeClr val="bg1"/>
                        </a:solidFill>
                        <a:effectLst/>
                        <a:latin typeface="Inherit"/>
                      </a:endParaRPr>
                    </a:p>
                  </a:txBody>
                  <a:tcPr marL="171450" marR="9525" marT="9525" marB="0" anchor="ctr">
                    <a:solidFill>
                      <a:schemeClr val="accent1"/>
                    </a:solidFill>
                  </a:tcPr>
                </a:tc>
                <a:tc>
                  <a:txBody>
                    <a:bodyPr/>
                    <a:lstStyle/>
                    <a:p>
                      <a:pPr algn="r" fontAlgn="ctr"/>
                      <a:r>
                        <a:rPr lang="fr-FR" sz="1000" u="none" strike="noStrike">
                          <a:solidFill>
                            <a:schemeClr val="bg1"/>
                          </a:solidFill>
                          <a:effectLst/>
                        </a:rPr>
                        <a:t>4.49</a:t>
                      </a:r>
                      <a:endParaRPr lang="en-GB" sz="1000" u="none" strike="noStrike">
                        <a:solidFill>
                          <a:schemeClr val="bg1"/>
                        </a:solidFill>
                        <a:effectLst/>
                      </a:endParaRPr>
                    </a:p>
                  </a:txBody>
                  <a:tcPr marL="9525" marR="9525" marT="9525" marB="0" anchor="ctr">
                    <a:solidFill>
                      <a:schemeClr val="accent1"/>
                    </a:solidFill>
                  </a:tcPr>
                </a:tc>
                <a:extLst>
                  <a:ext uri="{0D108BD9-81ED-4DB2-BD59-A6C34878D82A}">
                    <a16:rowId xmlns:a16="http://schemas.microsoft.com/office/drawing/2014/main" val="135145574"/>
                  </a:ext>
                </a:extLst>
              </a:tr>
              <a:tr h="425449">
                <a:tc>
                  <a:txBody>
                    <a:bodyPr/>
                    <a:lstStyle/>
                    <a:p>
                      <a:pPr algn="l" fontAlgn="ctr"/>
                      <a:r>
                        <a:rPr lang="en-GB" sz="1000" u="none" strike="noStrike">
                          <a:solidFill>
                            <a:schemeClr val="bg1"/>
                          </a:solidFill>
                          <a:effectLst/>
                        </a:rPr>
                        <a:t>Price to Sales TTM</a:t>
                      </a:r>
                      <a:endParaRPr lang="en-GB" sz="1000" b="0" i="0" u="none" strike="noStrike">
                        <a:solidFill>
                          <a:schemeClr val="bg1"/>
                        </a:solidFill>
                        <a:effectLst/>
                        <a:latin typeface="Inherit"/>
                      </a:endParaRPr>
                    </a:p>
                  </a:txBody>
                  <a:tcPr marL="171450" marR="9525" marT="9525" marB="0" anchor="ctr">
                    <a:solidFill>
                      <a:schemeClr val="accent1"/>
                    </a:solidFill>
                  </a:tcPr>
                </a:tc>
                <a:tc>
                  <a:txBody>
                    <a:bodyPr/>
                    <a:lstStyle/>
                    <a:p>
                      <a:pPr algn="r" fontAlgn="ctr"/>
                      <a:r>
                        <a:rPr lang="en-GB" sz="1000" u="none" strike="noStrike">
                          <a:solidFill>
                            <a:schemeClr val="bg1"/>
                          </a:solidFill>
                          <a:effectLst/>
                        </a:rPr>
                        <a:t>1.14</a:t>
                      </a:r>
                      <a:endParaRPr lang="en-GB" sz="1000" b="0" i="0" u="none" strike="noStrike">
                        <a:solidFill>
                          <a:schemeClr val="bg1"/>
                        </a:solidFill>
                        <a:effectLst/>
                        <a:latin typeface="Arial" panose="020B0604020202020204" pitchFamily="34" charset="0"/>
                      </a:endParaRPr>
                    </a:p>
                  </a:txBody>
                  <a:tcPr marL="9525" marR="9525" marT="9525" marB="0" anchor="ctr">
                    <a:solidFill>
                      <a:schemeClr val="accent1"/>
                    </a:solidFill>
                  </a:tcPr>
                </a:tc>
                <a:extLst>
                  <a:ext uri="{0D108BD9-81ED-4DB2-BD59-A6C34878D82A}">
                    <a16:rowId xmlns:a16="http://schemas.microsoft.com/office/drawing/2014/main" val="3008806134"/>
                  </a:ext>
                </a:extLst>
              </a:tr>
              <a:tr h="352293">
                <a:tc>
                  <a:txBody>
                    <a:bodyPr/>
                    <a:lstStyle/>
                    <a:p>
                      <a:pPr algn="l" fontAlgn="ctr"/>
                      <a:r>
                        <a:rPr lang="en-GB" sz="1000" u="none" strike="noStrike">
                          <a:solidFill>
                            <a:schemeClr val="bg1"/>
                          </a:solidFill>
                          <a:effectLst/>
                        </a:rPr>
                        <a:t>Operating margin TTM</a:t>
                      </a:r>
                      <a:endParaRPr lang="en-GB" sz="1000" b="0" i="0" u="none" strike="noStrike">
                        <a:solidFill>
                          <a:schemeClr val="bg1"/>
                        </a:solidFill>
                        <a:effectLst/>
                        <a:latin typeface="Inherit"/>
                      </a:endParaRPr>
                    </a:p>
                  </a:txBody>
                  <a:tcPr marL="171450" marR="9525" marT="9525" marB="0" anchor="ctr">
                    <a:solidFill>
                      <a:schemeClr val="accent1"/>
                    </a:solidFill>
                  </a:tcPr>
                </a:tc>
                <a:tc>
                  <a:txBody>
                    <a:bodyPr/>
                    <a:lstStyle/>
                    <a:p>
                      <a:pPr algn="r" fontAlgn="ctr"/>
                      <a:r>
                        <a:rPr lang="en-GB" sz="1000" u="none" strike="noStrike">
                          <a:solidFill>
                            <a:schemeClr val="bg1"/>
                          </a:solidFill>
                          <a:effectLst/>
                        </a:rPr>
                        <a:t>45.75%</a:t>
                      </a:r>
                      <a:endParaRPr lang="en-GB" sz="1000" b="0" i="0" u="none" strike="noStrike">
                        <a:solidFill>
                          <a:schemeClr val="bg1"/>
                        </a:solidFill>
                        <a:effectLst/>
                        <a:latin typeface="Arial" panose="020B0604020202020204" pitchFamily="34" charset="0"/>
                      </a:endParaRPr>
                    </a:p>
                  </a:txBody>
                  <a:tcPr marL="9525" marR="9525" marT="9525" marB="0" anchor="ctr">
                    <a:solidFill>
                      <a:schemeClr val="accent1"/>
                    </a:solidFill>
                  </a:tcPr>
                </a:tc>
                <a:extLst>
                  <a:ext uri="{0D108BD9-81ED-4DB2-BD59-A6C34878D82A}">
                    <a16:rowId xmlns:a16="http://schemas.microsoft.com/office/drawing/2014/main" val="147052097"/>
                  </a:ext>
                </a:extLst>
              </a:tr>
              <a:tr h="353509">
                <a:tc>
                  <a:txBody>
                    <a:bodyPr/>
                    <a:lstStyle/>
                    <a:p>
                      <a:pPr algn="l" fontAlgn="ctr"/>
                      <a:r>
                        <a:rPr lang="en-GB" sz="1000" u="none" strike="noStrike">
                          <a:solidFill>
                            <a:schemeClr val="bg1"/>
                          </a:solidFill>
                          <a:effectLst/>
                        </a:rPr>
                        <a:t>Operating margin 5YA</a:t>
                      </a:r>
                      <a:endParaRPr lang="en-GB" sz="1000" b="0" i="0" u="none" strike="noStrike">
                        <a:solidFill>
                          <a:schemeClr val="bg1"/>
                        </a:solidFill>
                        <a:effectLst/>
                        <a:latin typeface="Inherit"/>
                      </a:endParaRPr>
                    </a:p>
                  </a:txBody>
                  <a:tcPr marL="171450" marR="9525" marT="9525" marB="0" anchor="ctr">
                    <a:solidFill>
                      <a:schemeClr val="accent1"/>
                    </a:solidFill>
                  </a:tcPr>
                </a:tc>
                <a:tc>
                  <a:txBody>
                    <a:bodyPr/>
                    <a:lstStyle/>
                    <a:p>
                      <a:pPr algn="r" fontAlgn="ctr"/>
                      <a:r>
                        <a:rPr lang="en-GB" sz="1000" u="none" strike="noStrike">
                          <a:solidFill>
                            <a:schemeClr val="bg1"/>
                          </a:solidFill>
                          <a:effectLst/>
                        </a:rPr>
                        <a:t>49.11%</a:t>
                      </a:r>
                      <a:endParaRPr lang="en-GB" sz="1000" b="0" i="0" u="none" strike="noStrike">
                        <a:solidFill>
                          <a:schemeClr val="bg1"/>
                        </a:solidFill>
                        <a:effectLst/>
                        <a:latin typeface="Arial" panose="020B0604020202020204" pitchFamily="34" charset="0"/>
                      </a:endParaRPr>
                    </a:p>
                  </a:txBody>
                  <a:tcPr marL="9525" marR="9525" marT="9525" marB="0" anchor="ctr">
                    <a:solidFill>
                      <a:schemeClr val="accent1"/>
                    </a:solidFill>
                  </a:tcPr>
                </a:tc>
                <a:extLst>
                  <a:ext uri="{0D108BD9-81ED-4DB2-BD59-A6C34878D82A}">
                    <a16:rowId xmlns:a16="http://schemas.microsoft.com/office/drawing/2014/main" val="202066828"/>
                  </a:ext>
                </a:extLst>
              </a:tr>
              <a:tr h="381419">
                <a:tc>
                  <a:txBody>
                    <a:bodyPr/>
                    <a:lstStyle/>
                    <a:p>
                      <a:pPr algn="l" fontAlgn="ctr"/>
                      <a:r>
                        <a:rPr lang="en-GB" sz="1000" u="none" strike="noStrike">
                          <a:solidFill>
                            <a:schemeClr val="bg1"/>
                          </a:solidFill>
                          <a:effectLst/>
                        </a:rPr>
                        <a:t>Pretax margin TTM</a:t>
                      </a:r>
                      <a:endParaRPr lang="en-GB" sz="1000" b="0" i="0" u="none" strike="noStrike">
                        <a:solidFill>
                          <a:schemeClr val="bg1"/>
                        </a:solidFill>
                        <a:effectLst/>
                        <a:latin typeface="Inherit"/>
                      </a:endParaRPr>
                    </a:p>
                  </a:txBody>
                  <a:tcPr marL="171450" marR="9525" marT="9525" marB="0" anchor="ctr">
                    <a:solidFill>
                      <a:schemeClr val="accent1"/>
                    </a:solidFill>
                  </a:tcPr>
                </a:tc>
                <a:tc>
                  <a:txBody>
                    <a:bodyPr/>
                    <a:lstStyle/>
                    <a:p>
                      <a:pPr algn="r" fontAlgn="ctr"/>
                      <a:r>
                        <a:rPr lang="en-GB" sz="1000" u="none" strike="noStrike">
                          <a:solidFill>
                            <a:schemeClr val="bg1"/>
                          </a:solidFill>
                          <a:effectLst/>
                        </a:rPr>
                        <a:t>43.02%</a:t>
                      </a:r>
                      <a:endParaRPr lang="en-GB" sz="1000" b="0" i="0" u="none" strike="noStrike">
                        <a:solidFill>
                          <a:schemeClr val="bg1"/>
                        </a:solidFill>
                        <a:effectLst/>
                        <a:latin typeface="Arial" panose="020B0604020202020204" pitchFamily="34" charset="0"/>
                      </a:endParaRPr>
                    </a:p>
                  </a:txBody>
                  <a:tcPr marL="9525" marR="9525" marT="9525" marB="0" anchor="ctr">
                    <a:solidFill>
                      <a:schemeClr val="accent1"/>
                    </a:solidFill>
                  </a:tcPr>
                </a:tc>
                <a:extLst>
                  <a:ext uri="{0D108BD9-81ED-4DB2-BD59-A6C34878D82A}">
                    <a16:rowId xmlns:a16="http://schemas.microsoft.com/office/drawing/2014/main" val="169739257"/>
                  </a:ext>
                </a:extLst>
              </a:tr>
              <a:tr h="425449">
                <a:tc>
                  <a:txBody>
                    <a:bodyPr/>
                    <a:lstStyle/>
                    <a:p>
                      <a:pPr algn="l" fontAlgn="ctr"/>
                      <a:r>
                        <a:rPr lang="en-GB" sz="1000" u="none" strike="noStrike">
                          <a:solidFill>
                            <a:schemeClr val="bg1"/>
                          </a:solidFill>
                          <a:effectLst/>
                        </a:rPr>
                        <a:t>Pretax margin 5YA</a:t>
                      </a:r>
                      <a:endParaRPr lang="en-GB" sz="1000" b="0" i="0" u="none" strike="noStrike">
                        <a:solidFill>
                          <a:schemeClr val="bg1"/>
                        </a:solidFill>
                        <a:effectLst/>
                        <a:latin typeface="Inherit"/>
                      </a:endParaRPr>
                    </a:p>
                  </a:txBody>
                  <a:tcPr marL="171450" marR="9525" marT="9525" marB="0" anchor="ctr">
                    <a:solidFill>
                      <a:schemeClr val="accent1"/>
                    </a:solidFill>
                  </a:tcPr>
                </a:tc>
                <a:tc>
                  <a:txBody>
                    <a:bodyPr/>
                    <a:lstStyle/>
                    <a:p>
                      <a:pPr algn="r" fontAlgn="ctr"/>
                      <a:r>
                        <a:rPr lang="en-GB" sz="1000" u="none" strike="noStrike">
                          <a:solidFill>
                            <a:schemeClr val="bg1"/>
                          </a:solidFill>
                          <a:effectLst/>
                        </a:rPr>
                        <a:t>45.62%</a:t>
                      </a:r>
                      <a:endParaRPr lang="en-GB" sz="1000" b="0" i="0" u="none" strike="noStrike">
                        <a:solidFill>
                          <a:schemeClr val="bg1"/>
                        </a:solidFill>
                        <a:effectLst/>
                        <a:latin typeface="Arial" panose="020B0604020202020204" pitchFamily="34" charset="0"/>
                      </a:endParaRPr>
                    </a:p>
                  </a:txBody>
                  <a:tcPr marL="9525" marR="9525" marT="9525" marB="0" anchor="ctr">
                    <a:solidFill>
                      <a:schemeClr val="accent1"/>
                    </a:solidFill>
                  </a:tcPr>
                </a:tc>
                <a:extLst>
                  <a:ext uri="{0D108BD9-81ED-4DB2-BD59-A6C34878D82A}">
                    <a16:rowId xmlns:a16="http://schemas.microsoft.com/office/drawing/2014/main" val="1012051539"/>
                  </a:ext>
                </a:extLst>
              </a:tr>
              <a:tr h="425449">
                <a:tc>
                  <a:txBody>
                    <a:bodyPr/>
                    <a:lstStyle/>
                    <a:p>
                      <a:pPr algn="l" fontAlgn="ctr"/>
                      <a:r>
                        <a:rPr lang="en-GB" sz="1000" u="none" strike="noStrike">
                          <a:solidFill>
                            <a:schemeClr val="bg1"/>
                          </a:solidFill>
                          <a:effectLst/>
                        </a:rPr>
                        <a:t>Net Profit margin TTM</a:t>
                      </a:r>
                      <a:endParaRPr lang="en-GB" sz="1000" b="0" i="0" u="none" strike="noStrike">
                        <a:solidFill>
                          <a:schemeClr val="bg1"/>
                        </a:solidFill>
                        <a:effectLst/>
                        <a:latin typeface="Inherit"/>
                      </a:endParaRPr>
                    </a:p>
                  </a:txBody>
                  <a:tcPr marL="171450" marR="9525" marT="9525" marB="0" anchor="ctr">
                    <a:solidFill>
                      <a:schemeClr val="accent1"/>
                    </a:solidFill>
                  </a:tcPr>
                </a:tc>
                <a:tc>
                  <a:txBody>
                    <a:bodyPr/>
                    <a:lstStyle/>
                    <a:p>
                      <a:pPr algn="r" fontAlgn="ctr"/>
                      <a:r>
                        <a:rPr lang="en-GB" sz="1000" u="none" strike="noStrike">
                          <a:solidFill>
                            <a:schemeClr val="bg1"/>
                          </a:solidFill>
                          <a:effectLst/>
                        </a:rPr>
                        <a:t>25.30%</a:t>
                      </a:r>
                      <a:endParaRPr lang="en-GB" sz="1000" b="0" i="0" u="none" strike="noStrike">
                        <a:solidFill>
                          <a:schemeClr val="bg1"/>
                        </a:solidFill>
                        <a:effectLst/>
                        <a:latin typeface="Arial" panose="020B0604020202020204" pitchFamily="34" charset="0"/>
                      </a:endParaRPr>
                    </a:p>
                  </a:txBody>
                  <a:tcPr marL="9525" marR="9525" marT="9525" marB="0" anchor="ctr">
                    <a:solidFill>
                      <a:schemeClr val="accent1"/>
                    </a:solidFill>
                  </a:tcPr>
                </a:tc>
                <a:extLst>
                  <a:ext uri="{0D108BD9-81ED-4DB2-BD59-A6C34878D82A}">
                    <a16:rowId xmlns:a16="http://schemas.microsoft.com/office/drawing/2014/main" val="2852910670"/>
                  </a:ext>
                </a:extLst>
              </a:tr>
              <a:tr h="446720">
                <a:tc>
                  <a:txBody>
                    <a:bodyPr/>
                    <a:lstStyle/>
                    <a:p>
                      <a:pPr algn="l" fontAlgn="ctr"/>
                      <a:r>
                        <a:rPr lang="en-GB" sz="1000" u="none" strike="noStrike">
                          <a:solidFill>
                            <a:schemeClr val="bg1"/>
                          </a:solidFill>
                          <a:effectLst/>
                        </a:rPr>
                        <a:t>Net Profit margin 5YA</a:t>
                      </a:r>
                      <a:endParaRPr lang="en-GB" sz="1000" b="0" i="0" u="none" strike="noStrike">
                        <a:solidFill>
                          <a:schemeClr val="bg1"/>
                        </a:solidFill>
                        <a:effectLst/>
                        <a:latin typeface="Inherit"/>
                      </a:endParaRPr>
                    </a:p>
                  </a:txBody>
                  <a:tcPr marL="171450" marR="9525" marT="9525" marB="0" anchor="ctr">
                    <a:solidFill>
                      <a:schemeClr val="accent1"/>
                    </a:solidFill>
                  </a:tcPr>
                </a:tc>
                <a:tc>
                  <a:txBody>
                    <a:bodyPr/>
                    <a:lstStyle/>
                    <a:p>
                      <a:pPr algn="r" fontAlgn="ctr"/>
                      <a:r>
                        <a:rPr lang="en-GB" sz="1000" u="none" strike="noStrike">
                          <a:solidFill>
                            <a:schemeClr val="bg1"/>
                          </a:solidFill>
                          <a:effectLst/>
                        </a:rPr>
                        <a:t>30.28%</a:t>
                      </a:r>
                      <a:endParaRPr lang="en-GB" sz="1000" b="0" i="0" u="none" strike="noStrike">
                        <a:solidFill>
                          <a:schemeClr val="bg1"/>
                        </a:solidFill>
                        <a:effectLst/>
                        <a:latin typeface="Arial" panose="020B0604020202020204" pitchFamily="34" charset="0"/>
                      </a:endParaRPr>
                    </a:p>
                  </a:txBody>
                  <a:tcPr marL="9525" marR="9525" marT="9525" marB="0" anchor="ctr">
                    <a:solidFill>
                      <a:schemeClr val="accent1"/>
                    </a:solidFill>
                  </a:tcPr>
                </a:tc>
                <a:extLst>
                  <a:ext uri="{0D108BD9-81ED-4DB2-BD59-A6C34878D82A}">
                    <a16:rowId xmlns:a16="http://schemas.microsoft.com/office/drawing/2014/main" val="522660813"/>
                  </a:ext>
                </a:extLst>
              </a:tr>
              <a:tr h="404809">
                <a:tc>
                  <a:txBody>
                    <a:bodyPr/>
                    <a:lstStyle/>
                    <a:p>
                      <a:pPr algn="l" fontAlgn="ctr"/>
                      <a:r>
                        <a:rPr lang="en-GB" sz="1000" u="none" strike="noStrike">
                          <a:solidFill>
                            <a:schemeClr val="bg1"/>
                          </a:solidFill>
                          <a:effectLst/>
                        </a:rPr>
                        <a:t>Revenue/Share TTM</a:t>
                      </a:r>
                      <a:endParaRPr lang="en-GB" sz="1000" b="0" i="0" u="none" strike="noStrike">
                        <a:solidFill>
                          <a:schemeClr val="bg1"/>
                        </a:solidFill>
                        <a:effectLst/>
                        <a:latin typeface="Inherit"/>
                      </a:endParaRPr>
                    </a:p>
                  </a:txBody>
                  <a:tcPr marL="171450" marR="9525" marT="9525" marB="0" anchor="ctr">
                    <a:solidFill>
                      <a:schemeClr val="accent1"/>
                    </a:solidFill>
                  </a:tcPr>
                </a:tc>
                <a:tc>
                  <a:txBody>
                    <a:bodyPr/>
                    <a:lstStyle/>
                    <a:p>
                      <a:pPr algn="r" fontAlgn="ctr"/>
                      <a:r>
                        <a:rPr lang="en-GB" sz="1000" u="none" strike="noStrike">
                          <a:solidFill>
                            <a:schemeClr val="bg1"/>
                          </a:solidFill>
                          <a:effectLst/>
                        </a:rPr>
                        <a:t>10.39</a:t>
                      </a:r>
                      <a:endParaRPr lang="en-GB" sz="1000" b="0" i="0" u="none" strike="noStrike">
                        <a:solidFill>
                          <a:schemeClr val="bg1"/>
                        </a:solidFill>
                        <a:effectLst/>
                        <a:latin typeface="Arial" panose="020B0604020202020204" pitchFamily="34" charset="0"/>
                      </a:endParaRPr>
                    </a:p>
                  </a:txBody>
                  <a:tcPr marL="9525" marR="9525" marT="9525" marB="0" anchor="ctr">
                    <a:solidFill>
                      <a:schemeClr val="accent1"/>
                    </a:solidFill>
                  </a:tcPr>
                </a:tc>
                <a:extLst>
                  <a:ext uri="{0D108BD9-81ED-4DB2-BD59-A6C34878D82A}">
                    <a16:rowId xmlns:a16="http://schemas.microsoft.com/office/drawing/2014/main" val="342659641"/>
                  </a:ext>
                </a:extLst>
              </a:tr>
              <a:tr h="297694">
                <a:tc>
                  <a:txBody>
                    <a:bodyPr/>
                    <a:lstStyle/>
                    <a:p>
                      <a:pPr algn="l" fontAlgn="ctr"/>
                      <a:r>
                        <a:rPr lang="en-GB" sz="1000" u="none" strike="noStrike">
                          <a:solidFill>
                            <a:schemeClr val="bg1"/>
                          </a:solidFill>
                          <a:effectLst/>
                        </a:rPr>
                        <a:t>Basic EPS ANN</a:t>
                      </a:r>
                      <a:endParaRPr lang="en-GB" sz="1000" b="0" i="0" u="none" strike="noStrike">
                        <a:solidFill>
                          <a:schemeClr val="bg1"/>
                        </a:solidFill>
                        <a:effectLst/>
                        <a:latin typeface="Inherit"/>
                      </a:endParaRPr>
                    </a:p>
                  </a:txBody>
                  <a:tcPr marL="171450" marR="9525" marT="9525" marB="0" anchor="ctr">
                    <a:solidFill>
                      <a:schemeClr val="accent1"/>
                    </a:solidFill>
                  </a:tcPr>
                </a:tc>
                <a:tc>
                  <a:txBody>
                    <a:bodyPr/>
                    <a:lstStyle/>
                    <a:p>
                      <a:pPr algn="r" fontAlgn="ctr"/>
                      <a:r>
                        <a:rPr lang="en-GB" sz="1000" u="none" strike="noStrike">
                          <a:solidFill>
                            <a:schemeClr val="bg1"/>
                          </a:solidFill>
                          <a:effectLst/>
                        </a:rPr>
                        <a:t>2.63</a:t>
                      </a:r>
                      <a:endParaRPr lang="en-GB" sz="1000" b="0" i="0" u="none" strike="noStrike">
                        <a:solidFill>
                          <a:schemeClr val="bg1"/>
                        </a:solidFill>
                        <a:effectLst/>
                        <a:latin typeface="Arial" panose="020B0604020202020204" pitchFamily="34" charset="0"/>
                      </a:endParaRPr>
                    </a:p>
                  </a:txBody>
                  <a:tcPr marL="9525" marR="9525" marT="9525" marB="0" anchor="ctr">
                    <a:solidFill>
                      <a:schemeClr val="accent1"/>
                    </a:solidFill>
                  </a:tcPr>
                </a:tc>
                <a:extLst>
                  <a:ext uri="{0D108BD9-81ED-4DB2-BD59-A6C34878D82A}">
                    <a16:rowId xmlns:a16="http://schemas.microsoft.com/office/drawing/2014/main" val="2858169397"/>
                  </a:ext>
                </a:extLst>
              </a:tr>
              <a:tr h="425449">
                <a:tc>
                  <a:txBody>
                    <a:bodyPr/>
                    <a:lstStyle/>
                    <a:p>
                      <a:pPr algn="l" fontAlgn="ctr"/>
                      <a:r>
                        <a:rPr lang="en-GB" sz="1000" u="none" strike="noStrike">
                          <a:solidFill>
                            <a:schemeClr val="bg1"/>
                          </a:solidFill>
                          <a:effectLst/>
                        </a:rPr>
                        <a:t>Dividend Yield ANN</a:t>
                      </a:r>
                      <a:endParaRPr lang="en-GB" sz="1000" b="0" i="0" u="none" strike="noStrike">
                        <a:solidFill>
                          <a:schemeClr val="bg1"/>
                        </a:solidFill>
                        <a:effectLst/>
                        <a:latin typeface="Inherit"/>
                      </a:endParaRPr>
                    </a:p>
                  </a:txBody>
                  <a:tcPr marL="171450" marR="9525" marT="9525" marB="0" anchor="ctr">
                    <a:solidFill>
                      <a:schemeClr val="accent1"/>
                    </a:solidFill>
                  </a:tcPr>
                </a:tc>
                <a:tc>
                  <a:txBody>
                    <a:bodyPr/>
                    <a:lstStyle/>
                    <a:p>
                      <a:pPr algn="r" fontAlgn="ctr"/>
                      <a:r>
                        <a:rPr lang="en-GB" sz="1000" u="none" strike="noStrike">
                          <a:solidFill>
                            <a:schemeClr val="bg1"/>
                          </a:solidFill>
                          <a:effectLst/>
                        </a:rPr>
                        <a:t>7.47%</a:t>
                      </a:r>
                      <a:endParaRPr lang="en-GB" sz="1000" b="0" i="0" u="none" strike="noStrike">
                        <a:solidFill>
                          <a:schemeClr val="bg1"/>
                        </a:solidFill>
                        <a:effectLst/>
                        <a:latin typeface="Arial" panose="020B0604020202020204" pitchFamily="34" charset="0"/>
                      </a:endParaRPr>
                    </a:p>
                  </a:txBody>
                  <a:tcPr marL="9525" marR="9525" marT="9525" marB="0" anchor="ctr">
                    <a:solidFill>
                      <a:schemeClr val="accent1"/>
                    </a:solidFill>
                  </a:tcPr>
                </a:tc>
                <a:extLst>
                  <a:ext uri="{0D108BD9-81ED-4DB2-BD59-A6C34878D82A}">
                    <a16:rowId xmlns:a16="http://schemas.microsoft.com/office/drawing/2014/main" val="3430015850"/>
                  </a:ext>
                </a:extLst>
              </a:tr>
              <a:tr h="449022">
                <a:tc>
                  <a:txBody>
                    <a:bodyPr/>
                    <a:lstStyle/>
                    <a:p>
                      <a:pPr algn="l" fontAlgn="ctr"/>
                      <a:r>
                        <a:rPr lang="en-GB" sz="1000" u="none" strike="noStrike">
                          <a:solidFill>
                            <a:schemeClr val="bg1"/>
                          </a:solidFill>
                          <a:effectLst/>
                        </a:rPr>
                        <a:t>Dividend Yield 5 Year Avg. 5YA</a:t>
                      </a:r>
                      <a:endParaRPr lang="en-GB" sz="1000" b="0" i="0" u="none" strike="noStrike">
                        <a:solidFill>
                          <a:schemeClr val="bg1"/>
                        </a:solidFill>
                        <a:effectLst/>
                        <a:latin typeface="Inherit"/>
                      </a:endParaRPr>
                    </a:p>
                  </a:txBody>
                  <a:tcPr marL="171450" marR="9525" marT="9525" marB="0" anchor="ctr">
                    <a:solidFill>
                      <a:schemeClr val="accent1"/>
                    </a:solidFill>
                  </a:tcPr>
                </a:tc>
                <a:tc>
                  <a:txBody>
                    <a:bodyPr/>
                    <a:lstStyle/>
                    <a:p>
                      <a:pPr algn="r" fontAlgn="ctr"/>
                      <a:r>
                        <a:rPr lang="en-GB" sz="1000" u="none" strike="noStrike">
                          <a:solidFill>
                            <a:schemeClr val="bg1"/>
                          </a:solidFill>
                          <a:effectLst/>
                        </a:rPr>
                        <a:t>5.06%</a:t>
                      </a:r>
                      <a:endParaRPr lang="en-GB" sz="1000" b="0" i="0" u="none" strike="noStrike">
                        <a:solidFill>
                          <a:schemeClr val="bg1"/>
                        </a:solidFill>
                        <a:effectLst/>
                        <a:latin typeface="Arial" panose="020B0604020202020204" pitchFamily="34" charset="0"/>
                      </a:endParaRPr>
                    </a:p>
                  </a:txBody>
                  <a:tcPr marL="9525" marR="9525" marT="9525" marB="0" anchor="ctr">
                    <a:solidFill>
                      <a:schemeClr val="accent1"/>
                    </a:solidFill>
                  </a:tcPr>
                </a:tc>
                <a:extLst>
                  <a:ext uri="{0D108BD9-81ED-4DB2-BD59-A6C34878D82A}">
                    <a16:rowId xmlns:a16="http://schemas.microsoft.com/office/drawing/2014/main" val="868245808"/>
                  </a:ext>
                </a:extLst>
              </a:tr>
              <a:tr h="483750">
                <a:tc>
                  <a:txBody>
                    <a:bodyPr/>
                    <a:lstStyle/>
                    <a:p>
                      <a:pPr algn="l" fontAlgn="ctr"/>
                      <a:r>
                        <a:rPr lang="en-GB" sz="1000" u="none" strike="noStrike">
                          <a:solidFill>
                            <a:schemeClr val="bg1"/>
                          </a:solidFill>
                          <a:effectLst/>
                        </a:rPr>
                        <a:t>Dividend Growth Rate ANN</a:t>
                      </a:r>
                      <a:endParaRPr lang="en-GB" sz="1000" b="0" i="0" u="none" strike="noStrike">
                        <a:solidFill>
                          <a:schemeClr val="bg1"/>
                        </a:solidFill>
                        <a:effectLst/>
                        <a:latin typeface="Inherit"/>
                      </a:endParaRPr>
                    </a:p>
                  </a:txBody>
                  <a:tcPr marL="171450" marR="9525" marT="9525" marB="0" anchor="ctr">
                    <a:solidFill>
                      <a:schemeClr val="accent1"/>
                    </a:solidFill>
                  </a:tcPr>
                </a:tc>
                <a:tc>
                  <a:txBody>
                    <a:bodyPr/>
                    <a:lstStyle/>
                    <a:p>
                      <a:pPr algn="r" fontAlgn="ctr"/>
                      <a:r>
                        <a:rPr lang="en-GB" sz="1000" u="none" strike="noStrike">
                          <a:solidFill>
                            <a:schemeClr val="bg1"/>
                          </a:solidFill>
                          <a:effectLst/>
                        </a:rPr>
                        <a:t>50%</a:t>
                      </a:r>
                      <a:endParaRPr lang="en-GB" sz="1000" b="0" i="0" u="none" strike="noStrike">
                        <a:solidFill>
                          <a:schemeClr val="bg1"/>
                        </a:solidFill>
                        <a:effectLst/>
                        <a:latin typeface="Arial" panose="020B0604020202020204" pitchFamily="34" charset="0"/>
                      </a:endParaRPr>
                    </a:p>
                  </a:txBody>
                  <a:tcPr marL="9525" marR="9525" marT="9525" marB="0" anchor="ctr">
                    <a:solidFill>
                      <a:schemeClr val="accent1"/>
                    </a:solidFill>
                  </a:tcPr>
                </a:tc>
                <a:extLst>
                  <a:ext uri="{0D108BD9-81ED-4DB2-BD59-A6C34878D82A}">
                    <a16:rowId xmlns:a16="http://schemas.microsoft.com/office/drawing/2014/main" val="2342720715"/>
                  </a:ext>
                </a:extLst>
              </a:tr>
              <a:tr h="425449">
                <a:tc>
                  <a:txBody>
                    <a:bodyPr/>
                    <a:lstStyle/>
                    <a:p>
                      <a:pPr algn="l" fontAlgn="ctr"/>
                      <a:r>
                        <a:rPr lang="en-GB" sz="1000" u="none" strike="noStrike">
                          <a:solidFill>
                            <a:schemeClr val="bg1"/>
                          </a:solidFill>
                          <a:effectLst/>
                        </a:rPr>
                        <a:t>Payout Ratio TTM</a:t>
                      </a:r>
                      <a:endParaRPr lang="en-GB" sz="1000" b="0" i="0" u="none" strike="noStrike">
                        <a:solidFill>
                          <a:schemeClr val="bg1"/>
                        </a:solidFill>
                        <a:effectLst/>
                        <a:latin typeface="Inherit"/>
                      </a:endParaRPr>
                    </a:p>
                  </a:txBody>
                  <a:tcPr marL="171450" marR="9525" marT="9525" marB="0" anchor="ctr">
                    <a:solidFill>
                      <a:schemeClr val="accent1"/>
                    </a:solidFill>
                  </a:tcPr>
                </a:tc>
                <a:tc>
                  <a:txBody>
                    <a:bodyPr/>
                    <a:lstStyle/>
                    <a:p>
                      <a:pPr algn="r" fontAlgn="ctr"/>
                      <a:r>
                        <a:rPr lang="en-GB" sz="1000" u="none" strike="noStrike" dirty="0">
                          <a:solidFill>
                            <a:schemeClr val="bg1"/>
                          </a:solidFill>
                          <a:effectLst/>
                        </a:rPr>
                        <a:t>36.13%</a:t>
                      </a:r>
                      <a:endParaRPr lang="en-GB" sz="1000" b="0" i="0" u="none" strike="noStrike" dirty="0">
                        <a:solidFill>
                          <a:schemeClr val="bg1"/>
                        </a:solidFill>
                        <a:effectLst/>
                        <a:latin typeface="Arial" panose="020B0604020202020204" pitchFamily="34" charset="0"/>
                      </a:endParaRPr>
                    </a:p>
                  </a:txBody>
                  <a:tcPr marL="9525" marR="9525" marT="9525" marB="0" anchor="ctr">
                    <a:solidFill>
                      <a:schemeClr val="accent1"/>
                    </a:solidFill>
                  </a:tcPr>
                </a:tc>
                <a:extLst>
                  <a:ext uri="{0D108BD9-81ED-4DB2-BD59-A6C34878D82A}">
                    <a16:rowId xmlns:a16="http://schemas.microsoft.com/office/drawing/2014/main" val="421140351"/>
                  </a:ext>
                </a:extLst>
              </a:tr>
            </a:tbl>
          </a:graphicData>
        </a:graphic>
      </p:graphicFrame>
      <p:sp>
        <p:nvSpPr>
          <p:cNvPr id="8" name="TextBox 7">
            <a:extLst>
              <a:ext uri="{FF2B5EF4-FFF2-40B4-BE49-F238E27FC236}">
                <a16:creationId xmlns:a16="http://schemas.microsoft.com/office/drawing/2014/main" id="{E76B4478-4FC2-AFB9-2ACD-88EC305A369D}"/>
              </a:ext>
            </a:extLst>
          </p:cNvPr>
          <p:cNvSpPr txBox="1"/>
          <p:nvPr/>
        </p:nvSpPr>
        <p:spPr>
          <a:xfrm>
            <a:off x="6771648" y="623523"/>
            <a:ext cx="487634" cy="369332"/>
          </a:xfrm>
          <a:prstGeom prst="rect">
            <a:avLst/>
          </a:prstGeom>
          <a:noFill/>
        </p:spPr>
        <p:txBody>
          <a:bodyPr wrap="none" rtlCol="0">
            <a:spAutoFit/>
          </a:bodyPr>
          <a:lstStyle/>
          <a:p>
            <a:r>
              <a:rPr lang="fr-FR" dirty="0">
                <a:solidFill>
                  <a:schemeClr val="bg1"/>
                </a:solidFill>
              </a:rPr>
              <a:t>BH</a:t>
            </a:r>
            <a:endParaRPr lang="en-GB" dirty="0">
              <a:solidFill>
                <a:schemeClr val="bg1"/>
              </a:solidFill>
            </a:endParaRPr>
          </a:p>
        </p:txBody>
      </p:sp>
      <p:graphicFrame>
        <p:nvGraphicFramePr>
          <p:cNvPr id="10" name="Table 9">
            <a:extLst>
              <a:ext uri="{FF2B5EF4-FFF2-40B4-BE49-F238E27FC236}">
                <a16:creationId xmlns:a16="http://schemas.microsoft.com/office/drawing/2014/main" id="{36236246-89F6-6CCE-DE48-62CE7E554431}"/>
              </a:ext>
            </a:extLst>
          </p:cNvPr>
          <p:cNvGraphicFramePr>
            <a:graphicFrameLocks noGrp="1"/>
          </p:cNvGraphicFramePr>
          <p:nvPr>
            <p:extLst>
              <p:ext uri="{D42A27DB-BD31-4B8C-83A1-F6EECF244321}">
                <p14:modId xmlns:p14="http://schemas.microsoft.com/office/powerpoint/2010/main" val="3083098207"/>
              </p:ext>
            </p:extLst>
          </p:nvPr>
        </p:nvGraphicFramePr>
        <p:xfrm>
          <a:off x="2815425" y="984314"/>
          <a:ext cx="2712510" cy="5733637"/>
        </p:xfrm>
        <a:graphic>
          <a:graphicData uri="http://schemas.openxmlformats.org/drawingml/2006/table">
            <a:tbl>
              <a:tblPr>
                <a:tableStyleId>{5C22544A-7EE6-4342-B048-85BDC9FD1C3A}</a:tableStyleId>
              </a:tblPr>
              <a:tblGrid>
                <a:gridCol w="1908803">
                  <a:extLst>
                    <a:ext uri="{9D8B030D-6E8A-4147-A177-3AD203B41FA5}">
                      <a16:colId xmlns:a16="http://schemas.microsoft.com/office/drawing/2014/main" val="376505492"/>
                    </a:ext>
                  </a:extLst>
                </a:gridCol>
                <a:gridCol w="803707">
                  <a:extLst>
                    <a:ext uri="{9D8B030D-6E8A-4147-A177-3AD203B41FA5}">
                      <a16:colId xmlns:a16="http://schemas.microsoft.com/office/drawing/2014/main" val="117292307"/>
                    </a:ext>
                  </a:extLst>
                </a:gridCol>
              </a:tblGrid>
              <a:tr h="425779">
                <a:tc>
                  <a:txBody>
                    <a:bodyPr/>
                    <a:lstStyle/>
                    <a:p>
                      <a:pPr algn="l" rtl="0" fontAlgn="ctr"/>
                      <a:r>
                        <a:rPr lang="en-GB" sz="1000" u="none" strike="noStrike">
                          <a:solidFill>
                            <a:schemeClr val="bg1"/>
                          </a:solidFill>
                          <a:effectLst/>
                        </a:rPr>
                        <a:t>P/E Ratio TTM</a:t>
                      </a:r>
                      <a:endParaRPr lang="en-GB" sz="1000" b="0" i="0" u="none" strike="noStrike">
                        <a:solidFill>
                          <a:schemeClr val="bg1"/>
                        </a:solidFill>
                        <a:effectLst/>
                        <a:latin typeface="Inherit"/>
                      </a:endParaRPr>
                    </a:p>
                  </a:txBody>
                  <a:tcPr marL="57422" marR="6380" marT="6380" marB="0" anchor="ctr">
                    <a:solidFill>
                      <a:schemeClr val="accent1"/>
                    </a:solidFill>
                  </a:tcPr>
                </a:tc>
                <a:tc>
                  <a:txBody>
                    <a:bodyPr/>
                    <a:lstStyle/>
                    <a:p>
                      <a:pPr algn="r" rtl="0" fontAlgn="ctr"/>
                      <a:r>
                        <a:rPr lang="en-GB" sz="1000" u="none" strike="noStrike">
                          <a:solidFill>
                            <a:schemeClr val="bg1"/>
                          </a:solidFill>
                          <a:effectLst/>
                        </a:rPr>
                        <a:t>8.33</a:t>
                      </a:r>
                      <a:endParaRPr lang="en-GB" sz="1000" b="0" i="0" u="none" strike="noStrike">
                        <a:solidFill>
                          <a:schemeClr val="bg1"/>
                        </a:solidFill>
                        <a:effectLst/>
                        <a:latin typeface="Arial" panose="020B0604020202020204" pitchFamily="34" charset="0"/>
                      </a:endParaRPr>
                    </a:p>
                  </a:txBody>
                  <a:tcPr marL="6380" marR="6380" marT="6380" marB="0" anchor="ctr">
                    <a:solidFill>
                      <a:schemeClr val="accent1"/>
                    </a:solidFill>
                  </a:tcPr>
                </a:tc>
                <a:extLst>
                  <a:ext uri="{0D108BD9-81ED-4DB2-BD59-A6C34878D82A}">
                    <a16:rowId xmlns:a16="http://schemas.microsoft.com/office/drawing/2014/main" val="1147957526"/>
                  </a:ext>
                </a:extLst>
              </a:tr>
              <a:tr h="425779">
                <a:tc>
                  <a:txBody>
                    <a:bodyPr/>
                    <a:lstStyle/>
                    <a:p>
                      <a:pPr algn="l" rtl="0" fontAlgn="ctr"/>
                      <a:r>
                        <a:rPr lang="en-GB" sz="1000" u="none" strike="noStrike">
                          <a:solidFill>
                            <a:schemeClr val="bg1"/>
                          </a:solidFill>
                          <a:effectLst/>
                        </a:rPr>
                        <a:t>Price to Sales TTM</a:t>
                      </a:r>
                      <a:endParaRPr lang="en-GB" sz="1000" b="0" i="0" u="none" strike="noStrike">
                        <a:solidFill>
                          <a:schemeClr val="bg1"/>
                        </a:solidFill>
                        <a:effectLst/>
                        <a:latin typeface="Inherit"/>
                      </a:endParaRPr>
                    </a:p>
                  </a:txBody>
                  <a:tcPr marL="57422" marR="6380" marT="6380" marB="0" anchor="ctr">
                    <a:solidFill>
                      <a:schemeClr val="accent1"/>
                    </a:solidFill>
                  </a:tcPr>
                </a:tc>
                <a:tc>
                  <a:txBody>
                    <a:bodyPr/>
                    <a:lstStyle/>
                    <a:p>
                      <a:pPr algn="r" rtl="0" fontAlgn="ctr"/>
                      <a:r>
                        <a:rPr lang="en-GB" sz="1000" u="none" strike="noStrike">
                          <a:solidFill>
                            <a:schemeClr val="bg1"/>
                          </a:solidFill>
                          <a:effectLst/>
                        </a:rPr>
                        <a:t>2.67</a:t>
                      </a:r>
                      <a:endParaRPr lang="en-GB" sz="1000" b="0" i="0" u="none" strike="noStrike">
                        <a:solidFill>
                          <a:schemeClr val="bg1"/>
                        </a:solidFill>
                        <a:effectLst/>
                        <a:latin typeface="Arial" panose="020B0604020202020204" pitchFamily="34" charset="0"/>
                      </a:endParaRPr>
                    </a:p>
                  </a:txBody>
                  <a:tcPr marL="6380" marR="6380" marT="6380" marB="0" anchor="ctr">
                    <a:solidFill>
                      <a:schemeClr val="accent1"/>
                    </a:solidFill>
                  </a:tcPr>
                </a:tc>
                <a:extLst>
                  <a:ext uri="{0D108BD9-81ED-4DB2-BD59-A6C34878D82A}">
                    <a16:rowId xmlns:a16="http://schemas.microsoft.com/office/drawing/2014/main" val="2925811213"/>
                  </a:ext>
                </a:extLst>
              </a:tr>
              <a:tr h="387668">
                <a:tc>
                  <a:txBody>
                    <a:bodyPr/>
                    <a:lstStyle/>
                    <a:p>
                      <a:pPr algn="l" rtl="0" fontAlgn="ctr"/>
                      <a:r>
                        <a:rPr lang="en-GB" sz="1000" u="none" strike="noStrike">
                          <a:solidFill>
                            <a:schemeClr val="bg1"/>
                          </a:solidFill>
                          <a:effectLst/>
                        </a:rPr>
                        <a:t>Operating margin TTM</a:t>
                      </a:r>
                      <a:endParaRPr lang="en-GB" sz="1000" b="0" i="0" u="none" strike="noStrike">
                        <a:solidFill>
                          <a:schemeClr val="bg1"/>
                        </a:solidFill>
                        <a:effectLst/>
                        <a:latin typeface="Inherit"/>
                      </a:endParaRPr>
                    </a:p>
                  </a:txBody>
                  <a:tcPr marL="57422" marR="6380" marT="6380" marB="0" anchor="ctr">
                    <a:solidFill>
                      <a:schemeClr val="accent1"/>
                    </a:solidFill>
                  </a:tcPr>
                </a:tc>
                <a:tc>
                  <a:txBody>
                    <a:bodyPr/>
                    <a:lstStyle/>
                    <a:p>
                      <a:pPr algn="r" rtl="0" fontAlgn="ctr"/>
                      <a:r>
                        <a:rPr lang="en-GB" sz="1000" u="none" strike="noStrike">
                          <a:solidFill>
                            <a:schemeClr val="bg1"/>
                          </a:solidFill>
                          <a:effectLst/>
                        </a:rPr>
                        <a:t>48.76%</a:t>
                      </a:r>
                      <a:endParaRPr lang="en-GB" sz="1000" b="0" i="0" u="none" strike="noStrike">
                        <a:solidFill>
                          <a:schemeClr val="bg1"/>
                        </a:solidFill>
                        <a:effectLst/>
                        <a:latin typeface="Arial" panose="020B0604020202020204" pitchFamily="34" charset="0"/>
                      </a:endParaRPr>
                    </a:p>
                  </a:txBody>
                  <a:tcPr marL="6380" marR="6380" marT="6380" marB="0" anchor="ctr">
                    <a:solidFill>
                      <a:schemeClr val="accent1"/>
                    </a:solidFill>
                  </a:tcPr>
                </a:tc>
                <a:extLst>
                  <a:ext uri="{0D108BD9-81ED-4DB2-BD59-A6C34878D82A}">
                    <a16:rowId xmlns:a16="http://schemas.microsoft.com/office/drawing/2014/main" val="1800130747"/>
                  </a:ext>
                </a:extLst>
              </a:tr>
              <a:tr h="316508">
                <a:tc>
                  <a:txBody>
                    <a:bodyPr/>
                    <a:lstStyle/>
                    <a:p>
                      <a:pPr algn="l" rtl="0" fontAlgn="ctr"/>
                      <a:r>
                        <a:rPr lang="en-GB" sz="1000" u="none" strike="noStrike">
                          <a:solidFill>
                            <a:schemeClr val="bg1"/>
                          </a:solidFill>
                          <a:effectLst/>
                        </a:rPr>
                        <a:t>Operating margin 5YA</a:t>
                      </a:r>
                      <a:endParaRPr lang="en-GB" sz="1000" b="0" i="0" u="none" strike="noStrike">
                        <a:solidFill>
                          <a:schemeClr val="bg1"/>
                        </a:solidFill>
                        <a:effectLst/>
                        <a:latin typeface="Inherit"/>
                      </a:endParaRPr>
                    </a:p>
                  </a:txBody>
                  <a:tcPr marL="57422" marR="6380" marT="6380" marB="0" anchor="ctr">
                    <a:solidFill>
                      <a:schemeClr val="accent1"/>
                    </a:solidFill>
                  </a:tcPr>
                </a:tc>
                <a:tc>
                  <a:txBody>
                    <a:bodyPr/>
                    <a:lstStyle/>
                    <a:p>
                      <a:pPr algn="r" rtl="0" fontAlgn="ctr"/>
                      <a:r>
                        <a:rPr lang="en-GB" sz="1000" u="none" strike="noStrike">
                          <a:solidFill>
                            <a:schemeClr val="bg1"/>
                          </a:solidFill>
                          <a:effectLst/>
                        </a:rPr>
                        <a:t>48.91%</a:t>
                      </a:r>
                      <a:endParaRPr lang="en-GB" sz="1000" b="0" i="0" u="none" strike="noStrike">
                        <a:solidFill>
                          <a:schemeClr val="bg1"/>
                        </a:solidFill>
                        <a:effectLst/>
                        <a:latin typeface="Arial" panose="020B0604020202020204" pitchFamily="34" charset="0"/>
                      </a:endParaRPr>
                    </a:p>
                  </a:txBody>
                  <a:tcPr marL="6380" marR="6380" marT="6380" marB="0" anchor="ctr">
                    <a:solidFill>
                      <a:schemeClr val="accent1"/>
                    </a:solidFill>
                  </a:tcPr>
                </a:tc>
                <a:extLst>
                  <a:ext uri="{0D108BD9-81ED-4DB2-BD59-A6C34878D82A}">
                    <a16:rowId xmlns:a16="http://schemas.microsoft.com/office/drawing/2014/main" val="1675676260"/>
                  </a:ext>
                </a:extLst>
              </a:tr>
              <a:tr h="425779">
                <a:tc>
                  <a:txBody>
                    <a:bodyPr/>
                    <a:lstStyle/>
                    <a:p>
                      <a:pPr algn="l" rtl="0" fontAlgn="ctr"/>
                      <a:r>
                        <a:rPr lang="en-GB" sz="1000" u="none" strike="noStrike">
                          <a:solidFill>
                            <a:schemeClr val="bg1"/>
                          </a:solidFill>
                          <a:effectLst/>
                        </a:rPr>
                        <a:t>Pretax margin TTM</a:t>
                      </a:r>
                      <a:endParaRPr lang="en-GB" sz="1000" b="0" i="0" u="none" strike="noStrike">
                        <a:solidFill>
                          <a:schemeClr val="bg1"/>
                        </a:solidFill>
                        <a:effectLst/>
                        <a:latin typeface="Inherit"/>
                      </a:endParaRPr>
                    </a:p>
                  </a:txBody>
                  <a:tcPr marL="57422" marR="6380" marT="6380" marB="0" anchor="ctr">
                    <a:solidFill>
                      <a:schemeClr val="accent1"/>
                    </a:solidFill>
                  </a:tcPr>
                </a:tc>
                <a:tc>
                  <a:txBody>
                    <a:bodyPr/>
                    <a:lstStyle/>
                    <a:p>
                      <a:pPr algn="r" rtl="0" fontAlgn="ctr"/>
                      <a:r>
                        <a:rPr lang="en-GB" sz="1000" u="none" strike="noStrike">
                          <a:solidFill>
                            <a:schemeClr val="bg1"/>
                          </a:solidFill>
                          <a:effectLst/>
                        </a:rPr>
                        <a:t>46.70%</a:t>
                      </a:r>
                      <a:endParaRPr lang="en-GB" sz="1000" b="0" i="0" u="none" strike="noStrike">
                        <a:solidFill>
                          <a:schemeClr val="bg1"/>
                        </a:solidFill>
                        <a:effectLst/>
                        <a:latin typeface="Arial" panose="020B0604020202020204" pitchFamily="34" charset="0"/>
                      </a:endParaRPr>
                    </a:p>
                  </a:txBody>
                  <a:tcPr marL="6380" marR="6380" marT="6380" marB="0" anchor="ctr">
                    <a:solidFill>
                      <a:schemeClr val="accent1"/>
                    </a:solidFill>
                  </a:tcPr>
                </a:tc>
                <a:extLst>
                  <a:ext uri="{0D108BD9-81ED-4DB2-BD59-A6C34878D82A}">
                    <a16:rowId xmlns:a16="http://schemas.microsoft.com/office/drawing/2014/main" val="1292205580"/>
                  </a:ext>
                </a:extLst>
              </a:tr>
              <a:tr h="425779">
                <a:tc>
                  <a:txBody>
                    <a:bodyPr/>
                    <a:lstStyle/>
                    <a:p>
                      <a:pPr algn="l" rtl="0" fontAlgn="ctr"/>
                      <a:r>
                        <a:rPr lang="en-GB" sz="1000" u="none" strike="noStrike">
                          <a:solidFill>
                            <a:schemeClr val="bg1"/>
                          </a:solidFill>
                          <a:effectLst/>
                        </a:rPr>
                        <a:t>Pretax margin 5YA</a:t>
                      </a:r>
                      <a:endParaRPr lang="en-GB" sz="1000" b="0" i="0" u="none" strike="noStrike">
                        <a:solidFill>
                          <a:schemeClr val="bg1"/>
                        </a:solidFill>
                        <a:effectLst/>
                        <a:latin typeface="Inherit"/>
                      </a:endParaRPr>
                    </a:p>
                  </a:txBody>
                  <a:tcPr marL="57422" marR="6380" marT="6380" marB="0" anchor="ctr">
                    <a:solidFill>
                      <a:schemeClr val="accent1"/>
                    </a:solidFill>
                  </a:tcPr>
                </a:tc>
                <a:tc>
                  <a:txBody>
                    <a:bodyPr/>
                    <a:lstStyle/>
                    <a:p>
                      <a:pPr algn="r" rtl="0" fontAlgn="ctr"/>
                      <a:r>
                        <a:rPr lang="en-GB" sz="1000" u="none" strike="noStrike">
                          <a:solidFill>
                            <a:schemeClr val="bg1"/>
                          </a:solidFill>
                          <a:effectLst/>
                        </a:rPr>
                        <a:t>46.40%</a:t>
                      </a:r>
                      <a:endParaRPr lang="en-GB" sz="1000" b="0" i="0" u="none" strike="noStrike">
                        <a:solidFill>
                          <a:schemeClr val="bg1"/>
                        </a:solidFill>
                        <a:effectLst/>
                        <a:latin typeface="Arial" panose="020B0604020202020204" pitchFamily="34" charset="0"/>
                      </a:endParaRPr>
                    </a:p>
                  </a:txBody>
                  <a:tcPr marL="6380" marR="6380" marT="6380" marB="0" anchor="ctr">
                    <a:solidFill>
                      <a:schemeClr val="accent1"/>
                    </a:solidFill>
                  </a:tcPr>
                </a:tc>
                <a:extLst>
                  <a:ext uri="{0D108BD9-81ED-4DB2-BD59-A6C34878D82A}">
                    <a16:rowId xmlns:a16="http://schemas.microsoft.com/office/drawing/2014/main" val="1049675191"/>
                  </a:ext>
                </a:extLst>
              </a:tr>
              <a:tr h="425779">
                <a:tc>
                  <a:txBody>
                    <a:bodyPr/>
                    <a:lstStyle/>
                    <a:p>
                      <a:pPr algn="l" rtl="0" fontAlgn="ctr"/>
                      <a:r>
                        <a:rPr lang="en-GB" sz="1000" u="none" strike="noStrike">
                          <a:solidFill>
                            <a:schemeClr val="bg1"/>
                          </a:solidFill>
                          <a:effectLst/>
                        </a:rPr>
                        <a:t>Net Profit margin TTM</a:t>
                      </a:r>
                      <a:endParaRPr lang="en-GB" sz="1000" b="0" i="0" u="none" strike="noStrike">
                        <a:solidFill>
                          <a:schemeClr val="bg1"/>
                        </a:solidFill>
                        <a:effectLst/>
                        <a:latin typeface="Inherit"/>
                      </a:endParaRPr>
                    </a:p>
                  </a:txBody>
                  <a:tcPr marL="57422" marR="6380" marT="6380" marB="0" anchor="ctr">
                    <a:solidFill>
                      <a:schemeClr val="accent1"/>
                    </a:solidFill>
                  </a:tcPr>
                </a:tc>
                <a:tc>
                  <a:txBody>
                    <a:bodyPr/>
                    <a:lstStyle/>
                    <a:p>
                      <a:pPr algn="r" rtl="0" fontAlgn="ctr"/>
                      <a:r>
                        <a:rPr lang="en-GB" sz="1000" u="none" strike="noStrike">
                          <a:solidFill>
                            <a:schemeClr val="bg1"/>
                          </a:solidFill>
                          <a:effectLst/>
                        </a:rPr>
                        <a:t>32.06%</a:t>
                      </a:r>
                      <a:endParaRPr lang="en-GB" sz="1000" b="0" i="0" u="none" strike="noStrike">
                        <a:solidFill>
                          <a:schemeClr val="bg1"/>
                        </a:solidFill>
                        <a:effectLst/>
                        <a:latin typeface="Arial" panose="020B0604020202020204" pitchFamily="34" charset="0"/>
                      </a:endParaRPr>
                    </a:p>
                  </a:txBody>
                  <a:tcPr marL="6380" marR="6380" marT="6380" marB="0" anchor="ctr">
                    <a:solidFill>
                      <a:schemeClr val="accent1"/>
                    </a:solidFill>
                  </a:tcPr>
                </a:tc>
                <a:extLst>
                  <a:ext uri="{0D108BD9-81ED-4DB2-BD59-A6C34878D82A}">
                    <a16:rowId xmlns:a16="http://schemas.microsoft.com/office/drawing/2014/main" val="1191895346"/>
                  </a:ext>
                </a:extLst>
              </a:tr>
              <a:tr h="435240">
                <a:tc>
                  <a:txBody>
                    <a:bodyPr/>
                    <a:lstStyle/>
                    <a:p>
                      <a:pPr algn="l" rtl="0" fontAlgn="ctr"/>
                      <a:r>
                        <a:rPr lang="en-GB" sz="1000" u="none" strike="noStrike">
                          <a:solidFill>
                            <a:schemeClr val="bg1"/>
                          </a:solidFill>
                          <a:effectLst/>
                        </a:rPr>
                        <a:t>Net Profit margin 5YA</a:t>
                      </a:r>
                      <a:endParaRPr lang="en-GB" sz="1000" b="0" i="0" u="none" strike="noStrike">
                        <a:solidFill>
                          <a:schemeClr val="bg1"/>
                        </a:solidFill>
                        <a:effectLst/>
                        <a:latin typeface="Inherit"/>
                      </a:endParaRPr>
                    </a:p>
                  </a:txBody>
                  <a:tcPr marL="57422" marR="6380" marT="6380" marB="0" anchor="ctr">
                    <a:solidFill>
                      <a:schemeClr val="accent1"/>
                    </a:solidFill>
                  </a:tcPr>
                </a:tc>
                <a:tc>
                  <a:txBody>
                    <a:bodyPr/>
                    <a:lstStyle/>
                    <a:p>
                      <a:pPr algn="r" rtl="0" fontAlgn="ctr"/>
                      <a:r>
                        <a:rPr lang="en-GB" sz="1000" u="none" strike="noStrike">
                          <a:solidFill>
                            <a:schemeClr val="bg1"/>
                          </a:solidFill>
                          <a:effectLst/>
                        </a:rPr>
                        <a:t>32.56%</a:t>
                      </a:r>
                      <a:endParaRPr lang="en-GB" sz="1000" b="0" i="0" u="none" strike="noStrike">
                        <a:solidFill>
                          <a:schemeClr val="bg1"/>
                        </a:solidFill>
                        <a:effectLst/>
                        <a:latin typeface="Arial" panose="020B0604020202020204" pitchFamily="34" charset="0"/>
                      </a:endParaRPr>
                    </a:p>
                  </a:txBody>
                  <a:tcPr marL="6380" marR="6380" marT="6380" marB="0" anchor="ctr">
                    <a:solidFill>
                      <a:schemeClr val="accent1"/>
                    </a:solidFill>
                  </a:tcPr>
                </a:tc>
                <a:extLst>
                  <a:ext uri="{0D108BD9-81ED-4DB2-BD59-A6C34878D82A}">
                    <a16:rowId xmlns:a16="http://schemas.microsoft.com/office/drawing/2014/main" val="1318114954"/>
                  </a:ext>
                </a:extLst>
              </a:tr>
              <a:tr h="425779">
                <a:tc>
                  <a:txBody>
                    <a:bodyPr/>
                    <a:lstStyle/>
                    <a:p>
                      <a:pPr algn="l" rtl="0" fontAlgn="ctr"/>
                      <a:r>
                        <a:rPr lang="en-GB" sz="1000" u="none" strike="noStrike">
                          <a:solidFill>
                            <a:schemeClr val="bg1"/>
                          </a:solidFill>
                          <a:effectLst/>
                        </a:rPr>
                        <a:t>Revenue/Share TTM</a:t>
                      </a:r>
                      <a:endParaRPr lang="en-GB" sz="1000" b="0" i="0" u="none" strike="noStrike">
                        <a:solidFill>
                          <a:schemeClr val="bg1"/>
                        </a:solidFill>
                        <a:effectLst/>
                        <a:latin typeface="Inherit"/>
                      </a:endParaRPr>
                    </a:p>
                  </a:txBody>
                  <a:tcPr marL="57422" marR="6380" marT="6380" marB="0" anchor="ctr">
                    <a:solidFill>
                      <a:schemeClr val="accent1"/>
                    </a:solidFill>
                  </a:tcPr>
                </a:tc>
                <a:tc>
                  <a:txBody>
                    <a:bodyPr/>
                    <a:lstStyle/>
                    <a:p>
                      <a:pPr algn="r" rtl="0" fontAlgn="ctr"/>
                      <a:r>
                        <a:rPr lang="en-GB" sz="1000" u="none" strike="noStrike">
                          <a:solidFill>
                            <a:schemeClr val="bg1"/>
                          </a:solidFill>
                          <a:effectLst/>
                        </a:rPr>
                        <a:t>16.1</a:t>
                      </a:r>
                      <a:endParaRPr lang="en-GB" sz="1000" b="0" i="0" u="none" strike="noStrike">
                        <a:solidFill>
                          <a:schemeClr val="bg1"/>
                        </a:solidFill>
                        <a:effectLst/>
                        <a:latin typeface="Arial" panose="020B0604020202020204" pitchFamily="34" charset="0"/>
                      </a:endParaRPr>
                    </a:p>
                  </a:txBody>
                  <a:tcPr marL="6380" marR="6380" marT="6380" marB="0" anchor="ctr">
                    <a:solidFill>
                      <a:schemeClr val="accent1"/>
                    </a:solidFill>
                  </a:tcPr>
                </a:tc>
                <a:extLst>
                  <a:ext uri="{0D108BD9-81ED-4DB2-BD59-A6C34878D82A}">
                    <a16:rowId xmlns:a16="http://schemas.microsoft.com/office/drawing/2014/main" val="4065057112"/>
                  </a:ext>
                </a:extLst>
              </a:tr>
              <a:tr h="283853">
                <a:tc>
                  <a:txBody>
                    <a:bodyPr/>
                    <a:lstStyle/>
                    <a:p>
                      <a:pPr algn="l" rtl="0" fontAlgn="ctr"/>
                      <a:r>
                        <a:rPr lang="en-GB" sz="1000" u="none" strike="noStrike">
                          <a:solidFill>
                            <a:schemeClr val="bg1"/>
                          </a:solidFill>
                          <a:effectLst/>
                        </a:rPr>
                        <a:t>Basic EPS ANN</a:t>
                      </a:r>
                      <a:endParaRPr lang="en-GB" sz="1000" b="0" i="0" u="none" strike="noStrike">
                        <a:solidFill>
                          <a:schemeClr val="bg1"/>
                        </a:solidFill>
                        <a:effectLst/>
                        <a:latin typeface="Inherit"/>
                      </a:endParaRPr>
                    </a:p>
                  </a:txBody>
                  <a:tcPr marL="57422" marR="6380" marT="6380" marB="0" anchor="ctr">
                    <a:solidFill>
                      <a:schemeClr val="accent1"/>
                    </a:solidFill>
                  </a:tcPr>
                </a:tc>
                <a:tc>
                  <a:txBody>
                    <a:bodyPr/>
                    <a:lstStyle/>
                    <a:p>
                      <a:pPr algn="r" rtl="0" fontAlgn="ctr"/>
                      <a:r>
                        <a:rPr lang="en-GB" sz="1000" u="none" strike="noStrike">
                          <a:solidFill>
                            <a:schemeClr val="bg1"/>
                          </a:solidFill>
                          <a:effectLst/>
                        </a:rPr>
                        <a:t>4.82</a:t>
                      </a:r>
                      <a:endParaRPr lang="en-GB" sz="1000" b="0" i="0" u="none" strike="noStrike">
                        <a:solidFill>
                          <a:schemeClr val="bg1"/>
                        </a:solidFill>
                        <a:effectLst/>
                        <a:latin typeface="Arial" panose="020B0604020202020204" pitchFamily="34" charset="0"/>
                      </a:endParaRPr>
                    </a:p>
                  </a:txBody>
                  <a:tcPr marL="6380" marR="6380" marT="6380" marB="0" anchor="ctr">
                    <a:solidFill>
                      <a:schemeClr val="accent1"/>
                    </a:solidFill>
                  </a:tcPr>
                </a:tc>
                <a:extLst>
                  <a:ext uri="{0D108BD9-81ED-4DB2-BD59-A6C34878D82A}">
                    <a16:rowId xmlns:a16="http://schemas.microsoft.com/office/drawing/2014/main" val="2152612988"/>
                  </a:ext>
                </a:extLst>
              </a:tr>
              <a:tr h="425779">
                <a:tc>
                  <a:txBody>
                    <a:bodyPr/>
                    <a:lstStyle/>
                    <a:p>
                      <a:pPr algn="l" rtl="0" fontAlgn="ctr"/>
                      <a:r>
                        <a:rPr lang="en-GB" sz="1000" u="none" strike="noStrike">
                          <a:solidFill>
                            <a:schemeClr val="bg1"/>
                          </a:solidFill>
                          <a:effectLst/>
                        </a:rPr>
                        <a:t>Dividend Yield ANN</a:t>
                      </a:r>
                      <a:endParaRPr lang="en-GB" sz="1000" b="0" i="0" u="none" strike="noStrike">
                        <a:solidFill>
                          <a:schemeClr val="bg1"/>
                        </a:solidFill>
                        <a:effectLst/>
                        <a:latin typeface="Inherit"/>
                      </a:endParaRPr>
                    </a:p>
                  </a:txBody>
                  <a:tcPr marL="57422" marR="6380" marT="6380" marB="0" anchor="ctr">
                    <a:solidFill>
                      <a:schemeClr val="accent1"/>
                    </a:solidFill>
                  </a:tcPr>
                </a:tc>
                <a:tc>
                  <a:txBody>
                    <a:bodyPr/>
                    <a:lstStyle/>
                    <a:p>
                      <a:pPr algn="r" rtl="0" fontAlgn="ctr"/>
                      <a:r>
                        <a:rPr lang="en-GB" sz="1000" u="none" strike="noStrike">
                          <a:solidFill>
                            <a:schemeClr val="bg1"/>
                          </a:solidFill>
                          <a:effectLst/>
                        </a:rPr>
                        <a:t>9.38%</a:t>
                      </a:r>
                      <a:endParaRPr lang="en-GB" sz="1000" b="0" i="0" u="none" strike="noStrike">
                        <a:solidFill>
                          <a:schemeClr val="bg1"/>
                        </a:solidFill>
                        <a:effectLst/>
                        <a:latin typeface="Arial" panose="020B0604020202020204" pitchFamily="34" charset="0"/>
                      </a:endParaRPr>
                    </a:p>
                  </a:txBody>
                  <a:tcPr marL="6380" marR="6380" marT="6380" marB="0" anchor="ctr">
                    <a:solidFill>
                      <a:schemeClr val="accent1"/>
                    </a:solidFill>
                  </a:tcPr>
                </a:tc>
                <a:extLst>
                  <a:ext uri="{0D108BD9-81ED-4DB2-BD59-A6C34878D82A}">
                    <a16:rowId xmlns:a16="http://schemas.microsoft.com/office/drawing/2014/main" val="76562944"/>
                  </a:ext>
                </a:extLst>
              </a:tr>
              <a:tr h="533056">
                <a:tc>
                  <a:txBody>
                    <a:bodyPr/>
                    <a:lstStyle/>
                    <a:p>
                      <a:pPr algn="l" rtl="0" fontAlgn="ctr"/>
                      <a:r>
                        <a:rPr lang="en-GB" sz="1000" u="none" strike="noStrike">
                          <a:solidFill>
                            <a:schemeClr val="bg1"/>
                          </a:solidFill>
                          <a:effectLst/>
                        </a:rPr>
                        <a:t>Dividend Yield 5 Year Avg. 5YA</a:t>
                      </a:r>
                      <a:endParaRPr lang="en-GB" sz="1000" b="0" i="0" u="none" strike="noStrike">
                        <a:solidFill>
                          <a:schemeClr val="bg1"/>
                        </a:solidFill>
                        <a:effectLst/>
                        <a:latin typeface="Inherit"/>
                      </a:endParaRPr>
                    </a:p>
                  </a:txBody>
                  <a:tcPr marL="57422" marR="6380" marT="6380" marB="0" anchor="ctr">
                    <a:solidFill>
                      <a:schemeClr val="accent1"/>
                    </a:solidFill>
                  </a:tcPr>
                </a:tc>
                <a:tc>
                  <a:txBody>
                    <a:bodyPr/>
                    <a:lstStyle/>
                    <a:p>
                      <a:pPr algn="r" rtl="0" fontAlgn="ctr"/>
                      <a:r>
                        <a:rPr lang="en-GB" sz="1000" u="none" strike="noStrike">
                          <a:solidFill>
                            <a:schemeClr val="bg1"/>
                          </a:solidFill>
                          <a:effectLst/>
                        </a:rPr>
                        <a:t>6.81%</a:t>
                      </a:r>
                      <a:endParaRPr lang="en-GB" sz="1000" b="0" i="0" u="none" strike="noStrike">
                        <a:solidFill>
                          <a:schemeClr val="bg1"/>
                        </a:solidFill>
                        <a:effectLst/>
                        <a:latin typeface="Arial" panose="020B0604020202020204" pitchFamily="34" charset="0"/>
                      </a:endParaRPr>
                    </a:p>
                  </a:txBody>
                  <a:tcPr marL="6380" marR="6380" marT="6380" marB="0" anchor="ctr">
                    <a:solidFill>
                      <a:schemeClr val="accent1"/>
                    </a:solidFill>
                  </a:tcPr>
                </a:tc>
                <a:extLst>
                  <a:ext uri="{0D108BD9-81ED-4DB2-BD59-A6C34878D82A}">
                    <a16:rowId xmlns:a16="http://schemas.microsoft.com/office/drawing/2014/main" val="2505895919"/>
                  </a:ext>
                </a:extLst>
              </a:tr>
              <a:tr h="371080">
                <a:tc>
                  <a:txBody>
                    <a:bodyPr/>
                    <a:lstStyle/>
                    <a:p>
                      <a:pPr algn="l" rtl="0" fontAlgn="ctr"/>
                      <a:r>
                        <a:rPr lang="en-GB" sz="1000" u="none" strike="noStrike">
                          <a:solidFill>
                            <a:schemeClr val="bg1"/>
                          </a:solidFill>
                          <a:effectLst/>
                        </a:rPr>
                        <a:t>Dividend Growth Rate ANN</a:t>
                      </a:r>
                      <a:endParaRPr lang="en-GB" sz="1000" b="0" i="0" u="none" strike="noStrike">
                        <a:solidFill>
                          <a:schemeClr val="bg1"/>
                        </a:solidFill>
                        <a:effectLst/>
                        <a:latin typeface="Inherit"/>
                      </a:endParaRPr>
                    </a:p>
                  </a:txBody>
                  <a:tcPr marL="57422" marR="6380" marT="6380" marB="0" anchor="ctr">
                    <a:solidFill>
                      <a:schemeClr val="accent1"/>
                    </a:solidFill>
                  </a:tcPr>
                </a:tc>
                <a:tc>
                  <a:txBody>
                    <a:bodyPr/>
                    <a:lstStyle/>
                    <a:p>
                      <a:pPr algn="r" rtl="0" fontAlgn="ctr"/>
                      <a:r>
                        <a:rPr lang="en-GB" sz="1000" u="none" strike="noStrike">
                          <a:solidFill>
                            <a:schemeClr val="bg1"/>
                          </a:solidFill>
                          <a:effectLst/>
                        </a:rPr>
                        <a:t>16.67%</a:t>
                      </a:r>
                      <a:endParaRPr lang="en-GB" sz="1000" b="0" i="0" u="none" strike="noStrike">
                        <a:solidFill>
                          <a:schemeClr val="bg1"/>
                        </a:solidFill>
                        <a:effectLst/>
                        <a:latin typeface="Arial" panose="020B0604020202020204" pitchFamily="34" charset="0"/>
                      </a:endParaRPr>
                    </a:p>
                  </a:txBody>
                  <a:tcPr marL="6380" marR="6380" marT="6380" marB="0" anchor="ctr">
                    <a:solidFill>
                      <a:schemeClr val="accent1"/>
                    </a:solidFill>
                  </a:tcPr>
                </a:tc>
                <a:extLst>
                  <a:ext uri="{0D108BD9-81ED-4DB2-BD59-A6C34878D82A}">
                    <a16:rowId xmlns:a16="http://schemas.microsoft.com/office/drawing/2014/main" val="1145975779"/>
                  </a:ext>
                </a:extLst>
              </a:tr>
              <a:tr h="425779">
                <a:tc>
                  <a:txBody>
                    <a:bodyPr/>
                    <a:lstStyle/>
                    <a:p>
                      <a:pPr algn="l" rtl="0" fontAlgn="ctr"/>
                      <a:r>
                        <a:rPr lang="en-GB" sz="1000" u="none" strike="noStrike" dirty="0">
                          <a:solidFill>
                            <a:schemeClr val="bg1"/>
                          </a:solidFill>
                          <a:effectLst/>
                        </a:rPr>
                        <a:t>Payout Ratio TTM</a:t>
                      </a:r>
                      <a:endParaRPr lang="en-GB" sz="1000" b="0" i="0" u="none" strike="noStrike" dirty="0">
                        <a:solidFill>
                          <a:schemeClr val="bg1"/>
                        </a:solidFill>
                        <a:effectLst/>
                        <a:latin typeface="Inherit"/>
                      </a:endParaRPr>
                    </a:p>
                  </a:txBody>
                  <a:tcPr marL="57422" marR="6380" marT="6380" marB="0" anchor="ctr">
                    <a:solidFill>
                      <a:schemeClr val="accent1"/>
                    </a:solidFill>
                  </a:tcPr>
                </a:tc>
                <a:tc>
                  <a:txBody>
                    <a:bodyPr/>
                    <a:lstStyle/>
                    <a:p>
                      <a:pPr algn="r" rtl="0" fontAlgn="ctr"/>
                      <a:r>
                        <a:rPr lang="en-GB" sz="1000" u="none" strike="noStrike" dirty="0">
                          <a:solidFill>
                            <a:schemeClr val="bg1"/>
                          </a:solidFill>
                          <a:effectLst/>
                        </a:rPr>
                        <a:t>77.41%</a:t>
                      </a:r>
                      <a:endParaRPr lang="en-GB" sz="1000" b="0" i="0" u="none" strike="noStrike" dirty="0">
                        <a:solidFill>
                          <a:schemeClr val="bg1"/>
                        </a:solidFill>
                        <a:effectLst/>
                        <a:latin typeface="Arial" panose="020B0604020202020204" pitchFamily="34" charset="0"/>
                      </a:endParaRPr>
                    </a:p>
                  </a:txBody>
                  <a:tcPr marL="6380" marR="6380" marT="6380" marB="0" anchor="ctr">
                    <a:solidFill>
                      <a:schemeClr val="accent1"/>
                    </a:solidFill>
                  </a:tcPr>
                </a:tc>
                <a:extLst>
                  <a:ext uri="{0D108BD9-81ED-4DB2-BD59-A6C34878D82A}">
                    <a16:rowId xmlns:a16="http://schemas.microsoft.com/office/drawing/2014/main" val="2958067692"/>
                  </a:ext>
                </a:extLst>
              </a:tr>
            </a:tbl>
          </a:graphicData>
        </a:graphic>
      </p:graphicFrame>
    </p:spTree>
    <p:extLst>
      <p:ext uri="{BB962C8B-B14F-4D97-AF65-F5344CB8AC3E}">
        <p14:creationId xmlns:p14="http://schemas.microsoft.com/office/powerpoint/2010/main" val="33807936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E5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8EE81-ECB9-2898-C53F-2A02CB4DB2E5}"/>
              </a:ext>
            </a:extLst>
          </p:cNvPr>
          <p:cNvSpPr>
            <a:spLocks noGrp="1"/>
          </p:cNvSpPr>
          <p:nvPr>
            <p:ph type="title"/>
          </p:nvPr>
        </p:nvSpPr>
        <p:spPr>
          <a:xfrm>
            <a:off x="5362735" y="142240"/>
            <a:ext cx="1597429" cy="632402"/>
          </a:xfrm>
        </p:spPr>
        <p:txBody>
          <a:bodyPr>
            <a:normAutofit/>
          </a:bodyPr>
          <a:lstStyle/>
          <a:p>
            <a:r>
              <a:rPr lang="fr-FR" sz="2400" b="1" dirty="0">
                <a:solidFill>
                  <a:schemeClr val="bg2"/>
                </a:solidFill>
              </a:rPr>
              <a:t>Banks</a:t>
            </a:r>
            <a:endParaRPr lang="en-GB" sz="2400" b="1" dirty="0">
              <a:solidFill>
                <a:schemeClr val="bg2"/>
              </a:solidFill>
            </a:endParaRPr>
          </a:p>
        </p:txBody>
      </p:sp>
      <p:sp>
        <p:nvSpPr>
          <p:cNvPr id="12" name="TextBox 11">
            <a:extLst>
              <a:ext uri="{FF2B5EF4-FFF2-40B4-BE49-F238E27FC236}">
                <a16:creationId xmlns:a16="http://schemas.microsoft.com/office/drawing/2014/main" id="{4074E038-5C1F-62DC-13DA-46159EA2301B}"/>
              </a:ext>
            </a:extLst>
          </p:cNvPr>
          <p:cNvSpPr txBox="1"/>
          <p:nvPr/>
        </p:nvSpPr>
        <p:spPr>
          <a:xfrm>
            <a:off x="10267666" y="652826"/>
            <a:ext cx="999504" cy="369332"/>
          </a:xfrm>
          <a:prstGeom prst="rect">
            <a:avLst/>
          </a:prstGeom>
          <a:noFill/>
        </p:spPr>
        <p:txBody>
          <a:bodyPr wrap="none" rtlCol="0">
            <a:spAutoFit/>
          </a:bodyPr>
          <a:lstStyle/>
          <a:p>
            <a:r>
              <a:rPr lang="fr-FR" dirty="0" err="1">
                <a:solidFill>
                  <a:schemeClr val="bg1"/>
                </a:solidFill>
              </a:rPr>
              <a:t>Industry</a:t>
            </a:r>
            <a:endParaRPr lang="en-GB" dirty="0">
              <a:solidFill>
                <a:schemeClr val="bg1"/>
              </a:solidFill>
            </a:endParaRPr>
          </a:p>
        </p:txBody>
      </p:sp>
      <p:graphicFrame>
        <p:nvGraphicFramePr>
          <p:cNvPr id="13" name="Table 12">
            <a:extLst>
              <a:ext uri="{FF2B5EF4-FFF2-40B4-BE49-F238E27FC236}">
                <a16:creationId xmlns:a16="http://schemas.microsoft.com/office/drawing/2014/main" id="{F70C968E-A263-0035-7F0F-AADBCCB4BA3A}"/>
              </a:ext>
            </a:extLst>
          </p:cNvPr>
          <p:cNvGraphicFramePr>
            <a:graphicFrameLocks noGrp="1"/>
          </p:cNvGraphicFramePr>
          <p:nvPr>
            <p:extLst>
              <p:ext uri="{D42A27DB-BD31-4B8C-83A1-F6EECF244321}">
                <p14:modId xmlns:p14="http://schemas.microsoft.com/office/powerpoint/2010/main" val="2574850036"/>
              </p:ext>
            </p:extLst>
          </p:nvPr>
        </p:nvGraphicFramePr>
        <p:xfrm>
          <a:off x="273561" y="1022158"/>
          <a:ext cx="2836864" cy="5688055"/>
        </p:xfrm>
        <a:graphic>
          <a:graphicData uri="http://schemas.openxmlformats.org/drawingml/2006/table">
            <a:tbl>
              <a:tblPr>
                <a:tableStyleId>{5C22544A-7EE6-4342-B048-85BDC9FD1C3A}</a:tableStyleId>
              </a:tblPr>
              <a:tblGrid>
                <a:gridCol w="1694496">
                  <a:extLst>
                    <a:ext uri="{9D8B030D-6E8A-4147-A177-3AD203B41FA5}">
                      <a16:colId xmlns:a16="http://schemas.microsoft.com/office/drawing/2014/main" val="2769376756"/>
                    </a:ext>
                  </a:extLst>
                </a:gridCol>
                <a:gridCol w="1142368">
                  <a:extLst>
                    <a:ext uri="{9D8B030D-6E8A-4147-A177-3AD203B41FA5}">
                      <a16:colId xmlns:a16="http://schemas.microsoft.com/office/drawing/2014/main" val="4125767696"/>
                    </a:ext>
                  </a:extLst>
                </a:gridCol>
              </a:tblGrid>
              <a:tr h="399976">
                <a:tc>
                  <a:txBody>
                    <a:bodyPr/>
                    <a:lstStyle/>
                    <a:p>
                      <a:pPr algn="l" fontAlgn="ctr"/>
                      <a:r>
                        <a:rPr lang="en-GB" sz="1000" u="none" strike="noStrike">
                          <a:solidFill>
                            <a:schemeClr val="bg1"/>
                          </a:solidFill>
                          <a:effectLst/>
                        </a:rPr>
                        <a:t>P/E Ratio TTM</a:t>
                      </a:r>
                      <a:endParaRPr lang="en-GB" sz="1000" b="0" i="0" u="none" strike="noStrike">
                        <a:solidFill>
                          <a:schemeClr val="bg1"/>
                        </a:solidFill>
                        <a:effectLst/>
                        <a:latin typeface="Inherit"/>
                      </a:endParaRPr>
                    </a:p>
                  </a:txBody>
                  <a:tcPr marL="171450" marR="9525" marT="9525" marB="0" anchor="ctr">
                    <a:solidFill>
                      <a:schemeClr val="accent1"/>
                    </a:solidFill>
                  </a:tcPr>
                </a:tc>
                <a:tc>
                  <a:txBody>
                    <a:bodyPr/>
                    <a:lstStyle/>
                    <a:p>
                      <a:pPr algn="r" fontAlgn="ctr"/>
                      <a:r>
                        <a:rPr lang="en-GB" sz="1000" u="none" strike="noStrike">
                          <a:solidFill>
                            <a:schemeClr val="bg1"/>
                          </a:solidFill>
                          <a:effectLst/>
                        </a:rPr>
                        <a:t>10.31</a:t>
                      </a:r>
                      <a:endParaRPr lang="en-GB" sz="1000" b="0" i="0" u="none" strike="noStrike">
                        <a:solidFill>
                          <a:schemeClr val="bg1"/>
                        </a:solidFill>
                        <a:effectLst/>
                        <a:latin typeface="Arial" panose="020B0604020202020204" pitchFamily="34" charset="0"/>
                      </a:endParaRPr>
                    </a:p>
                  </a:txBody>
                  <a:tcPr marL="9525" marR="9525" marT="9525" marB="0" anchor="ctr">
                    <a:solidFill>
                      <a:schemeClr val="accent1"/>
                    </a:solidFill>
                  </a:tcPr>
                </a:tc>
                <a:extLst>
                  <a:ext uri="{0D108BD9-81ED-4DB2-BD59-A6C34878D82A}">
                    <a16:rowId xmlns:a16="http://schemas.microsoft.com/office/drawing/2014/main" val="2708884251"/>
                  </a:ext>
                </a:extLst>
              </a:tr>
              <a:tr h="256655">
                <a:tc>
                  <a:txBody>
                    <a:bodyPr/>
                    <a:lstStyle/>
                    <a:p>
                      <a:pPr algn="l" fontAlgn="ctr"/>
                      <a:r>
                        <a:rPr lang="en-GB" sz="1000" u="none" strike="noStrike">
                          <a:solidFill>
                            <a:schemeClr val="bg1"/>
                          </a:solidFill>
                          <a:effectLst/>
                        </a:rPr>
                        <a:t>Price to Sales TTM</a:t>
                      </a:r>
                      <a:endParaRPr lang="en-GB" sz="1000" b="0" i="0" u="none" strike="noStrike">
                        <a:solidFill>
                          <a:schemeClr val="bg1"/>
                        </a:solidFill>
                        <a:effectLst/>
                        <a:latin typeface="Inherit"/>
                      </a:endParaRPr>
                    </a:p>
                  </a:txBody>
                  <a:tcPr marL="171450" marR="9525" marT="9525" marB="0" anchor="ctr">
                    <a:solidFill>
                      <a:schemeClr val="accent1"/>
                    </a:solidFill>
                  </a:tcPr>
                </a:tc>
                <a:tc>
                  <a:txBody>
                    <a:bodyPr/>
                    <a:lstStyle/>
                    <a:p>
                      <a:pPr algn="r" fontAlgn="ctr"/>
                      <a:r>
                        <a:rPr lang="en-GB" sz="1000" u="none" strike="noStrike">
                          <a:solidFill>
                            <a:schemeClr val="bg1"/>
                          </a:solidFill>
                          <a:effectLst/>
                        </a:rPr>
                        <a:t>3.06</a:t>
                      </a:r>
                      <a:endParaRPr lang="en-GB" sz="1000" b="0" i="0" u="none" strike="noStrike">
                        <a:solidFill>
                          <a:schemeClr val="bg1"/>
                        </a:solidFill>
                        <a:effectLst/>
                        <a:latin typeface="Arial" panose="020B0604020202020204" pitchFamily="34" charset="0"/>
                      </a:endParaRPr>
                    </a:p>
                  </a:txBody>
                  <a:tcPr marL="9525" marR="9525" marT="9525" marB="0" anchor="ctr">
                    <a:solidFill>
                      <a:schemeClr val="accent1"/>
                    </a:solidFill>
                  </a:tcPr>
                </a:tc>
                <a:extLst>
                  <a:ext uri="{0D108BD9-81ED-4DB2-BD59-A6C34878D82A}">
                    <a16:rowId xmlns:a16="http://schemas.microsoft.com/office/drawing/2014/main" val="2177245406"/>
                  </a:ext>
                </a:extLst>
              </a:tr>
              <a:tr h="471134">
                <a:tc>
                  <a:txBody>
                    <a:bodyPr/>
                    <a:lstStyle/>
                    <a:p>
                      <a:pPr algn="l" fontAlgn="ctr"/>
                      <a:r>
                        <a:rPr lang="en-GB" sz="1000" u="none" strike="noStrike" dirty="0">
                          <a:solidFill>
                            <a:schemeClr val="bg1"/>
                          </a:solidFill>
                          <a:effectLst/>
                        </a:rPr>
                        <a:t>Operating margin TTM</a:t>
                      </a:r>
                      <a:endParaRPr lang="en-GB" sz="1000" b="0" i="0" u="none" strike="noStrike" dirty="0">
                        <a:solidFill>
                          <a:schemeClr val="bg1"/>
                        </a:solidFill>
                        <a:effectLst/>
                        <a:latin typeface="Inherit"/>
                      </a:endParaRPr>
                    </a:p>
                  </a:txBody>
                  <a:tcPr marL="171450" marR="9525" marT="9525" marB="0" anchor="ctr">
                    <a:solidFill>
                      <a:schemeClr val="accent1"/>
                    </a:solidFill>
                  </a:tcPr>
                </a:tc>
                <a:tc>
                  <a:txBody>
                    <a:bodyPr/>
                    <a:lstStyle/>
                    <a:p>
                      <a:pPr algn="r" fontAlgn="ctr"/>
                      <a:r>
                        <a:rPr lang="en-GB" sz="1000" u="none" strike="noStrike">
                          <a:solidFill>
                            <a:schemeClr val="bg1"/>
                          </a:solidFill>
                          <a:effectLst/>
                        </a:rPr>
                        <a:t>53.07%</a:t>
                      </a:r>
                      <a:endParaRPr lang="en-GB" sz="1000" b="0" i="0" u="none" strike="noStrike">
                        <a:solidFill>
                          <a:schemeClr val="bg1"/>
                        </a:solidFill>
                        <a:effectLst/>
                        <a:latin typeface="Arial" panose="020B0604020202020204" pitchFamily="34" charset="0"/>
                      </a:endParaRPr>
                    </a:p>
                  </a:txBody>
                  <a:tcPr marL="9525" marR="9525" marT="9525" marB="0" anchor="ctr">
                    <a:solidFill>
                      <a:schemeClr val="accent1"/>
                    </a:solidFill>
                  </a:tcPr>
                </a:tc>
                <a:extLst>
                  <a:ext uri="{0D108BD9-81ED-4DB2-BD59-A6C34878D82A}">
                    <a16:rowId xmlns:a16="http://schemas.microsoft.com/office/drawing/2014/main" val="273259527"/>
                  </a:ext>
                </a:extLst>
              </a:tr>
              <a:tr h="471133">
                <a:tc>
                  <a:txBody>
                    <a:bodyPr/>
                    <a:lstStyle/>
                    <a:p>
                      <a:pPr algn="l" fontAlgn="ctr"/>
                      <a:r>
                        <a:rPr lang="en-GB" sz="1000" u="none" strike="noStrike">
                          <a:solidFill>
                            <a:schemeClr val="bg1"/>
                          </a:solidFill>
                          <a:effectLst/>
                        </a:rPr>
                        <a:t>Operating margin 5YA</a:t>
                      </a:r>
                      <a:endParaRPr lang="en-GB" sz="1000" b="0" i="0" u="none" strike="noStrike">
                        <a:solidFill>
                          <a:schemeClr val="bg1"/>
                        </a:solidFill>
                        <a:effectLst/>
                        <a:latin typeface="Inherit"/>
                      </a:endParaRPr>
                    </a:p>
                  </a:txBody>
                  <a:tcPr marL="171450" marR="9525" marT="9525" marB="0" anchor="ctr">
                    <a:solidFill>
                      <a:schemeClr val="accent1"/>
                    </a:solidFill>
                  </a:tcPr>
                </a:tc>
                <a:tc>
                  <a:txBody>
                    <a:bodyPr/>
                    <a:lstStyle/>
                    <a:p>
                      <a:pPr algn="r" fontAlgn="ctr"/>
                      <a:r>
                        <a:rPr lang="en-GB" sz="1000" u="none" strike="noStrike">
                          <a:solidFill>
                            <a:schemeClr val="bg1"/>
                          </a:solidFill>
                          <a:effectLst/>
                        </a:rPr>
                        <a:t>51.01%</a:t>
                      </a:r>
                      <a:endParaRPr lang="en-GB" sz="1000" b="0" i="0" u="none" strike="noStrike">
                        <a:solidFill>
                          <a:schemeClr val="bg1"/>
                        </a:solidFill>
                        <a:effectLst/>
                        <a:latin typeface="Arial" panose="020B0604020202020204" pitchFamily="34" charset="0"/>
                      </a:endParaRPr>
                    </a:p>
                  </a:txBody>
                  <a:tcPr marL="9525" marR="9525" marT="9525" marB="0" anchor="ctr">
                    <a:solidFill>
                      <a:schemeClr val="accent1"/>
                    </a:solidFill>
                  </a:tcPr>
                </a:tc>
                <a:extLst>
                  <a:ext uri="{0D108BD9-81ED-4DB2-BD59-A6C34878D82A}">
                    <a16:rowId xmlns:a16="http://schemas.microsoft.com/office/drawing/2014/main" val="1147347903"/>
                  </a:ext>
                </a:extLst>
              </a:tr>
              <a:tr h="340262">
                <a:tc>
                  <a:txBody>
                    <a:bodyPr/>
                    <a:lstStyle/>
                    <a:p>
                      <a:pPr algn="l" fontAlgn="ctr"/>
                      <a:r>
                        <a:rPr lang="en-GB" sz="1000" u="none" strike="noStrike">
                          <a:solidFill>
                            <a:schemeClr val="bg1"/>
                          </a:solidFill>
                          <a:effectLst/>
                        </a:rPr>
                        <a:t>Pretax margin TTM</a:t>
                      </a:r>
                      <a:endParaRPr lang="en-GB" sz="1000" b="0" i="0" u="none" strike="noStrike">
                        <a:solidFill>
                          <a:schemeClr val="bg1"/>
                        </a:solidFill>
                        <a:effectLst/>
                        <a:latin typeface="Inherit"/>
                      </a:endParaRPr>
                    </a:p>
                  </a:txBody>
                  <a:tcPr marL="171450" marR="9525" marT="9525" marB="0" anchor="ctr">
                    <a:solidFill>
                      <a:schemeClr val="accent1"/>
                    </a:solidFill>
                  </a:tcPr>
                </a:tc>
                <a:tc>
                  <a:txBody>
                    <a:bodyPr/>
                    <a:lstStyle/>
                    <a:p>
                      <a:pPr algn="r" fontAlgn="ctr"/>
                      <a:r>
                        <a:rPr lang="en-GB" sz="1000" u="none" strike="noStrike">
                          <a:solidFill>
                            <a:schemeClr val="bg1"/>
                          </a:solidFill>
                          <a:effectLst/>
                        </a:rPr>
                        <a:t>52.96%</a:t>
                      </a:r>
                      <a:endParaRPr lang="en-GB" sz="1000" b="0" i="0" u="none" strike="noStrike">
                        <a:solidFill>
                          <a:schemeClr val="bg1"/>
                        </a:solidFill>
                        <a:effectLst/>
                        <a:latin typeface="Arial" panose="020B0604020202020204" pitchFamily="34" charset="0"/>
                      </a:endParaRPr>
                    </a:p>
                  </a:txBody>
                  <a:tcPr marL="9525" marR="9525" marT="9525" marB="0" anchor="ctr">
                    <a:solidFill>
                      <a:schemeClr val="accent1"/>
                    </a:solidFill>
                  </a:tcPr>
                </a:tc>
                <a:extLst>
                  <a:ext uri="{0D108BD9-81ED-4DB2-BD59-A6C34878D82A}">
                    <a16:rowId xmlns:a16="http://schemas.microsoft.com/office/drawing/2014/main" val="798269442"/>
                  </a:ext>
                </a:extLst>
              </a:tr>
              <a:tr h="340263">
                <a:tc>
                  <a:txBody>
                    <a:bodyPr/>
                    <a:lstStyle/>
                    <a:p>
                      <a:pPr algn="l" fontAlgn="ctr"/>
                      <a:r>
                        <a:rPr lang="en-GB" sz="1000" u="none" strike="noStrike">
                          <a:solidFill>
                            <a:schemeClr val="bg1"/>
                          </a:solidFill>
                          <a:effectLst/>
                        </a:rPr>
                        <a:t>Pretax margin 5YA</a:t>
                      </a:r>
                      <a:endParaRPr lang="en-GB" sz="1000" b="0" i="0" u="none" strike="noStrike">
                        <a:solidFill>
                          <a:schemeClr val="bg1"/>
                        </a:solidFill>
                        <a:effectLst/>
                        <a:latin typeface="Inherit"/>
                      </a:endParaRPr>
                    </a:p>
                  </a:txBody>
                  <a:tcPr marL="171450" marR="9525" marT="9525" marB="0" anchor="ctr">
                    <a:solidFill>
                      <a:schemeClr val="accent1"/>
                    </a:solidFill>
                  </a:tcPr>
                </a:tc>
                <a:tc>
                  <a:txBody>
                    <a:bodyPr/>
                    <a:lstStyle/>
                    <a:p>
                      <a:pPr algn="r" fontAlgn="ctr"/>
                      <a:r>
                        <a:rPr lang="en-GB" sz="1000" u="none" strike="noStrike">
                          <a:solidFill>
                            <a:schemeClr val="bg1"/>
                          </a:solidFill>
                          <a:effectLst/>
                        </a:rPr>
                        <a:t>49.59%</a:t>
                      </a:r>
                      <a:endParaRPr lang="en-GB" sz="1000" b="0" i="0" u="none" strike="noStrike">
                        <a:solidFill>
                          <a:schemeClr val="bg1"/>
                        </a:solidFill>
                        <a:effectLst/>
                        <a:latin typeface="Arial" panose="020B0604020202020204" pitchFamily="34" charset="0"/>
                      </a:endParaRPr>
                    </a:p>
                  </a:txBody>
                  <a:tcPr marL="9525" marR="9525" marT="9525" marB="0" anchor="ctr">
                    <a:solidFill>
                      <a:schemeClr val="accent1"/>
                    </a:solidFill>
                  </a:tcPr>
                </a:tc>
                <a:extLst>
                  <a:ext uri="{0D108BD9-81ED-4DB2-BD59-A6C34878D82A}">
                    <a16:rowId xmlns:a16="http://schemas.microsoft.com/office/drawing/2014/main" val="3462834701"/>
                  </a:ext>
                </a:extLst>
              </a:tr>
              <a:tr h="399976">
                <a:tc>
                  <a:txBody>
                    <a:bodyPr/>
                    <a:lstStyle/>
                    <a:p>
                      <a:pPr algn="l" fontAlgn="ctr"/>
                      <a:r>
                        <a:rPr lang="en-GB" sz="1000" u="none" strike="noStrike">
                          <a:solidFill>
                            <a:schemeClr val="bg1"/>
                          </a:solidFill>
                          <a:effectLst/>
                        </a:rPr>
                        <a:t>Net Profit margin TTM</a:t>
                      </a:r>
                      <a:endParaRPr lang="en-GB" sz="1000" b="0" i="0" u="none" strike="noStrike">
                        <a:solidFill>
                          <a:schemeClr val="bg1"/>
                        </a:solidFill>
                        <a:effectLst/>
                        <a:latin typeface="Inherit"/>
                      </a:endParaRPr>
                    </a:p>
                  </a:txBody>
                  <a:tcPr marL="171450" marR="9525" marT="9525" marB="0" anchor="ctr">
                    <a:solidFill>
                      <a:schemeClr val="accent1"/>
                    </a:solidFill>
                  </a:tcPr>
                </a:tc>
                <a:tc>
                  <a:txBody>
                    <a:bodyPr/>
                    <a:lstStyle/>
                    <a:p>
                      <a:pPr algn="r" fontAlgn="ctr"/>
                      <a:r>
                        <a:rPr lang="en-GB" sz="1000" u="none" strike="noStrike">
                          <a:solidFill>
                            <a:schemeClr val="bg1"/>
                          </a:solidFill>
                          <a:effectLst/>
                        </a:rPr>
                        <a:t>29.67%</a:t>
                      </a:r>
                      <a:endParaRPr lang="en-GB" sz="1000" b="0" i="0" u="none" strike="noStrike">
                        <a:solidFill>
                          <a:schemeClr val="bg1"/>
                        </a:solidFill>
                        <a:effectLst/>
                        <a:latin typeface="Arial" panose="020B0604020202020204" pitchFamily="34" charset="0"/>
                      </a:endParaRPr>
                    </a:p>
                  </a:txBody>
                  <a:tcPr marL="9525" marR="9525" marT="9525" marB="0" anchor="ctr">
                    <a:solidFill>
                      <a:schemeClr val="accent1"/>
                    </a:solidFill>
                  </a:tcPr>
                </a:tc>
                <a:extLst>
                  <a:ext uri="{0D108BD9-81ED-4DB2-BD59-A6C34878D82A}">
                    <a16:rowId xmlns:a16="http://schemas.microsoft.com/office/drawing/2014/main" val="1197387758"/>
                  </a:ext>
                </a:extLst>
              </a:tr>
              <a:tr h="419974">
                <a:tc>
                  <a:txBody>
                    <a:bodyPr/>
                    <a:lstStyle/>
                    <a:p>
                      <a:pPr algn="l" fontAlgn="ctr"/>
                      <a:r>
                        <a:rPr lang="en-GB" sz="1000" u="none" strike="noStrike">
                          <a:solidFill>
                            <a:schemeClr val="bg1"/>
                          </a:solidFill>
                          <a:effectLst/>
                        </a:rPr>
                        <a:t>Net Profit margin 5YA</a:t>
                      </a:r>
                      <a:endParaRPr lang="en-GB" sz="1000" b="0" i="0" u="none" strike="noStrike">
                        <a:solidFill>
                          <a:schemeClr val="bg1"/>
                        </a:solidFill>
                        <a:effectLst/>
                        <a:latin typeface="Inherit"/>
                      </a:endParaRPr>
                    </a:p>
                  </a:txBody>
                  <a:tcPr marL="171450" marR="9525" marT="9525" marB="0" anchor="ctr">
                    <a:solidFill>
                      <a:schemeClr val="accent1"/>
                    </a:solidFill>
                  </a:tcPr>
                </a:tc>
                <a:tc>
                  <a:txBody>
                    <a:bodyPr/>
                    <a:lstStyle/>
                    <a:p>
                      <a:pPr algn="r" fontAlgn="ctr"/>
                      <a:r>
                        <a:rPr lang="en-GB" sz="1000" u="none" strike="noStrike">
                          <a:solidFill>
                            <a:schemeClr val="bg1"/>
                          </a:solidFill>
                          <a:effectLst/>
                        </a:rPr>
                        <a:t>35.99%</a:t>
                      </a:r>
                      <a:endParaRPr lang="en-GB" sz="1000" b="0" i="0" u="none" strike="noStrike">
                        <a:solidFill>
                          <a:schemeClr val="bg1"/>
                        </a:solidFill>
                        <a:effectLst/>
                        <a:latin typeface="Arial" panose="020B0604020202020204" pitchFamily="34" charset="0"/>
                      </a:endParaRPr>
                    </a:p>
                  </a:txBody>
                  <a:tcPr marL="9525" marR="9525" marT="9525" marB="0" anchor="ctr">
                    <a:solidFill>
                      <a:schemeClr val="accent1"/>
                    </a:solidFill>
                  </a:tcPr>
                </a:tc>
                <a:extLst>
                  <a:ext uri="{0D108BD9-81ED-4DB2-BD59-A6C34878D82A}">
                    <a16:rowId xmlns:a16="http://schemas.microsoft.com/office/drawing/2014/main" val="98745812"/>
                  </a:ext>
                </a:extLst>
              </a:tr>
              <a:tr h="399976">
                <a:tc>
                  <a:txBody>
                    <a:bodyPr/>
                    <a:lstStyle/>
                    <a:p>
                      <a:pPr algn="l" fontAlgn="ctr"/>
                      <a:r>
                        <a:rPr lang="en-GB" sz="1000" u="none" strike="noStrike">
                          <a:solidFill>
                            <a:schemeClr val="bg1"/>
                          </a:solidFill>
                          <a:effectLst/>
                        </a:rPr>
                        <a:t>Revenue/Share TTM</a:t>
                      </a:r>
                      <a:endParaRPr lang="en-GB" sz="1000" b="0" i="0" u="none" strike="noStrike">
                        <a:solidFill>
                          <a:schemeClr val="bg1"/>
                        </a:solidFill>
                        <a:effectLst/>
                        <a:latin typeface="Inherit"/>
                      </a:endParaRPr>
                    </a:p>
                  </a:txBody>
                  <a:tcPr marL="171450" marR="9525" marT="9525" marB="0" anchor="ctr">
                    <a:solidFill>
                      <a:schemeClr val="accent1"/>
                    </a:solidFill>
                  </a:tcPr>
                </a:tc>
                <a:tc>
                  <a:txBody>
                    <a:bodyPr/>
                    <a:lstStyle/>
                    <a:p>
                      <a:pPr algn="r" fontAlgn="ctr"/>
                      <a:r>
                        <a:rPr lang="en-GB" sz="1000" u="none" strike="noStrike">
                          <a:solidFill>
                            <a:schemeClr val="bg1"/>
                          </a:solidFill>
                          <a:effectLst/>
                        </a:rPr>
                        <a:t>29.49</a:t>
                      </a:r>
                      <a:endParaRPr lang="en-GB" sz="1000" b="0" i="0" u="none" strike="noStrike">
                        <a:solidFill>
                          <a:schemeClr val="bg1"/>
                        </a:solidFill>
                        <a:effectLst/>
                        <a:latin typeface="Arial" panose="020B0604020202020204" pitchFamily="34" charset="0"/>
                      </a:endParaRPr>
                    </a:p>
                  </a:txBody>
                  <a:tcPr marL="9525" marR="9525" marT="9525" marB="0" anchor="ctr">
                    <a:solidFill>
                      <a:schemeClr val="accent1"/>
                    </a:solidFill>
                  </a:tcPr>
                </a:tc>
                <a:extLst>
                  <a:ext uri="{0D108BD9-81ED-4DB2-BD59-A6C34878D82A}">
                    <a16:rowId xmlns:a16="http://schemas.microsoft.com/office/drawing/2014/main" val="3444316306"/>
                  </a:ext>
                </a:extLst>
              </a:tr>
              <a:tr h="419974">
                <a:tc>
                  <a:txBody>
                    <a:bodyPr/>
                    <a:lstStyle/>
                    <a:p>
                      <a:pPr algn="l" fontAlgn="ctr"/>
                      <a:r>
                        <a:rPr lang="en-GB" sz="1000" u="none" strike="noStrike">
                          <a:solidFill>
                            <a:schemeClr val="bg1"/>
                          </a:solidFill>
                          <a:effectLst/>
                        </a:rPr>
                        <a:t>Basic EPS ANN</a:t>
                      </a:r>
                      <a:endParaRPr lang="en-GB" sz="1000" b="0" i="0" u="none" strike="noStrike">
                        <a:solidFill>
                          <a:schemeClr val="bg1"/>
                        </a:solidFill>
                        <a:effectLst/>
                        <a:latin typeface="Inherit"/>
                      </a:endParaRPr>
                    </a:p>
                  </a:txBody>
                  <a:tcPr marL="171450" marR="9525" marT="9525" marB="0" anchor="ctr">
                    <a:solidFill>
                      <a:schemeClr val="accent1"/>
                    </a:solidFill>
                  </a:tcPr>
                </a:tc>
                <a:tc>
                  <a:txBody>
                    <a:bodyPr/>
                    <a:lstStyle/>
                    <a:p>
                      <a:pPr algn="r" fontAlgn="ctr"/>
                      <a:r>
                        <a:rPr lang="en-GB" sz="1000" u="none" strike="noStrike">
                          <a:solidFill>
                            <a:schemeClr val="bg1"/>
                          </a:solidFill>
                          <a:effectLst/>
                        </a:rPr>
                        <a:t>8.75</a:t>
                      </a:r>
                      <a:endParaRPr lang="en-GB" sz="1000" b="0" i="0" u="none" strike="noStrike">
                        <a:solidFill>
                          <a:schemeClr val="bg1"/>
                        </a:solidFill>
                        <a:effectLst/>
                        <a:latin typeface="Arial" panose="020B0604020202020204" pitchFamily="34" charset="0"/>
                      </a:endParaRPr>
                    </a:p>
                  </a:txBody>
                  <a:tcPr marL="9525" marR="9525" marT="9525" marB="0" anchor="ctr">
                    <a:solidFill>
                      <a:schemeClr val="accent1"/>
                    </a:solidFill>
                  </a:tcPr>
                </a:tc>
                <a:extLst>
                  <a:ext uri="{0D108BD9-81ED-4DB2-BD59-A6C34878D82A}">
                    <a16:rowId xmlns:a16="http://schemas.microsoft.com/office/drawing/2014/main" val="1313125109"/>
                  </a:ext>
                </a:extLst>
              </a:tr>
              <a:tr h="399976">
                <a:tc>
                  <a:txBody>
                    <a:bodyPr/>
                    <a:lstStyle/>
                    <a:p>
                      <a:pPr algn="l" fontAlgn="ctr"/>
                      <a:r>
                        <a:rPr lang="en-GB" sz="1000" u="none" strike="noStrike">
                          <a:solidFill>
                            <a:schemeClr val="bg1"/>
                          </a:solidFill>
                          <a:effectLst/>
                        </a:rPr>
                        <a:t>Dividend Yield ANN</a:t>
                      </a:r>
                      <a:endParaRPr lang="en-GB" sz="1000" b="0" i="0" u="none" strike="noStrike">
                        <a:solidFill>
                          <a:schemeClr val="bg1"/>
                        </a:solidFill>
                        <a:effectLst/>
                        <a:latin typeface="Inherit"/>
                      </a:endParaRPr>
                    </a:p>
                  </a:txBody>
                  <a:tcPr marL="171450" marR="9525" marT="9525" marB="0" anchor="ctr">
                    <a:solidFill>
                      <a:schemeClr val="accent1"/>
                    </a:solidFill>
                  </a:tcPr>
                </a:tc>
                <a:tc>
                  <a:txBody>
                    <a:bodyPr/>
                    <a:lstStyle/>
                    <a:p>
                      <a:pPr algn="r" fontAlgn="ctr"/>
                      <a:r>
                        <a:rPr lang="en-GB" sz="1000" u="none" strike="noStrike">
                          <a:solidFill>
                            <a:schemeClr val="bg1"/>
                          </a:solidFill>
                          <a:effectLst/>
                        </a:rPr>
                        <a:t>4.84%</a:t>
                      </a:r>
                      <a:endParaRPr lang="en-GB" sz="1000" b="0" i="0" u="none" strike="noStrike">
                        <a:solidFill>
                          <a:schemeClr val="bg1"/>
                        </a:solidFill>
                        <a:effectLst/>
                        <a:latin typeface="Arial" panose="020B0604020202020204" pitchFamily="34" charset="0"/>
                      </a:endParaRPr>
                    </a:p>
                  </a:txBody>
                  <a:tcPr marL="9525" marR="9525" marT="9525" marB="0" anchor="ctr">
                    <a:solidFill>
                      <a:schemeClr val="accent1"/>
                    </a:solidFill>
                  </a:tcPr>
                </a:tc>
                <a:extLst>
                  <a:ext uri="{0D108BD9-81ED-4DB2-BD59-A6C34878D82A}">
                    <a16:rowId xmlns:a16="http://schemas.microsoft.com/office/drawing/2014/main" val="1429451698"/>
                  </a:ext>
                </a:extLst>
              </a:tr>
              <a:tr h="568804">
                <a:tc>
                  <a:txBody>
                    <a:bodyPr/>
                    <a:lstStyle/>
                    <a:p>
                      <a:pPr algn="l" fontAlgn="ctr"/>
                      <a:r>
                        <a:rPr lang="en-GB" sz="1000" u="none" strike="noStrike">
                          <a:solidFill>
                            <a:schemeClr val="bg1"/>
                          </a:solidFill>
                          <a:effectLst/>
                        </a:rPr>
                        <a:t>Dividend Yield 5 Year Avg. 5YA</a:t>
                      </a:r>
                      <a:endParaRPr lang="en-GB" sz="1000" b="0" i="0" u="none" strike="noStrike">
                        <a:solidFill>
                          <a:schemeClr val="bg1"/>
                        </a:solidFill>
                        <a:effectLst/>
                        <a:latin typeface="Inherit"/>
                      </a:endParaRPr>
                    </a:p>
                  </a:txBody>
                  <a:tcPr marL="171450" marR="9525" marT="9525" marB="0" anchor="ctr">
                    <a:solidFill>
                      <a:schemeClr val="accent1"/>
                    </a:solidFill>
                  </a:tcPr>
                </a:tc>
                <a:tc>
                  <a:txBody>
                    <a:bodyPr/>
                    <a:lstStyle/>
                    <a:p>
                      <a:pPr algn="r" fontAlgn="ctr"/>
                      <a:r>
                        <a:rPr lang="en-GB" sz="1000" u="none" strike="noStrike">
                          <a:solidFill>
                            <a:schemeClr val="bg1"/>
                          </a:solidFill>
                          <a:effectLst/>
                        </a:rPr>
                        <a:t>4.27%</a:t>
                      </a:r>
                      <a:endParaRPr lang="en-GB" sz="1000" b="0" i="0" u="none" strike="noStrike">
                        <a:solidFill>
                          <a:schemeClr val="bg1"/>
                        </a:solidFill>
                        <a:effectLst/>
                        <a:latin typeface="Arial" panose="020B0604020202020204" pitchFamily="34" charset="0"/>
                      </a:endParaRPr>
                    </a:p>
                  </a:txBody>
                  <a:tcPr marL="9525" marR="9525" marT="9525" marB="0" anchor="ctr">
                    <a:solidFill>
                      <a:schemeClr val="accent1"/>
                    </a:solidFill>
                  </a:tcPr>
                </a:tc>
                <a:extLst>
                  <a:ext uri="{0D108BD9-81ED-4DB2-BD59-A6C34878D82A}">
                    <a16:rowId xmlns:a16="http://schemas.microsoft.com/office/drawing/2014/main" val="1712040158"/>
                  </a:ext>
                </a:extLst>
              </a:tr>
              <a:tr h="399976">
                <a:tc>
                  <a:txBody>
                    <a:bodyPr/>
                    <a:lstStyle/>
                    <a:p>
                      <a:pPr algn="l" fontAlgn="ctr"/>
                      <a:r>
                        <a:rPr lang="en-GB" sz="1000" u="none" strike="noStrike">
                          <a:solidFill>
                            <a:schemeClr val="bg1"/>
                          </a:solidFill>
                          <a:effectLst/>
                        </a:rPr>
                        <a:t>Dividend Growth Rate ANN</a:t>
                      </a:r>
                      <a:endParaRPr lang="en-GB" sz="1000" b="0" i="0" u="none" strike="noStrike">
                        <a:solidFill>
                          <a:schemeClr val="bg1"/>
                        </a:solidFill>
                        <a:effectLst/>
                        <a:latin typeface="Inherit"/>
                      </a:endParaRPr>
                    </a:p>
                  </a:txBody>
                  <a:tcPr marL="171450" marR="9525" marT="9525" marB="0" anchor="ctr">
                    <a:solidFill>
                      <a:schemeClr val="accent1"/>
                    </a:solidFill>
                  </a:tcPr>
                </a:tc>
                <a:tc>
                  <a:txBody>
                    <a:bodyPr/>
                    <a:lstStyle/>
                    <a:p>
                      <a:pPr algn="r" fontAlgn="ctr"/>
                      <a:r>
                        <a:rPr lang="en-GB" sz="1000" u="none" strike="noStrike">
                          <a:solidFill>
                            <a:schemeClr val="bg1"/>
                          </a:solidFill>
                          <a:effectLst/>
                        </a:rPr>
                        <a:t>16%</a:t>
                      </a:r>
                      <a:endParaRPr lang="en-GB" sz="1000" b="0" i="0" u="none" strike="noStrike">
                        <a:solidFill>
                          <a:schemeClr val="bg1"/>
                        </a:solidFill>
                        <a:effectLst/>
                        <a:latin typeface="Arial" panose="020B0604020202020204" pitchFamily="34" charset="0"/>
                      </a:endParaRPr>
                    </a:p>
                  </a:txBody>
                  <a:tcPr marL="9525" marR="9525" marT="9525" marB="0" anchor="ctr">
                    <a:solidFill>
                      <a:schemeClr val="accent1"/>
                    </a:solidFill>
                  </a:tcPr>
                </a:tc>
                <a:extLst>
                  <a:ext uri="{0D108BD9-81ED-4DB2-BD59-A6C34878D82A}">
                    <a16:rowId xmlns:a16="http://schemas.microsoft.com/office/drawing/2014/main" val="3471798356"/>
                  </a:ext>
                </a:extLst>
              </a:tr>
              <a:tr h="399976">
                <a:tc>
                  <a:txBody>
                    <a:bodyPr/>
                    <a:lstStyle/>
                    <a:p>
                      <a:pPr algn="l" fontAlgn="ctr"/>
                      <a:r>
                        <a:rPr lang="en-GB" sz="1000" u="none" strike="noStrike">
                          <a:solidFill>
                            <a:schemeClr val="bg1"/>
                          </a:solidFill>
                          <a:effectLst/>
                        </a:rPr>
                        <a:t>Payout Ratio TTM</a:t>
                      </a:r>
                      <a:endParaRPr lang="en-GB" sz="1000" b="0" i="0" u="none" strike="noStrike">
                        <a:solidFill>
                          <a:schemeClr val="bg1"/>
                        </a:solidFill>
                        <a:effectLst/>
                        <a:latin typeface="Inherit"/>
                      </a:endParaRPr>
                    </a:p>
                  </a:txBody>
                  <a:tcPr marL="171450" marR="9525" marT="9525" marB="0" anchor="ctr">
                    <a:solidFill>
                      <a:schemeClr val="accent1"/>
                    </a:solidFill>
                  </a:tcPr>
                </a:tc>
                <a:tc>
                  <a:txBody>
                    <a:bodyPr/>
                    <a:lstStyle/>
                    <a:p>
                      <a:pPr algn="r" fontAlgn="ctr"/>
                      <a:r>
                        <a:rPr lang="en-GB" sz="1000" u="none" strike="noStrike" dirty="0">
                          <a:solidFill>
                            <a:schemeClr val="bg1"/>
                          </a:solidFill>
                          <a:effectLst/>
                        </a:rPr>
                        <a:t>62.72%</a:t>
                      </a:r>
                      <a:endParaRPr lang="en-GB" sz="1000" b="0" i="0" u="none" strike="noStrike" dirty="0">
                        <a:solidFill>
                          <a:schemeClr val="bg1"/>
                        </a:solidFill>
                        <a:effectLst/>
                        <a:latin typeface="Arial" panose="020B0604020202020204" pitchFamily="34" charset="0"/>
                      </a:endParaRPr>
                    </a:p>
                  </a:txBody>
                  <a:tcPr marL="9525" marR="9525" marT="9525" marB="0" anchor="ctr">
                    <a:solidFill>
                      <a:schemeClr val="accent1"/>
                    </a:solidFill>
                  </a:tcPr>
                </a:tc>
                <a:extLst>
                  <a:ext uri="{0D108BD9-81ED-4DB2-BD59-A6C34878D82A}">
                    <a16:rowId xmlns:a16="http://schemas.microsoft.com/office/drawing/2014/main" val="1085228787"/>
                  </a:ext>
                </a:extLst>
              </a:tr>
            </a:tbl>
          </a:graphicData>
        </a:graphic>
      </p:graphicFrame>
      <p:sp>
        <p:nvSpPr>
          <p:cNvPr id="14" name="TextBox 13">
            <a:extLst>
              <a:ext uri="{FF2B5EF4-FFF2-40B4-BE49-F238E27FC236}">
                <a16:creationId xmlns:a16="http://schemas.microsoft.com/office/drawing/2014/main" id="{87431A04-47DD-BCE1-F332-E4ABB0428C68}"/>
              </a:ext>
            </a:extLst>
          </p:cNvPr>
          <p:cNvSpPr txBox="1"/>
          <p:nvPr/>
        </p:nvSpPr>
        <p:spPr>
          <a:xfrm>
            <a:off x="1117157" y="652826"/>
            <a:ext cx="619721" cy="369332"/>
          </a:xfrm>
          <a:prstGeom prst="rect">
            <a:avLst/>
          </a:prstGeom>
          <a:noFill/>
        </p:spPr>
        <p:txBody>
          <a:bodyPr wrap="none" rtlCol="0">
            <a:spAutoFit/>
          </a:bodyPr>
          <a:lstStyle/>
          <a:p>
            <a:r>
              <a:rPr lang="fr-FR" dirty="0">
                <a:solidFill>
                  <a:schemeClr val="bg1"/>
                </a:solidFill>
              </a:rPr>
              <a:t>BIAT</a:t>
            </a:r>
          </a:p>
        </p:txBody>
      </p:sp>
      <p:graphicFrame>
        <p:nvGraphicFramePr>
          <p:cNvPr id="4" name="Table 3">
            <a:extLst>
              <a:ext uri="{FF2B5EF4-FFF2-40B4-BE49-F238E27FC236}">
                <a16:creationId xmlns:a16="http://schemas.microsoft.com/office/drawing/2014/main" id="{3A7067C1-287A-21B4-61CC-AB1E933C5152}"/>
              </a:ext>
            </a:extLst>
          </p:cNvPr>
          <p:cNvGraphicFramePr>
            <a:graphicFrameLocks noGrp="1"/>
          </p:cNvGraphicFramePr>
          <p:nvPr>
            <p:extLst>
              <p:ext uri="{D42A27DB-BD31-4B8C-83A1-F6EECF244321}">
                <p14:modId xmlns:p14="http://schemas.microsoft.com/office/powerpoint/2010/main" val="437932585"/>
              </p:ext>
            </p:extLst>
          </p:nvPr>
        </p:nvGraphicFramePr>
        <p:xfrm>
          <a:off x="3205475" y="1027705"/>
          <a:ext cx="2652623" cy="5688053"/>
        </p:xfrm>
        <a:graphic>
          <a:graphicData uri="http://schemas.openxmlformats.org/drawingml/2006/table">
            <a:tbl>
              <a:tblPr>
                <a:tableStyleId>{5C22544A-7EE6-4342-B048-85BDC9FD1C3A}</a:tableStyleId>
              </a:tblPr>
              <a:tblGrid>
                <a:gridCol w="1676654">
                  <a:extLst>
                    <a:ext uri="{9D8B030D-6E8A-4147-A177-3AD203B41FA5}">
                      <a16:colId xmlns:a16="http://schemas.microsoft.com/office/drawing/2014/main" val="261805620"/>
                    </a:ext>
                  </a:extLst>
                </a:gridCol>
                <a:gridCol w="975969">
                  <a:extLst>
                    <a:ext uri="{9D8B030D-6E8A-4147-A177-3AD203B41FA5}">
                      <a16:colId xmlns:a16="http://schemas.microsoft.com/office/drawing/2014/main" val="3652997327"/>
                    </a:ext>
                  </a:extLst>
                </a:gridCol>
              </a:tblGrid>
              <a:tr h="379590">
                <a:tc>
                  <a:txBody>
                    <a:bodyPr/>
                    <a:lstStyle/>
                    <a:p>
                      <a:pPr algn="l" fontAlgn="ctr"/>
                      <a:r>
                        <a:rPr lang="en-GB" sz="1000" u="none" strike="noStrike" dirty="0">
                          <a:solidFill>
                            <a:schemeClr val="bg1"/>
                          </a:solidFill>
                          <a:effectLst/>
                        </a:rPr>
                        <a:t>P/E Ratio TTM</a:t>
                      </a:r>
                      <a:endParaRPr lang="en-GB" sz="1000" b="0" i="0" u="none" strike="noStrike" dirty="0">
                        <a:solidFill>
                          <a:schemeClr val="bg1"/>
                        </a:solidFill>
                        <a:effectLst/>
                        <a:latin typeface="Inherit"/>
                      </a:endParaRPr>
                    </a:p>
                  </a:txBody>
                  <a:tcPr marL="135509" marR="7528" marT="7528" marB="0" anchor="ctr">
                    <a:solidFill>
                      <a:schemeClr val="accent1"/>
                    </a:solidFill>
                  </a:tcPr>
                </a:tc>
                <a:tc>
                  <a:txBody>
                    <a:bodyPr/>
                    <a:lstStyle/>
                    <a:p>
                      <a:pPr algn="r" fontAlgn="ctr"/>
                      <a:r>
                        <a:rPr lang="en-GB" sz="1000" u="none" strike="noStrike">
                          <a:solidFill>
                            <a:schemeClr val="bg1"/>
                          </a:solidFill>
                          <a:effectLst/>
                        </a:rPr>
                        <a:t>7.65</a:t>
                      </a:r>
                      <a:endParaRPr lang="en-GB" sz="1000" b="0" i="0" u="none" strike="noStrike">
                        <a:solidFill>
                          <a:schemeClr val="bg1"/>
                        </a:solidFill>
                        <a:effectLst/>
                        <a:latin typeface="Arial" panose="020B0604020202020204" pitchFamily="34" charset="0"/>
                      </a:endParaRPr>
                    </a:p>
                  </a:txBody>
                  <a:tcPr marL="7528" marR="7528" marT="7528" marB="0" anchor="ctr">
                    <a:solidFill>
                      <a:schemeClr val="accent1"/>
                    </a:solidFill>
                  </a:tcPr>
                </a:tc>
                <a:extLst>
                  <a:ext uri="{0D108BD9-81ED-4DB2-BD59-A6C34878D82A}">
                    <a16:rowId xmlns:a16="http://schemas.microsoft.com/office/drawing/2014/main" val="1331134398"/>
                  </a:ext>
                </a:extLst>
              </a:tr>
              <a:tr h="245680">
                <a:tc>
                  <a:txBody>
                    <a:bodyPr/>
                    <a:lstStyle/>
                    <a:p>
                      <a:pPr algn="l" fontAlgn="ctr"/>
                      <a:r>
                        <a:rPr lang="en-GB" sz="1000" u="none" strike="noStrike">
                          <a:solidFill>
                            <a:schemeClr val="bg1"/>
                          </a:solidFill>
                          <a:effectLst/>
                        </a:rPr>
                        <a:t>Price to Sales TTM</a:t>
                      </a:r>
                      <a:endParaRPr lang="en-GB" sz="1000" b="0" i="0" u="none" strike="noStrike">
                        <a:solidFill>
                          <a:schemeClr val="bg1"/>
                        </a:solidFill>
                        <a:effectLst/>
                        <a:latin typeface="Inherit"/>
                      </a:endParaRPr>
                    </a:p>
                  </a:txBody>
                  <a:tcPr marL="135509" marR="7528" marT="7528" marB="0" anchor="ctr">
                    <a:solidFill>
                      <a:schemeClr val="accent1"/>
                    </a:solidFill>
                  </a:tcPr>
                </a:tc>
                <a:tc>
                  <a:txBody>
                    <a:bodyPr/>
                    <a:lstStyle/>
                    <a:p>
                      <a:pPr algn="r" fontAlgn="ctr"/>
                      <a:r>
                        <a:rPr lang="en-GB" sz="1000" u="none" strike="noStrike">
                          <a:solidFill>
                            <a:schemeClr val="bg1"/>
                          </a:solidFill>
                          <a:effectLst/>
                        </a:rPr>
                        <a:t>1.54</a:t>
                      </a:r>
                      <a:endParaRPr lang="en-GB" sz="1000" b="0" i="0" u="none" strike="noStrike">
                        <a:solidFill>
                          <a:schemeClr val="bg1"/>
                        </a:solidFill>
                        <a:effectLst/>
                        <a:latin typeface="Arial" panose="020B0604020202020204" pitchFamily="34" charset="0"/>
                      </a:endParaRPr>
                    </a:p>
                  </a:txBody>
                  <a:tcPr marL="7528" marR="7528" marT="7528" marB="0" anchor="ctr">
                    <a:solidFill>
                      <a:schemeClr val="accent1"/>
                    </a:solidFill>
                  </a:tcPr>
                </a:tc>
                <a:extLst>
                  <a:ext uri="{0D108BD9-81ED-4DB2-BD59-A6C34878D82A}">
                    <a16:rowId xmlns:a16="http://schemas.microsoft.com/office/drawing/2014/main" val="1263166876"/>
                  </a:ext>
                </a:extLst>
              </a:tr>
              <a:tr h="491362">
                <a:tc>
                  <a:txBody>
                    <a:bodyPr/>
                    <a:lstStyle/>
                    <a:p>
                      <a:pPr algn="l" fontAlgn="ctr"/>
                      <a:r>
                        <a:rPr lang="en-GB" sz="1000" u="none" strike="noStrike">
                          <a:solidFill>
                            <a:schemeClr val="bg1"/>
                          </a:solidFill>
                          <a:effectLst/>
                        </a:rPr>
                        <a:t>Operating margin TTM</a:t>
                      </a:r>
                      <a:endParaRPr lang="en-GB" sz="1000" b="0" i="0" u="none" strike="noStrike">
                        <a:solidFill>
                          <a:schemeClr val="bg1"/>
                        </a:solidFill>
                        <a:effectLst/>
                        <a:latin typeface="Inherit"/>
                      </a:endParaRPr>
                    </a:p>
                  </a:txBody>
                  <a:tcPr marL="135509" marR="7528" marT="7528" marB="0" anchor="ctr">
                    <a:solidFill>
                      <a:schemeClr val="accent1"/>
                    </a:solidFill>
                  </a:tcPr>
                </a:tc>
                <a:tc>
                  <a:txBody>
                    <a:bodyPr/>
                    <a:lstStyle/>
                    <a:p>
                      <a:pPr algn="r" fontAlgn="ctr"/>
                      <a:r>
                        <a:rPr lang="en-GB" sz="1000" u="none" strike="noStrike">
                          <a:solidFill>
                            <a:schemeClr val="bg1"/>
                          </a:solidFill>
                          <a:effectLst/>
                        </a:rPr>
                        <a:t>30.69%</a:t>
                      </a:r>
                      <a:endParaRPr lang="en-GB" sz="1000" b="0" i="0" u="none" strike="noStrike">
                        <a:solidFill>
                          <a:schemeClr val="bg1"/>
                        </a:solidFill>
                        <a:effectLst/>
                        <a:latin typeface="Arial" panose="020B0604020202020204" pitchFamily="34" charset="0"/>
                      </a:endParaRPr>
                    </a:p>
                  </a:txBody>
                  <a:tcPr marL="7528" marR="7528" marT="7528" marB="0" anchor="ctr">
                    <a:solidFill>
                      <a:schemeClr val="accent1"/>
                    </a:solidFill>
                  </a:tcPr>
                </a:tc>
                <a:extLst>
                  <a:ext uri="{0D108BD9-81ED-4DB2-BD59-A6C34878D82A}">
                    <a16:rowId xmlns:a16="http://schemas.microsoft.com/office/drawing/2014/main" val="3916330756"/>
                  </a:ext>
                </a:extLst>
              </a:tr>
              <a:tr h="440415">
                <a:tc>
                  <a:txBody>
                    <a:bodyPr/>
                    <a:lstStyle/>
                    <a:p>
                      <a:pPr algn="l" fontAlgn="ctr"/>
                      <a:r>
                        <a:rPr lang="en-GB" sz="1000" u="none" strike="noStrike">
                          <a:solidFill>
                            <a:schemeClr val="bg1"/>
                          </a:solidFill>
                          <a:effectLst/>
                        </a:rPr>
                        <a:t>Operating margin 5YA</a:t>
                      </a:r>
                      <a:endParaRPr lang="en-GB" sz="1000" b="0" i="0" u="none" strike="noStrike">
                        <a:solidFill>
                          <a:schemeClr val="bg1"/>
                        </a:solidFill>
                        <a:effectLst/>
                        <a:latin typeface="Inherit"/>
                      </a:endParaRPr>
                    </a:p>
                  </a:txBody>
                  <a:tcPr marL="135509" marR="7528" marT="7528" marB="0" anchor="ctr">
                    <a:solidFill>
                      <a:schemeClr val="accent1"/>
                    </a:solidFill>
                  </a:tcPr>
                </a:tc>
                <a:tc>
                  <a:txBody>
                    <a:bodyPr/>
                    <a:lstStyle/>
                    <a:p>
                      <a:pPr algn="r" fontAlgn="ctr"/>
                      <a:r>
                        <a:rPr lang="en-GB" sz="1000" u="none" strike="noStrike">
                          <a:solidFill>
                            <a:schemeClr val="bg1"/>
                          </a:solidFill>
                          <a:effectLst/>
                        </a:rPr>
                        <a:t>32.45%</a:t>
                      </a:r>
                      <a:endParaRPr lang="en-GB" sz="1000" b="0" i="0" u="none" strike="noStrike">
                        <a:solidFill>
                          <a:schemeClr val="bg1"/>
                        </a:solidFill>
                        <a:effectLst/>
                        <a:latin typeface="Arial" panose="020B0604020202020204" pitchFamily="34" charset="0"/>
                      </a:endParaRPr>
                    </a:p>
                  </a:txBody>
                  <a:tcPr marL="7528" marR="7528" marT="7528" marB="0" anchor="ctr">
                    <a:solidFill>
                      <a:schemeClr val="accent1"/>
                    </a:solidFill>
                  </a:tcPr>
                </a:tc>
                <a:extLst>
                  <a:ext uri="{0D108BD9-81ED-4DB2-BD59-A6C34878D82A}">
                    <a16:rowId xmlns:a16="http://schemas.microsoft.com/office/drawing/2014/main" val="3456166131"/>
                  </a:ext>
                </a:extLst>
              </a:tr>
              <a:tr h="384371">
                <a:tc>
                  <a:txBody>
                    <a:bodyPr/>
                    <a:lstStyle/>
                    <a:p>
                      <a:pPr algn="l" fontAlgn="ctr"/>
                      <a:r>
                        <a:rPr lang="en-GB" sz="1000" u="none" strike="noStrike">
                          <a:solidFill>
                            <a:schemeClr val="bg1"/>
                          </a:solidFill>
                          <a:effectLst/>
                        </a:rPr>
                        <a:t>Pretax margin TTM</a:t>
                      </a:r>
                      <a:endParaRPr lang="en-GB" sz="1000" b="0" i="0" u="none" strike="noStrike">
                        <a:solidFill>
                          <a:schemeClr val="bg1"/>
                        </a:solidFill>
                        <a:effectLst/>
                        <a:latin typeface="Inherit"/>
                      </a:endParaRPr>
                    </a:p>
                  </a:txBody>
                  <a:tcPr marL="135509" marR="7528" marT="7528" marB="0" anchor="ctr">
                    <a:solidFill>
                      <a:schemeClr val="accent1"/>
                    </a:solidFill>
                  </a:tcPr>
                </a:tc>
                <a:tc>
                  <a:txBody>
                    <a:bodyPr/>
                    <a:lstStyle/>
                    <a:p>
                      <a:pPr algn="r" fontAlgn="ctr"/>
                      <a:r>
                        <a:rPr lang="en-GB" sz="1000" u="none" strike="noStrike">
                          <a:solidFill>
                            <a:schemeClr val="bg1"/>
                          </a:solidFill>
                          <a:effectLst/>
                        </a:rPr>
                        <a:t>30.85%</a:t>
                      </a:r>
                      <a:endParaRPr lang="en-GB" sz="1000" b="0" i="0" u="none" strike="noStrike">
                        <a:solidFill>
                          <a:schemeClr val="bg1"/>
                        </a:solidFill>
                        <a:effectLst/>
                        <a:latin typeface="Arial" panose="020B0604020202020204" pitchFamily="34" charset="0"/>
                      </a:endParaRPr>
                    </a:p>
                  </a:txBody>
                  <a:tcPr marL="7528" marR="7528" marT="7528" marB="0" anchor="ctr">
                    <a:solidFill>
                      <a:schemeClr val="accent1"/>
                    </a:solidFill>
                  </a:tcPr>
                </a:tc>
                <a:extLst>
                  <a:ext uri="{0D108BD9-81ED-4DB2-BD59-A6C34878D82A}">
                    <a16:rowId xmlns:a16="http://schemas.microsoft.com/office/drawing/2014/main" val="832829077"/>
                  </a:ext>
                </a:extLst>
              </a:tr>
              <a:tr h="329055">
                <a:tc>
                  <a:txBody>
                    <a:bodyPr/>
                    <a:lstStyle/>
                    <a:p>
                      <a:pPr algn="l" fontAlgn="ctr"/>
                      <a:r>
                        <a:rPr lang="en-GB" sz="1000" u="none" strike="noStrike">
                          <a:solidFill>
                            <a:schemeClr val="bg1"/>
                          </a:solidFill>
                          <a:effectLst/>
                        </a:rPr>
                        <a:t>Pretax margin 5YA</a:t>
                      </a:r>
                      <a:endParaRPr lang="en-GB" sz="1000" b="0" i="0" u="none" strike="noStrike">
                        <a:solidFill>
                          <a:schemeClr val="bg1"/>
                        </a:solidFill>
                        <a:effectLst/>
                        <a:latin typeface="Inherit"/>
                      </a:endParaRPr>
                    </a:p>
                  </a:txBody>
                  <a:tcPr marL="135509" marR="7528" marT="7528" marB="0" anchor="ctr">
                    <a:solidFill>
                      <a:schemeClr val="accent1"/>
                    </a:solidFill>
                  </a:tcPr>
                </a:tc>
                <a:tc>
                  <a:txBody>
                    <a:bodyPr/>
                    <a:lstStyle/>
                    <a:p>
                      <a:pPr algn="r" fontAlgn="ctr"/>
                      <a:r>
                        <a:rPr lang="en-GB" sz="1000" u="none" strike="noStrike">
                          <a:solidFill>
                            <a:schemeClr val="bg1"/>
                          </a:solidFill>
                          <a:effectLst/>
                        </a:rPr>
                        <a:t>31.32%</a:t>
                      </a:r>
                      <a:endParaRPr lang="en-GB" sz="1000" b="0" i="0" u="none" strike="noStrike">
                        <a:solidFill>
                          <a:schemeClr val="bg1"/>
                        </a:solidFill>
                        <a:effectLst/>
                        <a:latin typeface="Arial" panose="020B0604020202020204" pitchFamily="34" charset="0"/>
                      </a:endParaRPr>
                    </a:p>
                  </a:txBody>
                  <a:tcPr marL="7528" marR="7528" marT="7528" marB="0" anchor="ctr">
                    <a:solidFill>
                      <a:schemeClr val="accent1"/>
                    </a:solidFill>
                  </a:tcPr>
                </a:tc>
                <a:extLst>
                  <a:ext uri="{0D108BD9-81ED-4DB2-BD59-A6C34878D82A}">
                    <a16:rowId xmlns:a16="http://schemas.microsoft.com/office/drawing/2014/main" val="1574644896"/>
                  </a:ext>
                </a:extLst>
              </a:tr>
              <a:tr h="399213">
                <a:tc>
                  <a:txBody>
                    <a:bodyPr/>
                    <a:lstStyle/>
                    <a:p>
                      <a:pPr algn="l" fontAlgn="ctr"/>
                      <a:r>
                        <a:rPr lang="en-GB" sz="1000" u="none" strike="noStrike">
                          <a:solidFill>
                            <a:schemeClr val="bg1"/>
                          </a:solidFill>
                          <a:effectLst/>
                        </a:rPr>
                        <a:t>Net Profit margin TTM</a:t>
                      </a:r>
                      <a:endParaRPr lang="en-GB" sz="1000" b="0" i="0" u="none" strike="noStrike">
                        <a:solidFill>
                          <a:schemeClr val="bg1"/>
                        </a:solidFill>
                        <a:effectLst/>
                        <a:latin typeface="Inherit"/>
                      </a:endParaRPr>
                    </a:p>
                  </a:txBody>
                  <a:tcPr marL="135509" marR="7528" marT="7528" marB="0" anchor="ctr">
                    <a:solidFill>
                      <a:schemeClr val="accent1"/>
                    </a:solidFill>
                  </a:tcPr>
                </a:tc>
                <a:tc>
                  <a:txBody>
                    <a:bodyPr/>
                    <a:lstStyle/>
                    <a:p>
                      <a:pPr algn="r" fontAlgn="ctr"/>
                      <a:r>
                        <a:rPr lang="en-GB" sz="1000" u="none" strike="noStrike">
                          <a:solidFill>
                            <a:schemeClr val="bg1"/>
                          </a:solidFill>
                          <a:effectLst/>
                        </a:rPr>
                        <a:t>20.15%</a:t>
                      </a:r>
                      <a:endParaRPr lang="en-GB" sz="1000" b="0" i="0" u="none" strike="noStrike">
                        <a:solidFill>
                          <a:schemeClr val="bg1"/>
                        </a:solidFill>
                        <a:effectLst/>
                        <a:latin typeface="Arial" panose="020B0604020202020204" pitchFamily="34" charset="0"/>
                      </a:endParaRPr>
                    </a:p>
                  </a:txBody>
                  <a:tcPr marL="7528" marR="7528" marT="7528" marB="0" anchor="ctr">
                    <a:solidFill>
                      <a:schemeClr val="accent1"/>
                    </a:solidFill>
                  </a:tcPr>
                </a:tc>
                <a:extLst>
                  <a:ext uri="{0D108BD9-81ED-4DB2-BD59-A6C34878D82A}">
                    <a16:rowId xmlns:a16="http://schemas.microsoft.com/office/drawing/2014/main" val="2516402794"/>
                  </a:ext>
                </a:extLst>
              </a:tr>
              <a:tr h="403619">
                <a:tc>
                  <a:txBody>
                    <a:bodyPr/>
                    <a:lstStyle/>
                    <a:p>
                      <a:pPr algn="l" fontAlgn="ctr"/>
                      <a:r>
                        <a:rPr lang="en-GB" sz="1000" u="none" strike="noStrike">
                          <a:solidFill>
                            <a:schemeClr val="bg1"/>
                          </a:solidFill>
                          <a:effectLst/>
                        </a:rPr>
                        <a:t>Net Profit margin 5YA</a:t>
                      </a:r>
                      <a:endParaRPr lang="en-GB" sz="1000" b="0" i="0" u="none" strike="noStrike">
                        <a:solidFill>
                          <a:schemeClr val="bg1"/>
                        </a:solidFill>
                        <a:effectLst/>
                        <a:latin typeface="Inherit"/>
                      </a:endParaRPr>
                    </a:p>
                  </a:txBody>
                  <a:tcPr marL="135509" marR="7528" marT="7528" marB="0" anchor="ctr">
                    <a:solidFill>
                      <a:schemeClr val="accent1"/>
                    </a:solidFill>
                  </a:tcPr>
                </a:tc>
                <a:tc>
                  <a:txBody>
                    <a:bodyPr/>
                    <a:lstStyle/>
                    <a:p>
                      <a:pPr algn="r" fontAlgn="ctr"/>
                      <a:r>
                        <a:rPr lang="en-GB" sz="1000" u="none" strike="noStrike">
                          <a:solidFill>
                            <a:schemeClr val="bg1"/>
                          </a:solidFill>
                          <a:effectLst/>
                        </a:rPr>
                        <a:t>19.61%</a:t>
                      </a:r>
                      <a:endParaRPr lang="en-GB" sz="1000" b="0" i="0" u="none" strike="noStrike">
                        <a:solidFill>
                          <a:schemeClr val="bg1"/>
                        </a:solidFill>
                        <a:effectLst/>
                        <a:latin typeface="Arial" panose="020B0604020202020204" pitchFamily="34" charset="0"/>
                      </a:endParaRPr>
                    </a:p>
                  </a:txBody>
                  <a:tcPr marL="7528" marR="7528" marT="7528" marB="0" anchor="ctr">
                    <a:solidFill>
                      <a:schemeClr val="accent1"/>
                    </a:solidFill>
                  </a:tcPr>
                </a:tc>
                <a:extLst>
                  <a:ext uri="{0D108BD9-81ED-4DB2-BD59-A6C34878D82A}">
                    <a16:rowId xmlns:a16="http://schemas.microsoft.com/office/drawing/2014/main" val="4169103473"/>
                  </a:ext>
                </a:extLst>
              </a:tr>
              <a:tr h="394845">
                <a:tc>
                  <a:txBody>
                    <a:bodyPr/>
                    <a:lstStyle/>
                    <a:p>
                      <a:pPr algn="l" fontAlgn="ctr"/>
                      <a:r>
                        <a:rPr lang="en-GB" sz="1000" u="none" strike="noStrike">
                          <a:solidFill>
                            <a:schemeClr val="bg1"/>
                          </a:solidFill>
                          <a:effectLst/>
                        </a:rPr>
                        <a:t>Revenue/Share TTM</a:t>
                      </a:r>
                      <a:endParaRPr lang="en-GB" sz="1000" b="0" i="0" u="none" strike="noStrike">
                        <a:solidFill>
                          <a:schemeClr val="bg1"/>
                        </a:solidFill>
                        <a:effectLst/>
                        <a:latin typeface="Inherit"/>
                      </a:endParaRPr>
                    </a:p>
                  </a:txBody>
                  <a:tcPr marL="135509" marR="7528" marT="7528" marB="0" anchor="ctr">
                    <a:solidFill>
                      <a:schemeClr val="accent1"/>
                    </a:solidFill>
                  </a:tcPr>
                </a:tc>
                <a:tc>
                  <a:txBody>
                    <a:bodyPr/>
                    <a:lstStyle/>
                    <a:p>
                      <a:pPr algn="r" fontAlgn="ctr"/>
                      <a:r>
                        <a:rPr lang="en-GB" sz="1000" u="none" strike="noStrike">
                          <a:solidFill>
                            <a:schemeClr val="bg1"/>
                          </a:solidFill>
                          <a:effectLst/>
                        </a:rPr>
                        <a:t>14.17</a:t>
                      </a:r>
                      <a:endParaRPr lang="en-GB" sz="1000" b="0" i="0" u="none" strike="noStrike">
                        <a:solidFill>
                          <a:schemeClr val="bg1"/>
                        </a:solidFill>
                        <a:effectLst/>
                        <a:latin typeface="Arial" panose="020B0604020202020204" pitchFamily="34" charset="0"/>
                      </a:endParaRPr>
                    </a:p>
                  </a:txBody>
                  <a:tcPr marL="7528" marR="7528" marT="7528" marB="0" anchor="ctr">
                    <a:solidFill>
                      <a:schemeClr val="accent1"/>
                    </a:solidFill>
                  </a:tcPr>
                </a:tc>
                <a:extLst>
                  <a:ext uri="{0D108BD9-81ED-4DB2-BD59-A6C34878D82A}">
                    <a16:rowId xmlns:a16="http://schemas.microsoft.com/office/drawing/2014/main" val="377511483"/>
                  </a:ext>
                </a:extLst>
              </a:tr>
              <a:tr h="429941">
                <a:tc>
                  <a:txBody>
                    <a:bodyPr/>
                    <a:lstStyle/>
                    <a:p>
                      <a:pPr algn="l" fontAlgn="ctr"/>
                      <a:r>
                        <a:rPr lang="en-GB" sz="1000" u="none" strike="noStrike">
                          <a:solidFill>
                            <a:schemeClr val="bg1"/>
                          </a:solidFill>
                          <a:effectLst/>
                        </a:rPr>
                        <a:t>Basic EPS ANN</a:t>
                      </a:r>
                      <a:endParaRPr lang="en-GB" sz="1000" b="0" i="0" u="none" strike="noStrike">
                        <a:solidFill>
                          <a:schemeClr val="bg1"/>
                        </a:solidFill>
                        <a:effectLst/>
                        <a:latin typeface="Inherit"/>
                      </a:endParaRPr>
                    </a:p>
                  </a:txBody>
                  <a:tcPr marL="135509" marR="7528" marT="7528" marB="0" anchor="ctr">
                    <a:solidFill>
                      <a:schemeClr val="accent1"/>
                    </a:solidFill>
                  </a:tcPr>
                </a:tc>
                <a:tc>
                  <a:txBody>
                    <a:bodyPr/>
                    <a:lstStyle/>
                    <a:p>
                      <a:pPr algn="r" fontAlgn="ctr"/>
                      <a:r>
                        <a:rPr lang="en-GB" sz="1000" u="none" strike="noStrike">
                          <a:solidFill>
                            <a:schemeClr val="bg1"/>
                          </a:solidFill>
                          <a:effectLst/>
                        </a:rPr>
                        <a:t>2.99</a:t>
                      </a:r>
                      <a:endParaRPr lang="en-GB" sz="1000" b="0" i="0" u="none" strike="noStrike">
                        <a:solidFill>
                          <a:schemeClr val="bg1"/>
                        </a:solidFill>
                        <a:effectLst/>
                        <a:latin typeface="Arial" panose="020B0604020202020204" pitchFamily="34" charset="0"/>
                      </a:endParaRPr>
                    </a:p>
                  </a:txBody>
                  <a:tcPr marL="7528" marR="7528" marT="7528" marB="0" anchor="ctr">
                    <a:solidFill>
                      <a:schemeClr val="accent1"/>
                    </a:solidFill>
                  </a:tcPr>
                </a:tc>
                <a:extLst>
                  <a:ext uri="{0D108BD9-81ED-4DB2-BD59-A6C34878D82A}">
                    <a16:rowId xmlns:a16="http://schemas.microsoft.com/office/drawing/2014/main" val="3507296682"/>
                  </a:ext>
                </a:extLst>
              </a:tr>
              <a:tr h="429942">
                <a:tc>
                  <a:txBody>
                    <a:bodyPr/>
                    <a:lstStyle/>
                    <a:p>
                      <a:pPr algn="l" fontAlgn="ctr"/>
                      <a:r>
                        <a:rPr lang="en-GB" sz="1000" u="none" strike="noStrike">
                          <a:solidFill>
                            <a:schemeClr val="bg1"/>
                          </a:solidFill>
                          <a:effectLst/>
                        </a:rPr>
                        <a:t>Dividend Yield ANN</a:t>
                      </a:r>
                      <a:endParaRPr lang="en-GB" sz="1000" b="0" i="0" u="none" strike="noStrike">
                        <a:solidFill>
                          <a:schemeClr val="bg1"/>
                        </a:solidFill>
                        <a:effectLst/>
                        <a:latin typeface="Inherit"/>
                      </a:endParaRPr>
                    </a:p>
                  </a:txBody>
                  <a:tcPr marL="135509" marR="7528" marT="7528" marB="0" anchor="ctr">
                    <a:solidFill>
                      <a:schemeClr val="accent1"/>
                    </a:solidFill>
                  </a:tcPr>
                </a:tc>
                <a:tc>
                  <a:txBody>
                    <a:bodyPr/>
                    <a:lstStyle/>
                    <a:p>
                      <a:pPr algn="r" fontAlgn="ctr"/>
                      <a:r>
                        <a:rPr lang="en-GB" sz="1000" u="none" strike="noStrike">
                          <a:solidFill>
                            <a:schemeClr val="bg1"/>
                          </a:solidFill>
                          <a:effectLst/>
                        </a:rPr>
                        <a:t>0.91%</a:t>
                      </a:r>
                      <a:endParaRPr lang="en-GB" sz="1000" b="0" i="0" u="none" strike="noStrike">
                        <a:solidFill>
                          <a:schemeClr val="bg1"/>
                        </a:solidFill>
                        <a:effectLst/>
                        <a:latin typeface="Arial" panose="020B0604020202020204" pitchFamily="34" charset="0"/>
                      </a:endParaRPr>
                    </a:p>
                  </a:txBody>
                  <a:tcPr marL="7528" marR="7528" marT="7528" marB="0" anchor="ctr">
                    <a:solidFill>
                      <a:schemeClr val="accent1"/>
                    </a:solidFill>
                  </a:tcPr>
                </a:tc>
                <a:extLst>
                  <a:ext uri="{0D108BD9-81ED-4DB2-BD59-A6C34878D82A}">
                    <a16:rowId xmlns:a16="http://schemas.microsoft.com/office/drawing/2014/main" val="2792949810"/>
                  </a:ext>
                </a:extLst>
              </a:tr>
              <a:tr h="529180">
                <a:tc>
                  <a:txBody>
                    <a:bodyPr/>
                    <a:lstStyle/>
                    <a:p>
                      <a:pPr algn="l" fontAlgn="ctr"/>
                      <a:r>
                        <a:rPr lang="en-GB" sz="1000" u="none" strike="noStrike">
                          <a:solidFill>
                            <a:schemeClr val="bg1"/>
                          </a:solidFill>
                          <a:effectLst/>
                        </a:rPr>
                        <a:t>Dividend Yield 5 Year Avg. 5YA</a:t>
                      </a:r>
                      <a:endParaRPr lang="en-GB" sz="1000" b="0" i="0" u="none" strike="noStrike">
                        <a:solidFill>
                          <a:schemeClr val="bg1"/>
                        </a:solidFill>
                        <a:effectLst/>
                        <a:latin typeface="Inherit"/>
                      </a:endParaRPr>
                    </a:p>
                  </a:txBody>
                  <a:tcPr marL="135509" marR="7528" marT="7528" marB="0" anchor="ctr">
                    <a:solidFill>
                      <a:schemeClr val="accent1"/>
                    </a:solidFill>
                  </a:tcPr>
                </a:tc>
                <a:tc>
                  <a:txBody>
                    <a:bodyPr/>
                    <a:lstStyle/>
                    <a:p>
                      <a:pPr algn="r" fontAlgn="ctr"/>
                      <a:r>
                        <a:rPr lang="en-GB" sz="1000" u="none" strike="noStrike">
                          <a:solidFill>
                            <a:schemeClr val="bg1"/>
                          </a:solidFill>
                          <a:effectLst/>
                        </a:rPr>
                        <a:t>2.50%</a:t>
                      </a:r>
                      <a:endParaRPr lang="en-GB" sz="1000" b="0" i="0" u="none" strike="noStrike">
                        <a:solidFill>
                          <a:schemeClr val="bg1"/>
                        </a:solidFill>
                        <a:effectLst/>
                        <a:latin typeface="Arial" panose="020B0604020202020204" pitchFamily="34" charset="0"/>
                      </a:endParaRPr>
                    </a:p>
                  </a:txBody>
                  <a:tcPr marL="7528" marR="7528" marT="7528" marB="0" anchor="ctr">
                    <a:solidFill>
                      <a:schemeClr val="accent1"/>
                    </a:solidFill>
                  </a:tcPr>
                </a:tc>
                <a:extLst>
                  <a:ext uri="{0D108BD9-81ED-4DB2-BD59-A6C34878D82A}">
                    <a16:rowId xmlns:a16="http://schemas.microsoft.com/office/drawing/2014/main" val="3551550612"/>
                  </a:ext>
                </a:extLst>
              </a:tr>
              <a:tr h="412581">
                <a:tc>
                  <a:txBody>
                    <a:bodyPr/>
                    <a:lstStyle/>
                    <a:p>
                      <a:pPr algn="l" fontAlgn="ctr"/>
                      <a:r>
                        <a:rPr lang="en-GB" sz="1000" u="none" strike="noStrike">
                          <a:solidFill>
                            <a:schemeClr val="bg1"/>
                          </a:solidFill>
                          <a:effectLst/>
                        </a:rPr>
                        <a:t>Dividend Growth Rate ANN</a:t>
                      </a:r>
                      <a:endParaRPr lang="en-GB" sz="1000" b="0" i="0" u="none" strike="noStrike">
                        <a:solidFill>
                          <a:schemeClr val="bg1"/>
                        </a:solidFill>
                        <a:effectLst/>
                        <a:latin typeface="Inherit"/>
                      </a:endParaRPr>
                    </a:p>
                  </a:txBody>
                  <a:tcPr marL="135509" marR="7528" marT="7528" marB="0" anchor="ctr">
                    <a:solidFill>
                      <a:schemeClr val="accent1"/>
                    </a:solidFill>
                  </a:tcPr>
                </a:tc>
                <a:tc>
                  <a:txBody>
                    <a:bodyPr/>
                    <a:lstStyle/>
                    <a:p>
                      <a:pPr algn="r" fontAlgn="ctr"/>
                      <a:r>
                        <a:rPr lang="en-GB" sz="1000" u="none" strike="noStrike">
                          <a:solidFill>
                            <a:schemeClr val="bg1"/>
                          </a:solidFill>
                          <a:effectLst/>
                        </a:rPr>
                        <a:t>-44%</a:t>
                      </a:r>
                      <a:endParaRPr lang="en-GB" sz="1000" b="0" i="0" u="none" strike="noStrike">
                        <a:solidFill>
                          <a:schemeClr val="bg1"/>
                        </a:solidFill>
                        <a:effectLst/>
                        <a:latin typeface="Arial" panose="020B0604020202020204" pitchFamily="34" charset="0"/>
                      </a:endParaRPr>
                    </a:p>
                  </a:txBody>
                  <a:tcPr marL="7528" marR="7528" marT="7528" marB="0" anchor="ctr">
                    <a:solidFill>
                      <a:schemeClr val="accent1"/>
                    </a:solidFill>
                  </a:tcPr>
                </a:tc>
                <a:extLst>
                  <a:ext uri="{0D108BD9-81ED-4DB2-BD59-A6C34878D82A}">
                    <a16:rowId xmlns:a16="http://schemas.microsoft.com/office/drawing/2014/main" val="1694804589"/>
                  </a:ext>
                </a:extLst>
              </a:tr>
              <a:tr h="418259">
                <a:tc>
                  <a:txBody>
                    <a:bodyPr/>
                    <a:lstStyle/>
                    <a:p>
                      <a:pPr algn="l" fontAlgn="ctr"/>
                      <a:r>
                        <a:rPr lang="en-GB" sz="1000" u="none" strike="noStrike">
                          <a:solidFill>
                            <a:schemeClr val="bg1"/>
                          </a:solidFill>
                          <a:effectLst/>
                        </a:rPr>
                        <a:t>Payout Ratio TTM</a:t>
                      </a:r>
                      <a:endParaRPr lang="en-GB" sz="1000" b="0" i="0" u="none" strike="noStrike">
                        <a:solidFill>
                          <a:schemeClr val="bg1"/>
                        </a:solidFill>
                        <a:effectLst/>
                        <a:latin typeface="Inherit"/>
                      </a:endParaRPr>
                    </a:p>
                  </a:txBody>
                  <a:tcPr marL="135509" marR="7528" marT="7528" marB="0" anchor="ctr">
                    <a:solidFill>
                      <a:schemeClr val="accent1"/>
                    </a:solidFill>
                  </a:tcPr>
                </a:tc>
                <a:tc>
                  <a:txBody>
                    <a:bodyPr/>
                    <a:lstStyle/>
                    <a:p>
                      <a:pPr algn="r" fontAlgn="ctr"/>
                      <a:r>
                        <a:rPr lang="en-GB" sz="1000" u="none" strike="noStrike" dirty="0">
                          <a:solidFill>
                            <a:schemeClr val="bg1"/>
                          </a:solidFill>
                          <a:effectLst/>
                        </a:rPr>
                        <a:t>44.37%</a:t>
                      </a:r>
                      <a:endParaRPr lang="en-GB" sz="1000" b="0" i="0" u="none" strike="noStrike" dirty="0">
                        <a:solidFill>
                          <a:schemeClr val="bg1"/>
                        </a:solidFill>
                        <a:effectLst/>
                        <a:latin typeface="Arial" panose="020B0604020202020204" pitchFamily="34" charset="0"/>
                      </a:endParaRPr>
                    </a:p>
                  </a:txBody>
                  <a:tcPr marL="7528" marR="7528" marT="7528" marB="0" anchor="ctr">
                    <a:solidFill>
                      <a:schemeClr val="accent1"/>
                    </a:solidFill>
                  </a:tcPr>
                </a:tc>
                <a:extLst>
                  <a:ext uri="{0D108BD9-81ED-4DB2-BD59-A6C34878D82A}">
                    <a16:rowId xmlns:a16="http://schemas.microsoft.com/office/drawing/2014/main" val="1947065634"/>
                  </a:ext>
                </a:extLst>
              </a:tr>
            </a:tbl>
          </a:graphicData>
        </a:graphic>
      </p:graphicFrame>
      <p:sp>
        <p:nvSpPr>
          <p:cNvPr id="6" name="TextBox 5">
            <a:extLst>
              <a:ext uri="{FF2B5EF4-FFF2-40B4-BE49-F238E27FC236}">
                <a16:creationId xmlns:a16="http://schemas.microsoft.com/office/drawing/2014/main" id="{CA01A69E-3B66-F68C-03DC-9C7538B717E0}"/>
              </a:ext>
            </a:extLst>
          </p:cNvPr>
          <p:cNvSpPr txBox="1"/>
          <p:nvPr/>
        </p:nvSpPr>
        <p:spPr>
          <a:xfrm>
            <a:off x="4162542" y="652826"/>
            <a:ext cx="700833" cy="369332"/>
          </a:xfrm>
          <a:prstGeom prst="rect">
            <a:avLst/>
          </a:prstGeom>
          <a:noFill/>
        </p:spPr>
        <p:txBody>
          <a:bodyPr wrap="none" rtlCol="0">
            <a:spAutoFit/>
          </a:bodyPr>
          <a:lstStyle/>
          <a:p>
            <a:r>
              <a:rPr lang="fr-FR" dirty="0">
                <a:solidFill>
                  <a:schemeClr val="bg1"/>
                </a:solidFill>
              </a:rPr>
              <a:t>UBCI</a:t>
            </a:r>
            <a:endParaRPr lang="en-GB" dirty="0">
              <a:solidFill>
                <a:schemeClr val="bg1"/>
              </a:solidFill>
            </a:endParaRPr>
          </a:p>
        </p:txBody>
      </p:sp>
      <p:graphicFrame>
        <p:nvGraphicFramePr>
          <p:cNvPr id="7" name="Table 6">
            <a:extLst>
              <a:ext uri="{FF2B5EF4-FFF2-40B4-BE49-F238E27FC236}">
                <a16:creationId xmlns:a16="http://schemas.microsoft.com/office/drawing/2014/main" id="{470457C4-DC63-4A32-473C-87F8BEAFEDF3}"/>
              </a:ext>
            </a:extLst>
          </p:cNvPr>
          <p:cNvGraphicFramePr>
            <a:graphicFrameLocks noGrp="1"/>
          </p:cNvGraphicFramePr>
          <p:nvPr>
            <p:extLst>
              <p:ext uri="{D42A27DB-BD31-4B8C-83A1-F6EECF244321}">
                <p14:modId xmlns:p14="http://schemas.microsoft.com/office/powerpoint/2010/main" val="1963612914"/>
              </p:ext>
            </p:extLst>
          </p:nvPr>
        </p:nvGraphicFramePr>
        <p:xfrm>
          <a:off x="5953148" y="1022158"/>
          <a:ext cx="2767556" cy="5693599"/>
        </p:xfrm>
        <a:graphic>
          <a:graphicData uri="http://schemas.openxmlformats.org/drawingml/2006/table">
            <a:tbl>
              <a:tblPr>
                <a:tableStyleId>{5C22544A-7EE6-4342-B048-85BDC9FD1C3A}</a:tableStyleId>
              </a:tblPr>
              <a:tblGrid>
                <a:gridCol w="1966991">
                  <a:extLst>
                    <a:ext uri="{9D8B030D-6E8A-4147-A177-3AD203B41FA5}">
                      <a16:colId xmlns:a16="http://schemas.microsoft.com/office/drawing/2014/main" val="1633451465"/>
                    </a:ext>
                  </a:extLst>
                </a:gridCol>
                <a:gridCol w="800565">
                  <a:extLst>
                    <a:ext uri="{9D8B030D-6E8A-4147-A177-3AD203B41FA5}">
                      <a16:colId xmlns:a16="http://schemas.microsoft.com/office/drawing/2014/main" val="273461226"/>
                    </a:ext>
                  </a:extLst>
                </a:gridCol>
              </a:tblGrid>
              <a:tr h="376650">
                <a:tc>
                  <a:txBody>
                    <a:bodyPr/>
                    <a:lstStyle/>
                    <a:p>
                      <a:pPr algn="l" fontAlgn="ctr"/>
                      <a:r>
                        <a:rPr lang="en-GB" sz="1000" u="none" strike="noStrike">
                          <a:solidFill>
                            <a:schemeClr val="bg1"/>
                          </a:solidFill>
                          <a:effectLst/>
                        </a:rPr>
                        <a:t>P/E Ratio TTM</a:t>
                      </a:r>
                      <a:endParaRPr lang="en-GB" sz="1000" b="0" i="0" u="none" strike="noStrike">
                        <a:solidFill>
                          <a:schemeClr val="bg1"/>
                        </a:solidFill>
                        <a:effectLst/>
                        <a:latin typeface="Inherit"/>
                      </a:endParaRPr>
                    </a:p>
                  </a:txBody>
                  <a:tcPr marL="171450" marR="9525" marT="9525" marB="0" anchor="ctr">
                    <a:solidFill>
                      <a:schemeClr val="accent1"/>
                    </a:solidFill>
                  </a:tcPr>
                </a:tc>
                <a:tc>
                  <a:txBody>
                    <a:bodyPr/>
                    <a:lstStyle/>
                    <a:p>
                      <a:pPr algn="r" fontAlgn="ctr"/>
                      <a:r>
                        <a:rPr lang="en-GB" sz="1000" u="none" strike="noStrike">
                          <a:solidFill>
                            <a:schemeClr val="bg1"/>
                          </a:solidFill>
                          <a:effectLst/>
                        </a:rPr>
                        <a:t>6.54</a:t>
                      </a:r>
                      <a:endParaRPr lang="en-GB" sz="1000" b="0" i="0" u="none" strike="noStrike">
                        <a:solidFill>
                          <a:schemeClr val="bg1"/>
                        </a:solidFill>
                        <a:effectLst/>
                        <a:latin typeface="Arial" panose="020B0604020202020204" pitchFamily="34" charset="0"/>
                      </a:endParaRPr>
                    </a:p>
                  </a:txBody>
                  <a:tcPr marL="9525" marR="9525" marT="9525" marB="0" anchor="ctr">
                    <a:solidFill>
                      <a:schemeClr val="accent1"/>
                    </a:solidFill>
                  </a:tcPr>
                </a:tc>
                <a:extLst>
                  <a:ext uri="{0D108BD9-81ED-4DB2-BD59-A6C34878D82A}">
                    <a16:rowId xmlns:a16="http://schemas.microsoft.com/office/drawing/2014/main" val="2079770459"/>
                  </a:ext>
                </a:extLst>
              </a:tr>
              <a:tr h="236894">
                <a:tc>
                  <a:txBody>
                    <a:bodyPr/>
                    <a:lstStyle/>
                    <a:p>
                      <a:pPr algn="l" fontAlgn="ctr"/>
                      <a:r>
                        <a:rPr lang="en-GB" sz="1000" u="none" strike="noStrike">
                          <a:solidFill>
                            <a:schemeClr val="bg1"/>
                          </a:solidFill>
                          <a:effectLst/>
                        </a:rPr>
                        <a:t>Price to Sales TTM</a:t>
                      </a:r>
                      <a:endParaRPr lang="en-GB" sz="1000" b="0" i="0" u="none" strike="noStrike">
                        <a:solidFill>
                          <a:schemeClr val="bg1"/>
                        </a:solidFill>
                        <a:effectLst/>
                        <a:latin typeface="Inherit"/>
                      </a:endParaRPr>
                    </a:p>
                  </a:txBody>
                  <a:tcPr marL="171450" marR="9525" marT="9525" marB="0" anchor="ctr">
                    <a:solidFill>
                      <a:schemeClr val="accent1"/>
                    </a:solidFill>
                  </a:tcPr>
                </a:tc>
                <a:tc>
                  <a:txBody>
                    <a:bodyPr/>
                    <a:lstStyle/>
                    <a:p>
                      <a:pPr algn="r" fontAlgn="ctr"/>
                      <a:r>
                        <a:rPr lang="en-GB" sz="1000" u="none" strike="noStrike">
                          <a:solidFill>
                            <a:schemeClr val="bg1"/>
                          </a:solidFill>
                          <a:effectLst/>
                        </a:rPr>
                        <a:t>1.9</a:t>
                      </a:r>
                      <a:endParaRPr lang="en-GB" sz="1000" b="0" i="0" u="none" strike="noStrike">
                        <a:solidFill>
                          <a:schemeClr val="bg1"/>
                        </a:solidFill>
                        <a:effectLst/>
                        <a:latin typeface="Arial" panose="020B0604020202020204" pitchFamily="34" charset="0"/>
                      </a:endParaRPr>
                    </a:p>
                  </a:txBody>
                  <a:tcPr marL="9525" marR="9525" marT="9525" marB="0" anchor="ctr">
                    <a:solidFill>
                      <a:schemeClr val="accent1"/>
                    </a:solidFill>
                  </a:tcPr>
                </a:tc>
                <a:extLst>
                  <a:ext uri="{0D108BD9-81ED-4DB2-BD59-A6C34878D82A}">
                    <a16:rowId xmlns:a16="http://schemas.microsoft.com/office/drawing/2014/main" val="561814267"/>
                  </a:ext>
                </a:extLst>
              </a:tr>
              <a:tr h="444804">
                <a:tc>
                  <a:txBody>
                    <a:bodyPr/>
                    <a:lstStyle/>
                    <a:p>
                      <a:pPr algn="l" fontAlgn="ctr"/>
                      <a:r>
                        <a:rPr lang="en-GB" sz="1000" u="none" strike="noStrike">
                          <a:solidFill>
                            <a:schemeClr val="bg1"/>
                          </a:solidFill>
                          <a:effectLst/>
                        </a:rPr>
                        <a:t>Operating margin TTM</a:t>
                      </a:r>
                      <a:endParaRPr lang="en-GB" sz="1000" b="0" i="0" u="none" strike="noStrike">
                        <a:solidFill>
                          <a:schemeClr val="bg1"/>
                        </a:solidFill>
                        <a:effectLst/>
                        <a:latin typeface="Inherit"/>
                      </a:endParaRPr>
                    </a:p>
                  </a:txBody>
                  <a:tcPr marL="171450" marR="9525" marT="9525" marB="0" anchor="ctr">
                    <a:solidFill>
                      <a:schemeClr val="accent1"/>
                    </a:solidFill>
                  </a:tcPr>
                </a:tc>
                <a:tc>
                  <a:txBody>
                    <a:bodyPr/>
                    <a:lstStyle/>
                    <a:p>
                      <a:pPr algn="r" fontAlgn="ctr"/>
                      <a:r>
                        <a:rPr lang="en-GB" sz="1000" u="none" strike="noStrike">
                          <a:solidFill>
                            <a:schemeClr val="bg1"/>
                          </a:solidFill>
                          <a:effectLst/>
                        </a:rPr>
                        <a:t>47.23%</a:t>
                      </a:r>
                      <a:endParaRPr lang="en-GB" sz="1000" b="0" i="0" u="none" strike="noStrike">
                        <a:solidFill>
                          <a:schemeClr val="bg1"/>
                        </a:solidFill>
                        <a:effectLst/>
                        <a:latin typeface="Arial" panose="020B0604020202020204" pitchFamily="34" charset="0"/>
                      </a:endParaRPr>
                    </a:p>
                  </a:txBody>
                  <a:tcPr marL="9525" marR="9525" marT="9525" marB="0" anchor="ctr">
                    <a:solidFill>
                      <a:schemeClr val="accent1"/>
                    </a:solidFill>
                  </a:tcPr>
                </a:tc>
                <a:extLst>
                  <a:ext uri="{0D108BD9-81ED-4DB2-BD59-A6C34878D82A}">
                    <a16:rowId xmlns:a16="http://schemas.microsoft.com/office/drawing/2014/main" val="2465840837"/>
                  </a:ext>
                </a:extLst>
              </a:tr>
              <a:tr h="471492">
                <a:tc>
                  <a:txBody>
                    <a:bodyPr/>
                    <a:lstStyle/>
                    <a:p>
                      <a:pPr algn="l" fontAlgn="ctr"/>
                      <a:r>
                        <a:rPr lang="en-GB" sz="1000" u="none" strike="noStrike">
                          <a:solidFill>
                            <a:schemeClr val="bg1"/>
                          </a:solidFill>
                          <a:effectLst/>
                        </a:rPr>
                        <a:t>Operating margin 5YA</a:t>
                      </a:r>
                      <a:endParaRPr lang="en-GB" sz="1000" b="0" i="0" u="none" strike="noStrike">
                        <a:solidFill>
                          <a:schemeClr val="bg1"/>
                        </a:solidFill>
                        <a:effectLst/>
                        <a:latin typeface="Inherit"/>
                      </a:endParaRPr>
                    </a:p>
                  </a:txBody>
                  <a:tcPr marL="171450" marR="9525" marT="9525" marB="0" anchor="ctr">
                    <a:solidFill>
                      <a:schemeClr val="accent1"/>
                    </a:solidFill>
                  </a:tcPr>
                </a:tc>
                <a:tc>
                  <a:txBody>
                    <a:bodyPr/>
                    <a:lstStyle/>
                    <a:p>
                      <a:pPr algn="r" fontAlgn="ctr"/>
                      <a:r>
                        <a:rPr lang="en-GB" sz="1000" u="none" strike="noStrike">
                          <a:solidFill>
                            <a:schemeClr val="bg1"/>
                          </a:solidFill>
                          <a:effectLst/>
                        </a:rPr>
                        <a:t>43.40%</a:t>
                      </a:r>
                      <a:endParaRPr lang="en-GB" sz="1000" b="0" i="0" u="none" strike="noStrike">
                        <a:solidFill>
                          <a:schemeClr val="bg1"/>
                        </a:solidFill>
                        <a:effectLst/>
                        <a:latin typeface="Arial" panose="020B0604020202020204" pitchFamily="34" charset="0"/>
                      </a:endParaRPr>
                    </a:p>
                  </a:txBody>
                  <a:tcPr marL="9525" marR="9525" marT="9525" marB="0" anchor="ctr">
                    <a:solidFill>
                      <a:schemeClr val="accent1"/>
                    </a:solidFill>
                  </a:tcPr>
                </a:tc>
                <a:extLst>
                  <a:ext uri="{0D108BD9-81ED-4DB2-BD59-A6C34878D82A}">
                    <a16:rowId xmlns:a16="http://schemas.microsoft.com/office/drawing/2014/main" val="381842977"/>
                  </a:ext>
                </a:extLst>
              </a:tr>
              <a:tr h="382234">
                <a:tc>
                  <a:txBody>
                    <a:bodyPr/>
                    <a:lstStyle/>
                    <a:p>
                      <a:pPr algn="l" fontAlgn="ctr"/>
                      <a:r>
                        <a:rPr lang="en-GB" sz="1000" u="none" strike="noStrike">
                          <a:solidFill>
                            <a:schemeClr val="bg1"/>
                          </a:solidFill>
                          <a:effectLst/>
                        </a:rPr>
                        <a:t>Pretax margin TTM</a:t>
                      </a:r>
                      <a:endParaRPr lang="en-GB" sz="1000" b="0" i="0" u="none" strike="noStrike">
                        <a:solidFill>
                          <a:schemeClr val="bg1"/>
                        </a:solidFill>
                        <a:effectLst/>
                        <a:latin typeface="Inherit"/>
                      </a:endParaRPr>
                    </a:p>
                  </a:txBody>
                  <a:tcPr marL="171450" marR="9525" marT="9525" marB="0" anchor="ctr">
                    <a:solidFill>
                      <a:schemeClr val="accent1"/>
                    </a:solidFill>
                  </a:tcPr>
                </a:tc>
                <a:tc>
                  <a:txBody>
                    <a:bodyPr/>
                    <a:lstStyle/>
                    <a:p>
                      <a:pPr algn="r" fontAlgn="ctr"/>
                      <a:r>
                        <a:rPr lang="en-GB" sz="1000" u="none" strike="noStrike">
                          <a:solidFill>
                            <a:schemeClr val="bg1"/>
                          </a:solidFill>
                          <a:effectLst/>
                        </a:rPr>
                        <a:t>47.12%</a:t>
                      </a:r>
                      <a:endParaRPr lang="en-GB" sz="1000" b="0" i="0" u="none" strike="noStrike">
                        <a:solidFill>
                          <a:schemeClr val="bg1"/>
                        </a:solidFill>
                        <a:effectLst/>
                        <a:latin typeface="Arial" panose="020B0604020202020204" pitchFamily="34" charset="0"/>
                      </a:endParaRPr>
                    </a:p>
                  </a:txBody>
                  <a:tcPr marL="9525" marR="9525" marT="9525" marB="0" anchor="ctr">
                    <a:solidFill>
                      <a:schemeClr val="accent1"/>
                    </a:solidFill>
                  </a:tcPr>
                </a:tc>
                <a:extLst>
                  <a:ext uri="{0D108BD9-81ED-4DB2-BD59-A6C34878D82A}">
                    <a16:rowId xmlns:a16="http://schemas.microsoft.com/office/drawing/2014/main" val="2774572503"/>
                  </a:ext>
                </a:extLst>
              </a:tr>
              <a:tr h="350954">
                <a:tc>
                  <a:txBody>
                    <a:bodyPr/>
                    <a:lstStyle/>
                    <a:p>
                      <a:pPr algn="l" fontAlgn="ctr"/>
                      <a:r>
                        <a:rPr lang="en-GB" sz="1000" u="none" strike="noStrike">
                          <a:solidFill>
                            <a:schemeClr val="bg1"/>
                          </a:solidFill>
                          <a:effectLst/>
                        </a:rPr>
                        <a:t>Pretax margin 5YA</a:t>
                      </a:r>
                      <a:endParaRPr lang="en-GB" sz="1000" b="0" i="0" u="none" strike="noStrike">
                        <a:solidFill>
                          <a:schemeClr val="bg1"/>
                        </a:solidFill>
                        <a:effectLst/>
                        <a:latin typeface="Inherit"/>
                      </a:endParaRPr>
                    </a:p>
                  </a:txBody>
                  <a:tcPr marL="171450" marR="9525" marT="9525" marB="0" anchor="ctr">
                    <a:solidFill>
                      <a:schemeClr val="accent1"/>
                    </a:solidFill>
                  </a:tcPr>
                </a:tc>
                <a:tc>
                  <a:txBody>
                    <a:bodyPr/>
                    <a:lstStyle/>
                    <a:p>
                      <a:pPr algn="r" fontAlgn="ctr"/>
                      <a:r>
                        <a:rPr lang="en-GB" sz="1000" u="none" strike="noStrike">
                          <a:solidFill>
                            <a:schemeClr val="bg1"/>
                          </a:solidFill>
                          <a:effectLst/>
                        </a:rPr>
                        <a:t>40.96%</a:t>
                      </a:r>
                      <a:endParaRPr lang="en-GB" sz="1000" b="0" i="0" u="none" strike="noStrike">
                        <a:solidFill>
                          <a:schemeClr val="bg1"/>
                        </a:solidFill>
                        <a:effectLst/>
                        <a:latin typeface="Arial" panose="020B0604020202020204" pitchFamily="34" charset="0"/>
                      </a:endParaRPr>
                    </a:p>
                  </a:txBody>
                  <a:tcPr marL="9525" marR="9525" marT="9525" marB="0" anchor="ctr">
                    <a:solidFill>
                      <a:schemeClr val="accent1"/>
                    </a:solidFill>
                  </a:tcPr>
                </a:tc>
                <a:extLst>
                  <a:ext uri="{0D108BD9-81ED-4DB2-BD59-A6C34878D82A}">
                    <a16:rowId xmlns:a16="http://schemas.microsoft.com/office/drawing/2014/main" val="277647459"/>
                  </a:ext>
                </a:extLst>
              </a:tr>
              <a:tr h="403596">
                <a:tc>
                  <a:txBody>
                    <a:bodyPr/>
                    <a:lstStyle/>
                    <a:p>
                      <a:pPr algn="l" fontAlgn="ctr"/>
                      <a:r>
                        <a:rPr lang="en-GB" sz="1000" u="none" strike="noStrike">
                          <a:solidFill>
                            <a:schemeClr val="bg1"/>
                          </a:solidFill>
                          <a:effectLst/>
                        </a:rPr>
                        <a:t>Net Profit margin TTM</a:t>
                      </a:r>
                      <a:endParaRPr lang="en-GB" sz="1000" b="0" i="0" u="none" strike="noStrike">
                        <a:solidFill>
                          <a:schemeClr val="bg1"/>
                        </a:solidFill>
                        <a:effectLst/>
                        <a:latin typeface="Inherit"/>
                      </a:endParaRPr>
                    </a:p>
                  </a:txBody>
                  <a:tcPr marL="171450" marR="9525" marT="9525" marB="0" anchor="ctr">
                    <a:solidFill>
                      <a:schemeClr val="accent1"/>
                    </a:solidFill>
                  </a:tcPr>
                </a:tc>
                <a:tc>
                  <a:txBody>
                    <a:bodyPr/>
                    <a:lstStyle/>
                    <a:p>
                      <a:pPr algn="r" fontAlgn="ctr"/>
                      <a:r>
                        <a:rPr lang="en-GB" sz="1000" u="none" strike="noStrike">
                          <a:solidFill>
                            <a:schemeClr val="bg1"/>
                          </a:solidFill>
                          <a:effectLst/>
                        </a:rPr>
                        <a:t>28.96%</a:t>
                      </a:r>
                      <a:endParaRPr lang="en-GB" sz="1000" b="0" i="0" u="none" strike="noStrike">
                        <a:solidFill>
                          <a:schemeClr val="bg1"/>
                        </a:solidFill>
                        <a:effectLst/>
                        <a:latin typeface="Arial" panose="020B0604020202020204" pitchFamily="34" charset="0"/>
                      </a:endParaRPr>
                    </a:p>
                  </a:txBody>
                  <a:tcPr marL="9525" marR="9525" marT="9525" marB="0" anchor="ctr">
                    <a:solidFill>
                      <a:schemeClr val="accent1"/>
                    </a:solidFill>
                  </a:tcPr>
                </a:tc>
                <a:extLst>
                  <a:ext uri="{0D108BD9-81ED-4DB2-BD59-A6C34878D82A}">
                    <a16:rowId xmlns:a16="http://schemas.microsoft.com/office/drawing/2014/main" val="1648335861"/>
                  </a:ext>
                </a:extLst>
              </a:tr>
              <a:tr h="386049">
                <a:tc>
                  <a:txBody>
                    <a:bodyPr/>
                    <a:lstStyle/>
                    <a:p>
                      <a:pPr algn="l" fontAlgn="ctr"/>
                      <a:r>
                        <a:rPr lang="en-GB" sz="1000" u="none" strike="noStrike">
                          <a:solidFill>
                            <a:schemeClr val="bg1"/>
                          </a:solidFill>
                          <a:effectLst/>
                        </a:rPr>
                        <a:t>Net Profit margin 5YA</a:t>
                      </a:r>
                      <a:endParaRPr lang="en-GB" sz="1000" b="0" i="0" u="none" strike="noStrike">
                        <a:solidFill>
                          <a:schemeClr val="bg1"/>
                        </a:solidFill>
                        <a:effectLst/>
                        <a:latin typeface="Inherit"/>
                      </a:endParaRPr>
                    </a:p>
                  </a:txBody>
                  <a:tcPr marL="171450" marR="9525" marT="9525" marB="0" anchor="ctr">
                    <a:solidFill>
                      <a:schemeClr val="accent1"/>
                    </a:solidFill>
                  </a:tcPr>
                </a:tc>
                <a:tc>
                  <a:txBody>
                    <a:bodyPr/>
                    <a:lstStyle/>
                    <a:p>
                      <a:pPr algn="r" fontAlgn="ctr"/>
                      <a:r>
                        <a:rPr lang="en-GB" sz="1000" u="none" strike="noStrike">
                          <a:solidFill>
                            <a:schemeClr val="bg1"/>
                          </a:solidFill>
                          <a:effectLst/>
                        </a:rPr>
                        <a:t>24.66%</a:t>
                      </a:r>
                      <a:endParaRPr lang="en-GB" sz="1000" b="0" i="0" u="none" strike="noStrike">
                        <a:solidFill>
                          <a:schemeClr val="bg1"/>
                        </a:solidFill>
                        <a:effectLst/>
                        <a:latin typeface="Arial" panose="020B0604020202020204" pitchFamily="34" charset="0"/>
                      </a:endParaRPr>
                    </a:p>
                  </a:txBody>
                  <a:tcPr marL="9525" marR="9525" marT="9525" marB="0" anchor="ctr">
                    <a:solidFill>
                      <a:schemeClr val="accent1"/>
                    </a:solidFill>
                  </a:tcPr>
                </a:tc>
                <a:extLst>
                  <a:ext uri="{0D108BD9-81ED-4DB2-BD59-A6C34878D82A}">
                    <a16:rowId xmlns:a16="http://schemas.microsoft.com/office/drawing/2014/main" val="2203363504"/>
                  </a:ext>
                </a:extLst>
              </a:tr>
              <a:tr h="407002">
                <a:tc>
                  <a:txBody>
                    <a:bodyPr/>
                    <a:lstStyle/>
                    <a:p>
                      <a:pPr algn="l" fontAlgn="ctr"/>
                      <a:r>
                        <a:rPr lang="en-GB" sz="1000" u="none" strike="noStrike">
                          <a:solidFill>
                            <a:schemeClr val="bg1"/>
                          </a:solidFill>
                          <a:effectLst/>
                        </a:rPr>
                        <a:t>Revenue/Share TTM</a:t>
                      </a:r>
                      <a:endParaRPr lang="en-GB" sz="1000" b="0" i="0" u="none" strike="noStrike">
                        <a:solidFill>
                          <a:schemeClr val="bg1"/>
                        </a:solidFill>
                        <a:effectLst/>
                        <a:latin typeface="Inherit"/>
                      </a:endParaRPr>
                    </a:p>
                  </a:txBody>
                  <a:tcPr marL="171450" marR="9525" marT="9525" marB="0" anchor="ctr">
                    <a:solidFill>
                      <a:schemeClr val="accent1"/>
                    </a:solidFill>
                  </a:tcPr>
                </a:tc>
                <a:tc>
                  <a:txBody>
                    <a:bodyPr/>
                    <a:lstStyle/>
                    <a:p>
                      <a:pPr algn="r" fontAlgn="ctr"/>
                      <a:r>
                        <a:rPr lang="en-GB" sz="1000" u="none" strike="noStrike">
                          <a:solidFill>
                            <a:schemeClr val="bg1"/>
                          </a:solidFill>
                          <a:effectLst/>
                        </a:rPr>
                        <a:t>13.24</a:t>
                      </a:r>
                      <a:endParaRPr lang="en-GB" sz="1000" b="0" i="0" u="none" strike="noStrike">
                        <a:solidFill>
                          <a:schemeClr val="bg1"/>
                        </a:solidFill>
                        <a:effectLst/>
                        <a:latin typeface="Arial" panose="020B0604020202020204" pitchFamily="34" charset="0"/>
                      </a:endParaRPr>
                    </a:p>
                  </a:txBody>
                  <a:tcPr marL="9525" marR="9525" marT="9525" marB="0" anchor="ctr">
                    <a:solidFill>
                      <a:schemeClr val="accent1"/>
                    </a:solidFill>
                  </a:tcPr>
                </a:tc>
                <a:extLst>
                  <a:ext uri="{0D108BD9-81ED-4DB2-BD59-A6C34878D82A}">
                    <a16:rowId xmlns:a16="http://schemas.microsoft.com/office/drawing/2014/main" val="2116534501"/>
                  </a:ext>
                </a:extLst>
              </a:tr>
              <a:tr h="407002">
                <a:tc>
                  <a:txBody>
                    <a:bodyPr/>
                    <a:lstStyle/>
                    <a:p>
                      <a:pPr algn="l" fontAlgn="ctr"/>
                      <a:r>
                        <a:rPr lang="en-GB" sz="1000" u="none" strike="noStrike">
                          <a:solidFill>
                            <a:schemeClr val="bg1"/>
                          </a:solidFill>
                          <a:effectLst/>
                        </a:rPr>
                        <a:t>Basic EPS ANN</a:t>
                      </a:r>
                      <a:endParaRPr lang="en-GB" sz="1000" b="0" i="0" u="none" strike="noStrike">
                        <a:solidFill>
                          <a:schemeClr val="bg1"/>
                        </a:solidFill>
                        <a:effectLst/>
                        <a:latin typeface="Inherit"/>
                      </a:endParaRPr>
                    </a:p>
                  </a:txBody>
                  <a:tcPr marL="171450" marR="9525" marT="9525" marB="0" anchor="ctr">
                    <a:solidFill>
                      <a:schemeClr val="accent1"/>
                    </a:solidFill>
                  </a:tcPr>
                </a:tc>
                <a:tc>
                  <a:txBody>
                    <a:bodyPr/>
                    <a:lstStyle/>
                    <a:p>
                      <a:pPr algn="r" fontAlgn="ctr"/>
                      <a:r>
                        <a:rPr lang="en-GB" sz="1000" u="none" strike="noStrike">
                          <a:solidFill>
                            <a:schemeClr val="bg1"/>
                          </a:solidFill>
                          <a:effectLst/>
                        </a:rPr>
                        <a:t>3.84</a:t>
                      </a:r>
                      <a:endParaRPr lang="en-GB" sz="1000" b="0" i="0" u="none" strike="noStrike">
                        <a:solidFill>
                          <a:schemeClr val="bg1"/>
                        </a:solidFill>
                        <a:effectLst/>
                        <a:latin typeface="Arial" panose="020B0604020202020204" pitchFamily="34" charset="0"/>
                      </a:endParaRPr>
                    </a:p>
                  </a:txBody>
                  <a:tcPr marL="9525" marR="9525" marT="9525" marB="0" anchor="ctr">
                    <a:solidFill>
                      <a:schemeClr val="accent1"/>
                    </a:solidFill>
                  </a:tcPr>
                </a:tc>
                <a:extLst>
                  <a:ext uri="{0D108BD9-81ED-4DB2-BD59-A6C34878D82A}">
                    <a16:rowId xmlns:a16="http://schemas.microsoft.com/office/drawing/2014/main" val="159085207"/>
                  </a:ext>
                </a:extLst>
              </a:tr>
              <a:tr h="449429">
                <a:tc>
                  <a:txBody>
                    <a:bodyPr/>
                    <a:lstStyle/>
                    <a:p>
                      <a:pPr algn="l" fontAlgn="ctr"/>
                      <a:r>
                        <a:rPr lang="en-GB" sz="1000" u="none" strike="noStrike">
                          <a:solidFill>
                            <a:schemeClr val="bg1"/>
                          </a:solidFill>
                          <a:effectLst/>
                        </a:rPr>
                        <a:t>Dividend Yield ANN</a:t>
                      </a:r>
                      <a:endParaRPr lang="en-GB" sz="1000" b="0" i="0" u="none" strike="noStrike">
                        <a:solidFill>
                          <a:schemeClr val="bg1"/>
                        </a:solidFill>
                        <a:effectLst/>
                        <a:latin typeface="Inherit"/>
                      </a:endParaRPr>
                    </a:p>
                  </a:txBody>
                  <a:tcPr marL="171450" marR="9525" marT="9525" marB="0" anchor="ctr">
                    <a:solidFill>
                      <a:schemeClr val="accent1"/>
                    </a:solidFill>
                  </a:tcPr>
                </a:tc>
                <a:tc>
                  <a:txBody>
                    <a:bodyPr/>
                    <a:lstStyle/>
                    <a:p>
                      <a:pPr algn="r" fontAlgn="ctr"/>
                      <a:r>
                        <a:rPr lang="en-GB" sz="1000" u="none" strike="noStrike">
                          <a:solidFill>
                            <a:schemeClr val="bg1"/>
                          </a:solidFill>
                          <a:effectLst/>
                        </a:rPr>
                        <a:t>3%</a:t>
                      </a:r>
                      <a:endParaRPr lang="en-GB" sz="1000" b="0" i="0" u="none" strike="noStrike">
                        <a:solidFill>
                          <a:schemeClr val="bg1"/>
                        </a:solidFill>
                        <a:effectLst/>
                        <a:latin typeface="Arial" panose="020B0604020202020204" pitchFamily="34" charset="0"/>
                      </a:endParaRPr>
                    </a:p>
                  </a:txBody>
                  <a:tcPr marL="9525" marR="9525" marT="9525" marB="0" anchor="ctr">
                    <a:solidFill>
                      <a:schemeClr val="accent1"/>
                    </a:solidFill>
                  </a:tcPr>
                </a:tc>
                <a:extLst>
                  <a:ext uri="{0D108BD9-81ED-4DB2-BD59-A6C34878D82A}">
                    <a16:rowId xmlns:a16="http://schemas.microsoft.com/office/drawing/2014/main" val="3296181348"/>
                  </a:ext>
                </a:extLst>
              </a:tr>
              <a:tr h="535204">
                <a:tc>
                  <a:txBody>
                    <a:bodyPr/>
                    <a:lstStyle/>
                    <a:p>
                      <a:pPr algn="l" fontAlgn="ctr"/>
                      <a:r>
                        <a:rPr lang="en-GB" sz="1000" u="none" strike="noStrike">
                          <a:solidFill>
                            <a:schemeClr val="bg1"/>
                          </a:solidFill>
                          <a:effectLst/>
                        </a:rPr>
                        <a:t>Dividend Yield 5 Year Avg. 5YA</a:t>
                      </a:r>
                      <a:endParaRPr lang="en-GB" sz="1000" b="0" i="0" u="none" strike="noStrike">
                        <a:solidFill>
                          <a:schemeClr val="bg1"/>
                        </a:solidFill>
                        <a:effectLst/>
                        <a:latin typeface="Inherit"/>
                      </a:endParaRPr>
                    </a:p>
                  </a:txBody>
                  <a:tcPr marL="171450" marR="9525" marT="9525" marB="0" anchor="ctr">
                    <a:solidFill>
                      <a:schemeClr val="accent1"/>
                    </a:solidFill>
                  </a:tcPr>
                </a:tc>
                <a:tc>
                  <a:txBody>
                    <a:bodyPr/>
                    <a:lstStyle/>
                    <a:p>
                      <a:pPr algn="r" fontAlgn="ctr"/>
                      <a:r>
                        <a:rPr lang="en-GB" sz="1000" u="none" strike="noStrike">
                          <a:solidFill>
                            <a:schemeClr val="bg1"/>
                          </a:solidFill>
                          <a:effectLst/>
                        </a:rPr>
                        <a:t>2.78%</a:t>
                      </a:r>
                      <a:endParaRPr lang="en-GB" sz="1000" b="0" i="0" u="none" strike="noStrike">
                        <a:solidFill>
                          <a:schemeClr val="bg1"/>
                        </a:solidFill>
                        <a:effectLst/>
                        <a:latin typeface="Arial" panose="020B0604020202020204" pitchFamily="34" charset="0"/>
                      </a:endParaRPr>
                    </a:p>
                  </a:txBody>
                  <a:tcPr marL="9525" marR="9525" marT="9525" marB="0" anchor="ctr">
                    <a:solidFill>
                      <a:schemeClr val="accent1"/>
                    </a:solidFill>
                  </a:tcPr>
                </a:tc>
                <a:extLst>
                  <a:ext uri="{0D108BD9-81ED-4DB2-BD59-A6C34878D82A}">
                    <a16:rowId xmlns:a16="http://schemas.microsoft.com/office/drawing/2014/main" val="97804488"/>
                  </a:ext>
                </a:extLst>
              </a:tr>
              <a:tr h="407002">
                <a:tc>
                  <a:txBody>
                    <a:bodyPr/>
                    <a:lstStyle/>
                    <a:p>
                      <a:pPr algn="l" fontAlgn="ctr"/>
                      <a:r>
                        <a:rPr lang="en-GB" sz="1000" u="none" strike="noStrike">
                          <a:solidFill>
                            <a:schemeClr val="bg1"/>
                          </a:solidFill>
                          <a:effectLst/>
                        </a:rPr>
                        <a:t>Dividend Growth Rate ANN</a:t>
                      </a:r>
                      <a:endParaRPr lang="en-GB" sz="1000" b="0" i="0" u="none" strike="noStrike">
                        <a:solidFill>
                          <a:schemeClr val="bg1"/>
                        </a:solidFill>
                        <a:effectLst/>
                        <a:latin typeface="Inherit"/>
                      </a:endParaRPr>
                    </a:p>
                  </a:txBody>
                  <a:tcPr marL="171450" marR="9525" marT="9525" marB="0" anchor="ctr">
                    <a:solidFill>
                      <a:schemeClr val="accent1"/>
                    </a:solidFill>
                  </a:tcPr>
                </a:tc>
                <a:tc>
                  <a:txBody>
                    <a:bodyPr/>
                    <a:lstStyle/>
                    <a:p>
                      <a:pPr algn="r" fontAlgn="ctr"/>
                      <a:r>
                        <a:rPr lang="en-GB" sz="1000" u="none" strike="noStrike">
                          <a:solidFill>
                            <a:schemeClr val="bg1"/>
                          </a:solidFill>
                          <a:effectLst/>
                        </a:rPr>
                        <a:t>14.29%</a:t>
                      </a:r>
                      <a:endParaRPr lang="en-GB" sz="1000" b="0" i="0" u="none" strike="noStrike">
                        <a:solidFill>
                          <a:schemeClr val="bg1"/>
                        </a:solidFill>
                        <a:effectLst/>
                        <a:latin typeface="Arial" panose="020B0604020202020204" pitchFamily="34" charset="0"/>
                      </a:endParaRPr>
                    </a:p>
                  </a:txBody>
                  <a:tcPr marL="9525" marR="9525" marT="9525" marB="0" anchor="ctr">
                    <a:solidFill>
                      <a:schemeClr val="accent1"/>
                    </a:solidFill>
                  </a:tcPr>
                </a:tc>
                <a:extLst>
                  <a:ext uri="{0D108BD9-81ED-4DB2-BD59-A6C34878D82A}">
                    <a16:rowId xmlns:a16="http://schemas.microsoft.com/office/drawing/2014/main" val="4163335278"/>
                  </a:ext>
                </a:extLst>
              </a:tr>
              <a:tr h="435287">
                <a:tc>
                  <a:txBody>
                    <a:bodyPr/>
                    <a:lstStyle/>
                    <a:p>
                      <a:pPr algn="l" fontAlgn="ctr"/>
                      <a:r>
                        <a:rPr lang="en-GB" sz="1000" u="none" strike="noStrike">
                          <a:solidFill>
                            <a:schemeClr val="bg1"/>
                          </a:solidFill>
                          <a:effectLst/>
                        </a:rPr>
                        <a:t>Payout Ratio TTM</a:t>
                      </a:r>
                      <a:endParaRPr lang="en-GB" sz="1000" b="0" i="0" u="none" strike="noStrike">
                        <a:solidFill>
                          <a:schemeClr val="bg1"/>
                        </a:solidFill>
                        <a:effectLst/>
                        <a:latin typeface="Inherit"/>
                      </a:endParaRPr>
                    </a:p>
                  </a:txBody>
                  <a:tcPr marL="171450" marR="9525" marT="9525" marB="0" anchor="ctr">
                    <a:solidFill>
                      <a:schemeClr val="accent1"/>
                    </a:solidFill>
                  </a:tcPr>
                </a:tc>
                <a:tc>
                  <a:txBody>
                    <a:bodyPr/>
                    <a:lstStyle/>
                    <a:p>
                      <a:pPr algn="r" fontAlgn="ctr"/>
                      <a:r>
                        <a:rPr lang="en-GB" sz="1000" u="none" strike="noStrike" dirty="0">
                          <a:solidFill>
                            <a:schemeClr val="bg1"/>
                          </a:solidFill>
                          <a:effectLst/>
                        </a:rPr>
                        <a:t>18.26%</a:t>
                      </a:r>
                      <a:endParaRPr lang="en-GB" sz="1000" b="0" i="0" u="none" strike="noStrike" dirty="0">
                        <a:solidFill>
                          <a:schemeClr val="bg1"/>
                        </a:solidFill>
                        <a:effectLst/>
                        <a:latin typeface="Arial" panose="020B0604020202020204" pitchFamily="34" charset="0"/>
                      </a:endParaRPr>
                    </a:p>
                  </a:txBody>
                  <a:tcPr marL="9525" marR="9525" marT="9525" marB="0" anchor="ctr">
                    <a:solidFill>
                      <a:schemeClr val="accent1"/>
                    </a:solidFill>
                  </a:tcPr>
                </a:tc>
                <a:extLst>
                  <a:ext uri="{0D108BD9-81ED-4DB2-BD59-A6C34878D82A}">
                    <a16:rowId xmlns:a16="http://schemas.microsoft.com/office/drawing/2014/main" val="3430654869"/>
                  </a:ext>
                </a:extLst>
              </a:tr>
            </a:tbl>
          </a:graphicData>
        </a:graphic>
      </p:graphicFrame>
      <p:sp>
        <p:nvSpPr>
          <p:cNvPr id="15" name="TextBox 14">
            <a:extLst>
              <a:ext uri="{FF2B5EF4-FFF2-40B4-BE49-F238E27FC236}">
                <a16:creationId xmlns:a16="http://schemas.microsoft.com/office/drawing/2014/main" id="{D959DE7C-193D-1B6D-9B84-A38766FD698D}"/>
              </a:ext>
            </a:extLst>
          </p:cNvPr>
          <p:cNvSpPr txBox="1"/>
          <p:nvPr/>
        </p:nvSpPr>
        <p:spPr>
          <a:xfrm>
            <a:off x="6928401" y="652826"/>
            <a:ext cx="553934" cy="369332"/>
          </a:xfrm>
          <a:prstGeom prst="rect">
            <a:avLst/>
          </a:prstGeom>
          <a:noFill/>
        </p:spPr>
        <p:txBody>
          <a:bodyPr wrap="none" rtlCol="0">
            <a:spAutoFit/>
          </a:bodyPr>
          <a:lstStyle/>
          <a:p>
            <a:r>
              <a:rPr lang="fr-FR" dirty="0">
                <a:solidFill>
                  <a:schemeClr val="bg1"/>
                </a:solidFill>
              </a:rPr>
              <a:t>BTE</a:t>
            </a:r>
          </a:p>
        </p:txBody>
      </p:sp>
      <p:graphicFrame>
        <p:nvGraphicFramePr>
          <p:cNvPr id="16" name="Table 15">
            <a:extLst>
              <a:ext uri="{FF2B5EF4-FFF2-40B4-BE49-F238E27FC236}">
                <a16:creationId xmlns:a16="http://schemas.microsoft.com/office/drawing/2014/main" id="{93D4E0E1-50F6-EA4C-E072-E3FC6B8AEE4F}"/>
              </a:ext>
            </a:extLst>
          </p:cNvPr>
          <p:cNvGraphicFramePr>
            <a:graphicFrameLocks noGrp="1"/>
          </p:cNvGraphicFramePr>
          <p:nvPr>
            <p:extLst>
              <p:ext uri="{D42A27DB-BD31-4B8C-83A1-F6EECF244321}">
                <p14:modId xmlns:p14="http://schemas.microsoft.com/office/powerpoint/2010/main" val="3507854367"/>
              </p:ext>
            </p:extLst>
          </p:nvPr>
        </p:nvGraphicFramePr>
        <p:xfrm>
          <a:off x="9448800" y="1022158"/>
          <a:ext cx="2591851" cy="5688054"/>
        </p:xfrm>
        <a:graphic>
          <a:graphicData uri="http://schemas.openxmlformats.org/drawingml/2006/table">
            <a:tbl>
              <a:tblPr>
                <a:tableStyleId>{5C22544A-7EE6-4342-B048-85BDC9FD1C3A}</a:tableStyleId>
              </a:tblPr>
              <a:tblGrid>
                <a:gridCol w="1798421">
                  <a:extLst>
                    <a:ext uri="{9D8B030D-6E8A-4147-A177-3AD203B41FA5}">
                      <a16:colId xmlns:a16="http://schemas.microsoft.com/office/drawing/2014/main" val="1627917763"/>
                    </a:ext>
                  </a:extLst>
                </a:gridCol>
                <a:gridCol w="793430">
                  <a:extLst>
                    <a:ext uri="{9D8B030D-6E8A-4147-A177-3AD203B41FA5}">
                      <a16:colId xmlns:a16="http://schemas.microsoft.com/office/drawing/2014/main" val="2166901857"/>
                    </a:ext>
                  </a:extLst>
                </a:gridCol>
              </a:tblGrid>
              <a:tr h="360990">
                <a:tc>
                  <a:txBody>
                    <a:bodyPr/>
                    <a:lstStyle/>
                    <a:p>
                      <a:pPr algn="l" fontAlgn="ctr"/>
                      <a:r>
                        <a:rPr lang="en-GB" sz="1000" u="none" strike="noStrike">
                          <a:effectLst/>
                        </a:rPr>
                        <a:t>P/E Ratio TTM</a:t>
                      </a:r>
                      <a:endParaRPr lang="en-GB" sz="1000" b="0" i="0" u="none" strike="noStrike">
                        <a:solidFill>
                          <a:srgbClr val="333333"/>
                        </a:solidFill>
                        <a:effectLst/>
                        <a:latin typeface="Inherit"/>
                      </a:endParaRPr>
                    </a:p>
                  </a:txBody>
                  <a:tcPr marL="85694" marR="4761" marT="4761" marB="0" anchor="ctr">
                    <a:solidFill>
                      <a:schemeClr val="accent1">
                        <a:lumMod val="20000"/>
                        <a:lumOff val="80000"/>
                      </a:schemeClr>
                    </a:solidFill>
                  </a:tcPr>
                </a:tc>
                <a:tc>
                  <a:txBody>
                    <a:bodyPr/>
                    <a:lstStyle/>
                    <a:p>
                      <a:pPr algn="r" fontAlgn="ctr"/>
                      <a:r>
                        <a:rPr lang="en-GB" sz="1000" u="none" strike="noStrike">
                          <a:effectLst/>
                        </a:rPr>
                        <a:t>8.78</a:t>
                      </a:r>
                      <a:endParaRPr lang="en-GB" sz="1000" b="0" i="0" u="none" strike="noStrike">
                        <a:solidFill>
                          <a:srgbClr val="333333"/>
                        </a:solidFill>
                        <a:effectLst/>
                        <a:latin typeface="Arial" panose="020B0604020202020204" pitchFamily="34" charset="0"/>
                      </a:endParaRPr>
                    </a:p>
                  </a:txBody>
                  <a:tcPr marL="4761" marR="4761" marT="4761" marB="0" anchor="ctr">
                    <a:solidFill>
                      <a:schemeClr val="accent1">
                        <a:lumMod val="20000"/>
                        <a:lumOff val="80000"/>
                      </a:schemeClr>
                    </a:solidFill>
                  </a:tcPr>
                </a:tc>
                <a:extLst>
                  <a:ext uri="{0D108BD9-81ED-4DB2-BD59-A6C34878D82A}">
                    <a16:rowId xmlns:a16="http://schemas.microsoft.com/office/drawing/2014/main" val="499210876"/>
                  </a:ext>
                </a:extLst>
              </a:tr>
              <a:tr h="239318">
                <a:tc>
                  <a:txBody>
                    <a:bodyPr/>
                    <a:lstStyle/>
                    <a:p>
                      <a:pPr algn="l" fontAlgn="ctr"/>
                      <a:r>
                        <a:rPr lang="en-GB" sz="1000" u="none" strike="noStrike">
                          <a:effectLst/>
                        </a:rPr>
                        <a:t>Price to Sales TTM</a:t>
                      </a:r>
                      <a:endParaRPr lang="en-GB" sz="1000" b="0" i="0" u="none" strike="noStrike">
                        <a:solidFill>
                          <a:srgbClr val="333333"/>
                        </a:solidFill>
                        <a:effectLst/>
                        <a:latin typeface="Inherit"/>
                      </a:endParaRPr>
                    </a:p>
                  </a:txBody>
                  <a:tcPr marL="85694" marR="4761" marT="4761" marB="0" anchor="ctr">
                    <a:solidFill>
                      <a:schemeClr val="accent1">
                        <a:lumMod val="20000"/>
                        <a:lumOff val="80000"/>
                      </a:schemeClr>
                    </a:solidFill>
                  </a:tcPr>
                </a:tc>
                <a:tc>
                  <a:txBody>
                    <a:bodyPr/>
                    <a:lstStyle/>
                    <a:p>
                      <a:pPr algn="r" fontAlgn="ctr"/>
                      <a:r>
                        <a:rPr lang="en-GB" sz="1000" u="none" strike="noStrike">
                          <a:effectLst/>
                        </a:rPr>
                        <a:t>2.55</a:t>
                      </a:r>
                      <a:endParaRPr lang="en-GB" sz="1000" b="0" i="0" u="none" strike="noStrike">
                        <a:solidFill>
                          <a:srgbClr val="333333"/>
                        </a:solidFill>
                        <a:effectLst/>
                        <a:latin typeface="Arial" panose="020B0604020202020204" pitchFamily="34" charset="0"/>
                      </a:endParaRPr>
                    </a:p>
                  </a:txBody>
                  <a:tcPr marL="4761" marR="4761" marT="4761" marB="0" anchor="ctr">
                    <a:solidFill>
                      <a:schemeClr val="accent1">
                        <a:lumMod val="20000"/>
                        <a:lumOff val="80000"/>
                      </a:schemeClr>
                    </a:solidFill>
                  </a:tcPr>
                </a:tc>
                <a:extLst>
                  <a:ext uri="{0D108BD9-81ED-4DB2-BD59-A6C34878D82A}">
                    <a16:rowId xmlns:a16="http://schemas.microsoft.com/office/drawing/2014/main" val="3442713395"/>
                  </a:ext>
                </a:extLst>
              </a:tr>
              <a:tr h="460911">
                <a:tc>
                  <a:txBody>
                    <a:bodyPr/>
                    <a:lstStyle/>
                    <a:p>
                      <a:pPr algn="l" fontAlgn="ctr"/>
                      <a:r>
                        <a:rPr lang="en-GB" sz="1000" u="none" strike="noStrike">
                          <a:effectLst/>
                        </a:rPr>
                        <a:t>Operating margin TTM</a:t>
                      </a:r>
                      <a:endParaRPr lang="en-GB" sz="1000" b="0" i="0" u="none" strike="noStrike">
                        <a:solidFill>
                          <a:srgbClr val="000000"/>
                        </a:solidFill>
                        <a:effectLst/>
                        <a:latin typeface="Inherit"/>
                      </a:endParaRPr>
                    </a:p>
                  </a:txBody>
                  <a:tcPr marL="85694" marR="4761" marT="4761" marB="0" anchor="ctr">
                    <a:solidFill>
                      <a:schemeClr val="accent1">
                        <a:lumMod val="20000"/>
                        <a:lumOff val="80000"/>
                      </a:schemeClr>
                    </a:solidFill>
                  </a:tcPr>
                </a:tc>
                <a:tc>
                  <a:txBody>
                    <a:bodyPr/>
                    <a:lstStyle/>
                    <a:p>
                      <a:pPr algn="r" fontAlgn="ctr"/>
                      <a:r>
                        <a:rPr lang="en-GB" sz="1000" u="none" strike="noStrike">
                          <a:effectLst/>
                        </a:rPr>
                        <a:t>48.33</a:t>
                      </a:r>
                      <a:endParaRPr lang="en-GB" sz="1000" b="0" i="0" u="none" strike="noStrike">
                        <a:solidFill>
                          <a:srgbClr val="000000"/>
                        </a:solidFill>
                        <a:effectLst/>
                        <a:latin typeface="Arial" panose="020B0604020202020204" pitchFamily="34" charset="0"/>
                      </a:endParaRPr>
                    </a:p>
                  </a:txBody>
                  <a:tcPr marL="4761" marR="4761" marT="4761" marB="0" anchor="ctr">
                    <a:solidFill>
                      <a:schemeClr val="accent1">
                        <a:lumMod val="20000"/>
                        <a:lumOff val="80000"/>
                      </a:schemeClr>
                    </a:solidFill>
                  </a:tcPr>
                </a:tc>
                <a:extLst>
                  <a:ext uri="{0D108BD9-81ED-4DB2-BD59-A6C34878D82A}">
                    <a16:rowId xmlns:a16="http://schemas.microsoft.com/office/drawing/2014/main" val="3097168823"/>
                  </a:ext>
                </a:extLst>
              </a:tr>
              <a:tr h="450936">
                <a:tc>
                  <a:txBody>
                    <a:bodyPr/>
                    <a:lstStyle/>
                    <a:p>
                      <a:pPr algn="l" fontAlgn="ctr"/>
                      <a:r>
                        <a:rPr lang="en-GB" sz="1000" u="none" strike="noStrike">
                          <a:effectLst/>
                        </a:rPr>
                        <a:t>Operating margin 5YA</a:t>
                      </a:r>
                      <a:endParaRPr lang="en-GB" sz="1000" b="0" i="0" u="none" strike="noStrike">
                        <a:solidFill>
                          <a:srgbClr val="000000"/>
                        </a:solidFill>
                        <a:effectLst/>
                        <a:latin typeface="Inherit"/>
                      </a:endParaRPr>
                    </a:p>
                  </a:txBody>
                  <a:tcPr marL="85694" marR="4761" marT="4761" marB="0" anchor="ctr">
                    <a:solidFill>
                      <a:schemeClr val="accent1">
                        <a:lumMod val="20000"/>
                        <a:lumOff val="80000"/>
                      </a:schemeClr>
                    </a:solidFill>
                  </a:tcPr>
                </a:tc>
                <a:tc>
                  <a:txBody>
                    <a:bodyPr/>
                    <a:lstStyle/>
                    <a:p>
                      <a:pPr algn="r" fontAlgn="ctr"/>
                      <a:r>
                        <a:rPr lang="en-GB" sz="1000" u="none" strike="noStrike">
                          <a:effectLst/>
                        </a:rPr>
                        <a:t>46.06</a:t>
                      </a:r>
                      <a:endParaRPr lang="en-GB" sz="1000" b="0" i="0" u="none" strike="noStrike">
                        <a:solidFill>
                          <a:srgbClr val="000000"/>
                        </a:solidFill>
                        <a:effectLst/>
                        <a:latin typeface="Arial" panose="020B0604020202020204" pitchFamily="34" charset="0"/>
                      </a:endParaRPr>
                    </a:p>
                  </a:txBody>
                  <a:tcPr marL="4761" marR="4761" marT="4761" marB="0" anchor="ctr">
                    <a:solidFill>
                      <a:schemeClr val="accent1">
                        <a:lumMod val="20000"/>
                        <a:lumOff val="80000"/>
                      </a:schemeClr>
                    </a:solidFill>
                  </a:tcPr>
                </a:tc>
                <a:extLst>
                  <a:ext uri="{0D108BD9-81ED-4DB2-BD59-A6C34878D82A}">
                    <a16:rowId xmlns:a16="http://schemas.microsoft.com/office/drawing/2014/main" val="2039803852"/>
                  </a:ext>
                </a:extLst>
              </a:tr>
              <a:tr h="373386">
                <a:tc>
                  <a:txBody>
                    <a:bodyPr/>
                    <a:lstStyle/>
                    <a:p>
                      <a:pPr algn="l" fontAlgn="ctr"/>
                      <a:r>
                        <a:rPr lang="en-GB" sz="1000" u="none" strike="noStrike">
                          <a:effectLst/>
                        </a:rPr>
                        <a:t>Pretax margin TTM</a:t>
                      </a:r>
                      <a:endParaRPr lang="en-GB" sz="1000" b="0" i="0" u="none" strike="noStrike">
                        <a:solidFill>
                          <a:srgbClr val="000000"/>
                        </a:solidFill>
                        <a:effectLst/>
                        <a:latin typeface="Inherit"/>
                      </a:endParaRPr>
                    </a:p>
                  </a:txBody>
                  <a:tcPr marL="85694" marR="4761" marT="4761" marB="0" anchor="ctr">
                    <a:solidFill>
                      <a:schemeClr val="accent1">
                        <a:lumMod val="20000"/>
                        <a:lumOff val="80000"/>
                      </a:schemeClr>
                    </a:solidFill>
                  </a:tcPr>
                </a:tc>
                <a:tc>
                  <a:txBody>
                    <a:bodyPr/>
                    <a:lstStyle/>
                    <a:p>
                      <a:pPr algn="r" fontAlgn="ctr"/>
                      <a:r>
                        <a:rPr lang="en-GB" sz="1000" u="none" strike="noStrike">
                          <a:effectLst/>
                        </a:rPr>
                        <a:t>47.73</a:t>
                      </a:r>
                      <a:endParaRPr lang="en-GB" sz="1000" b="0" i="0" u="none" strike="noStrike">
                        <a:solidFill>
                          <a:srgbClr val="000000"/>
                        </a:solidFill>
                        <a:effectLst/>
                        <a:latin typeface="Arial" panose="020B0604020202020204" pitchFamily="34" charset="0"/>
                      </a:endParaRPr>
                    </a:p>
                  </a:txBody>
                  <a:tcPr marL="4761" marR="4761" marT="4761" marB="0" anchor="ctr">
                    <a:solidFill>
                      <a:schemeClr val="accent1">
                        <a:lumMod val="20000"/>
                        <a:lumOff val="80000"/>
                      </a:schemeClr>
                    </a:solidFill>
                  </a:tcPr>
                </a:tc>
                <a:extLst>
                  <a:ext uri="{0D108BD9-81ED-4DB2-BD59-A6C34878D82A}">
                    <a16:rowId xmlns:a16="http://schemas.microsoft.com/office/drawing/2014/main" val="1555412931"/>
                  </a:ext>
                </a:extLst>
              </a:tr>
              <a:tr h="372274">
                <a:tc>
                  <a:txBody>
                    <a:bodyPr/>
                    <a:lstStyle/>
                    <a:p>
                      <a:pPr algn="l" fontAlgn="ctr"/>
                      <a:r>
                        <a:rPr lang="en-GB" sz="1000" u="none" strike="noStrike">
                          <a:effectLst/>
                        </a:rPr>
                        <a:t>Pretax margin 5YA</a:t>
                      </a:r>
                      <a:endParaRPr lang="en-GB" sz="1000" b="0" i="0" u="none" strike="noStrike">
                        <a:solidFill>
                          <a:srgbClr val="000000"/>
                        </a:solidFill>
                        <a:effectLst/>
                        <a:latin typeface="Inherit"/>
                      </a:endParaRPr>
                    </a:p>
                  </a:txBody>
                  <a:tcPr marL="85694" marR="4761" marT="4761" marB="0" anchor="ctr">
                    <a:solidFill>
                      <a:schemeClr val="accent1">
                        <a:lumMod val="20000"/>
                        <a:lumOff val="80000"/>
                      </a:schemeClr>
                    </a:solidFill>
                  </a:tcPr>
                </a:tc>
                <a:tc>
                  <a:txBody>
                    <a:bodyPr/>
                    <a:lstStyle/>
                    <a:p>
                      <a:pPr algn="r" fontAlgn="ctr"/>
                      <a:r>
                        <a:rPr lang="en-GB" sz="1000" u="none" strike="noStrike">
                          <a:effectLst/>
                        </a:rPr>
                        <a:t>44.15</a:t>
                      </a:r>
                      <a:endParaRPr lang="en-GB" sz="1000" b="0" i="0" u="none" strike="noStrike">
                        <a:solidFill>
                          <a:srgbClr val="000000"/>
                        </a:solidFill>
                        <a:effectLst/>
                        <a:latin typeface="Arial" panose="020B0604020202020204" pitchFamily="34" charset="0"/>
                      </a:endParaRPr>
                    </a:p>
                  </a:txBody>
                  <a:tcPr marL="4761" marR="4761" marT="4761" marB="0" anchor="ctr">
                    <a:solidFill>
                      <a:schemeClr val="accent1">
                        <a:lumMod val="20000"/>
                        <a:lumOff val="80000"/>
                      </a:schemeClr>
                    </a:solidFill>
                  </a:tcPr>
                </a:tc>
                <a:extLst>
                  <a:ext uri="{0D108BD9-81ED-4DB2-BD59-A6C34878D82A}">
                    <a16:rowId xmlns:a16="http://schemas.microsoft.com/office/drawing/2014/main" val="1289094920"/>
                  </a:ext>
                </a:extLst>
              </a:tr>
              <a:tr h="398865">
                <a:tc>
                  <a:txBody>
                    <a:bodyPr/>
                    <a:lstStyle/>
                    <a:p>
                      <a:pPr algn="l" fontAlgn="ctr"/>
                      <a:r>
                        <a:rPr lang="en-GB" sz="1000" u="none" strike="noStrike">
                          <a:effectLst/>
                        </a:rPr>
                        <a:t>Net Profit margin TTM</a:t>
                      </a:r>
                      <a:endParaRPr lang="en-GB" sz="1000" b="0" i="0" u="none" strike="noStrike">
                        <a:solidFill>
                          <a:srgbClr val="000000"/>
                        </a:solidFill>
                        <a:effectLst/>
                        <a:latin typeface="Inherit"/>
                      </a:endParaRPr>
                    </a:p>
                  </a:txBody>
                  <a:tcPr marL="85694" marR="4761" marT="4761" marB="0" anchor="ctr">
                    <a:solidFill>
                      <a:schemeClr val="accent1">
                        <a:lumMod val="20000"/>
                        <a:lumOff val="80000"/>
                      </a:schemeClr>
                    </a:solidFill>
                  </a:tcPr>
                </a:tc>
                <a:tc>
                  <a:txBody>
                    <a:bodyPr/>
                    <a:lstStyle/>
                    <a:p>
                      <a:pPr algn="r" fontAlgn="ctr"/>
                      <a:r>
                        <a:rPr lang="en-GB" sz="1000" u="none" strike="noStrike">
                          <a:effectLst/>
                        </a:rPr>
                        <a:t>30.43</a:t>
                      </a:r>
                      <a:endParaRPr lang="en-GB" sz="1000" b="0" i="0" u="none" strike="noStrike">
                        <a:solidFill>
                          <a:srgbClr val="000000"/>
                        </a:solidFill>
                        <a:effectLst/>
                        <a:latin typeface="Arial" panose="020B0604020202020204" pitchFamily="34" charset="0"/>
                      </a:endParaRPr>
                    </a:p>
                  </a:txBody>
                  <a:tcPr marL="4761" marR="4761" marT="4761" marB="0" anchor="ctr">
                    <a:solidFill>
                      <a:schemeClr val="accent1">
                        <a:lumMod val="20000"/>
                        <a:lumOff val="80000"/>
                      </a:schemeClr>
                    </a:solidFill>
                  </a:tcPr>
                </a:tc>
                <a:extLst>
                  <a:ext uri="{0D108BD9-81ED-4DB2-BD59-A6C34878D82A}">
                    <a16:rowId xmlns:a16="http://schemas.microsoft.com/office/drawing/2014/main" val="36134400"/>
                  </a:ext>
                </a:extLst>
              </a:tr>
              <a:tr h="407729">
                <a:tc>
                  <a:txBody>
                    <a:bodyPr/>
                    <a:lstStyle/>
                    <a:p>
                      <a:pPr algn="l" fontAlgn="ctr"/>
                      <a:r>
                        <a:rPr lang="en-GB" sz="1000" u="none" strike="noStrike">
                          <a:effectLst/>
                        </a:rPr>
                        <a:t>Net Profit margin 5YA</a:t>
                      </a:r>
                      <a:endParaRPr lang="en-GB" sz="1000" b="0" i="0" u="none" strike="noStrike">
                        <a:solidFill>
                          <a:srgbClr val="000000"/>
                        </a:solidFill>
                        <a:effectLst/>
                        <a:latin typeface="Inherit"/>
                      </a:endParaRPr>
                    </a:p>
                  </a:txBody>
                  <a:tcPr marL="85694" marR="4761" marT="4761" marB="0" anchor="ctr">
                    <a:solidFill>
                      <a:schemeClr val="accent1">
                        <a:lumMod val="20000"/>
                        <a:lumOff val="80000"/>
                      </a:schemeClr>
                    </a:solidFill>
                  </a:tcPr>
                </a:tc>
                <a:tc>
                  <a:txBody>
                    <a:bodyPr/>
                    <a:lstStyle/>
                    <a:p>
                      <a:pPr algn="r" fontAlgn="ctr"/>
                      <a:r>
                        <a:rPr lang="en-GB" sz="1000" u="none" strike="noStrike">
                          <a:effectLst/>
                        </a:rPr>
                        <a:t>30.91</a:t>
                      </a:r>
                      <a:endParaRPr lang="en-GB" sz="1000" b="0" i="0" u="none" strike="noStrike">
                        <a:solidFill>
                          <a:srgbClr val="000000"/>
                        </a:solidFill>
                        <a:effectLst/>
                        <a:latin typeface="Arial" panose="020B0604020202020204" pitchFamily="34" charset="0"/>
                      </a:endParaRPr>
                    </a:p>
                  </a:txBody>
                  <a:tcPr marL="4761" marR="4761" marT="4761" marB="0" anchor="ctr">
                    <a:solidFill>
                      <a:schemeClr val="accent1">
                        <a:lumMod val="20000"/>
                        <a:lumOff val="80000"/>
                      </a:schemeClr>
                    </a:solidFill>
                  </a:tcPr>
                </a:tc>
                <a:extLst>
                  <a:ext uri="{0D108BD9-81ED-4DB2-BD59-A6C34878D82A}">
                    <a16:rowId xmlns:a16="http://schemas.microsoft.com/office/drawing/2014/main" val="5880750"/>
                  </a:ext>
                </a:extLst>
              </a:tr>
              <a:tr h="418002">
                <a:tc>
                  <a:txBody>
                    <a:bodyPr/>
                    <a:lstStyle/>
                    <a:p>
                      <a:pPr algn="l" fontAlgn="ctr"/>
                      <a:r>
                        <a:rPr lang="en-GB" sz="1000" u="none" strike="noStrike">
                          <a:effectLst/>
                        </a:rPr>
                        <a:t>Revenue/Share TTM</a:t>
                      </a:r>
                      <a:endParaRPr lang="en-GB" sz="1000" b="0" i="0" u="none" strike="noStrike">
                        <a:solidFill>
                          <a:srgbClr val="000000"/>
                        </a:solidFill>
                        <a:effectLst/>
                        <a:latin typeface="Inherit"/>
                      </a:endParaRPr>
                    </a:p>
                  </a:txBody>
                  <a:tcPr marL="85694" marR="4761" marT="4761" marB="0" anchor="ctr">
                    <a:solidFill>
                      <a:schemeClr val="accent1">
                        <a:lumMod val="20000"/>
                        <a:lumOff val="80000"/>
                      </a:schemeClr>
                    </a:solidFill>
                  </a:tcPr>
                </a:tc>
                <a:tc>
                  <a:txBody>
                    <a:bodyPr/>
                    <a:lstStyle/>
                    <a:p>
                      <a:pPr algn="r" fontAlgn="ctr"/>
                      <a:r>
                        <a:rPr lang="en-GB" sz="1000" u="none" strike="noStrike">
                          <a:effectLst/>
                        </a:rPr>
                        <a:t>15.43</a:t>
                      </a:r>
                      <a:endParaRPr lang="en-GB" sz="1000" b="0" i="0" u="none" strike="noStrike">
                        <a:solidFill>
                          <a:srgbClr val="000000"/>
                        </a:solidFill>
                        <a:effectLst/>
                        <a:latin typeface="Arial" panose="020B0604020202020204" pitchFamily="34" charset="0"/>
                      </a:endParaRPr>
                    </a:p>
                  </a:txBody>
                  <a:tcPr marL="4761" marR="4761" marT="4761" marB="0" anchor="ctr">
                    <a:solidFill>
                      <a:schemeClr val="accent1">
                        <a:lumMod val="20000"/>
                        <a:lumOff val="80000"/>
                      </a:schemeClr>
                    </a:solidFill>
                  </a:tcPr>
                </a:tc>
                <a:extLst>
                  <a:ext uri="{0D108BD9-81ED-4DB2-BD59-A6C34878D82A}">
                    <a16:rowId xmlns:a16="http://schemas.microsoft.com/office/drawing/2014/main" val="58364169"/>
                  </a:ext>
                </a:extLst>
              </a:tr>
              <a:tr h="406319">
                <a:tc>
                  <a:txBody>
                    <a:bodyPr/>
                    <a:lstStyle/>
                    <a:p>
                      <a:pPr algn="l" fontAlgn="ctr"/>
                      <a:r>
                        <a:rPr lang="en-GB" sz="1000" b="0" i="0" u="none" strike="noStrike">
                          <a:solidFill>
                            <a:srgbClr val="000000"/>
                          </a:solidFill>
                          <a:effectLst/>
                          <a:latin typeface="Inherit"/>
                        </a:rPr>
                        <a:t>Basic EPS </a:t>
                      </a:r>
                      <a:r>
                        <a:rPr lang="en-GB" sz="1000" b="0" i="1" u="none" strike="noStrike">
                          <a:solidFill>
                            <a:srgbClr val="9B9B9B"/>
                          </a:solidFill>
                          <a:effectLst/>
                          <a:latin typeface="Arial" panose="020B0604020202020204" pitchFamily="34" charset="0"/>
                        </a:rPr>
                        <a:t>ANN</a:t>
                      </a:r>
                      <a:endParaRPr lang="en-GB" sz="1000" b="0" i="0" u="none" strike="noStrike">
                        <a:solidFill>
                          <a:srgbClr val="000000"/>
                        </a:solidFill>
                        <a:effectLst/>
                        <a:latin typeface="Inherit"/>
                      </a:endParaRPr>
                    </a:p>
                  </a:txBody>
                  <a:tcPr marL="171450" marR="9525" marT="9525" marB="0" anchor="ctr">
                    <a:solidFill>
                      <a:schemeClr val="accent1">
                        <a:lumMod val="20000"/>
                        <a:lumOff val="80000"/>
                      </a:schemeClr>
                    </a:solidFill>
                  </a:tcPr>
                </a:tc>
                <a:tc>
                  <a:txBody>
                    <a:bodyPr/>
                    <a:lstStyle/>
                    <a:p>
                      <a:pPr algn="r" fontAlgn="ctr"/>
                      <a:r>
                        <a:rPr lang="en-GB" sz="1000" b="0" i="0" u="none" strike="noStrike">
                          <a:solidFill>
                            <a:srgbClr val="000000"/>
                          </a:solidFill>
                          <a:effectLst/>
                          <a:latin typeface="Arial" panose="020B0604020202020204" pitchFamily="34" charset="0"/>
                        </a:rPr>
                        <a:t>4.43</a:t>
                      </a:r>
                    </a:p>
                  </a:txBody>
                  <a:tcPr marL="9525" marR="9525" marT="9525" marB="0" anchor="ctr">
                    <a:solidFill>
                      <a:schemeClr val="accent1">
                        <a:lumMod val="20000"/>
                        <a:lumOff val="80000"/>
                      </a:schemeClr>
                    </a:solidFill>
                  </a:tcPr>
                </a:tc>
                <a:extLst>
                  <a:ext uri="{0D108BD9-81ED-4DB2-BD59-A6C34878D82A}">
                    <a16:rowId xmlns:a16="http://schemas.microsoft.com/office/drawing/2014/main" val="2734531365"/>
                  </a:ext>
                </a:extLst>
              </a:tr>
              <a:tr h="434851">
                <a:tc>
                  <a:txBody>
                    <a:bodyPr/>
                    <a:lstStyle/>
                    <a:p>
                      <a:pPr algn="l" fontAlgn="ctr"/>
                      <a:r>
                        <a:rPr lang="en-GB" sz="1000" u="none" strike="noStrike">
                          <a:effectLst/>
                        </a:rPr>
                        <a:t>Dividend Yield ANN</a:t>
                      </a:r>
                      <a:endParaRPr lang="en-GB" sz="1000" b="0" i="0" u="none" strike="noStrike">
                        <a:solidFill>
                          <a:srgbClr val="333333"/>
                        </a:solidFill>
                        <a:effectLst/>
                        <a:latin typeface="Inherit"/>
                      </a:endParaRPr>
                    </a:p>
                  </a:txBody>
                  <a:tcPr marL="85694" marR="4761" marT="4761" marB="0" anchor="ctr">
                    <a:solidFill>
                      <a:schemeClr val="accent1">
                        <a:lumMod val="20000"/>
                        <a:lumOff val="80000"/>
                      </a:schemeClr>
                    </a:solidFill>
                  </a:tcPr>
                </a:tc>
                <a:tc>
                  <a:txBody>
                    <a:bodyPr/>
                    <a:lstStyle/>
                    <a:p>
                      <a:pPr algn="r" fontAlgn="ctr"/>
                      <a:r>
                        <a:rPr lang="en-GB" sz="1000" u="none" strike="noStrike">
                          <a:effectLst/>
                        </a:rPr>
                        <a:t>5.13</a:t>
                      </a:r>
                      <a:endParaRPr lang="en-GB" sz="1000" b="0" i="0" u="none" strike="noStrike">
                        <a:solidFill>
                          <a:srgbClr val="333333"/>
                        </a:solidFill>
                        <a:effectLst/>
                        <a:latin typeface="Arial" panose="020B0604020202020204" pitchFamily="34" charset="0"/>
                      </a:endParaRPr>
                    </a:p>
                  </a:txBody>
                  <a:tcPr marL="4761" marR="4761" marT="4761" marB="0" anchor="ctr">
                    <a:solidFill>
                      <a:schemeClr val="accent1">
                        <a:lumMod val="20000"/>
                        <a:lumOff val="80000"/>
                      </a:schemeClr>
                    </a:solidFill>
                  </a:tcPr>
                </a:tc>
                <a:extLst>
                  <a:ext uri="{0D108BD9-81ED-4DB2-BD59-A6C34878D82A}">
                    <a16:rowId xmlns:a16="http://schemas.microsoft.com/office/drawing/2014/main" val="4173683289"/>
                  </a:ext>
                </a:extLst>
              </a:tr>
              <a:tr h="549016">
                <a:tc>
                  <a:txBody>
                    <a:bodyPr/>
                    <a:lstStyle/>
                    <a:p>
                      <a:pPr algn="l" fontAlgn="ctr"/>
                      <a:r>
                        <a:rPr lang="en-GB" sz="1000" u="none" strike="noStrike">
                          <a:effectLst/>
                        </a:rPr>
                        <a:t>Dividend Yield 5 Year Avg. 5YA</a:t>
                      </a:r>
                      <a:endParaRPr lang="en-GB" sz="1000" b="0" i="0" u="none" strike="noStrike">
                        <a:solidFill>
                          <a:srgbClr val="333333"/>
                        </a:solidFill>
                        <a:effectLst/>
                        <a:latin typeface="Inherit"/>
                      </a:endParaRPr>
                    </a:p>
                  </a:txBody>
                  <a:tcPr marL="85694" marR="4761" marT="4761" marB="0" anchor="ctr">
                    <a:solidFill>
                      <a:schemeClr val="accent1">
                        <a:lumMod val="20000"/>
                        <a:lumOff val="80000"/>
                      </a:schemeClr>
                    </a:solidFill>
                  </a:tcPr>
                </a:tc>
                <a:tc>
                  <a:txBody>
                    <a:bodyPr/>
                    <a:lstStyle/>
                    <a:p>
                      <a:pPr algn="r" fontAlgn="ctr"/>
                      <a:r>
                        <a:rPr lang="en-GB" sz="1000" u="none" strike="noStrike">
                          <a:effectLst/>
                        </a:rPr>
                        <a:t>4.14</a:t>
                      </a:r>
                      <a:endParaRPr lang="en-GB" sz="1000" b="0" i="0" u="none" strike="noStrike">
                        <a:solidFill>
                          <a:srgbClr val="333333"/>
                        </a:solidFill>
                        <a:effectLst/>
                        <a:latin typeface="Arial" panose="020B0604020202020204" pitchFamily="34" charset="0"/>
                      </a:endParaRPr>
                    </a:p>
                  </a:txBody>
                  <a:tcPr marL="4761" marR="4761" marT="4761" marB="0" anchor="ctr">
                    <a:solidFill>
                      <a:schemeClr val="accent1">
                        <a:lumMod val="20000"/>
                        <a:lumOff val="80000"/>
                      </a:schemeClr>
                    </a:solidFill>
                  </a:tcPr>
                </a:tc>
                <a:extLst>
                  <a:ext uri="{0D108BD9-81ED-4DB2-BD59-A6C34878D82A}">
                    <a16:rowId xmlns:a16="http://schemas.microsoft.com/office/drawing/2014/main" val="2601344718"/>
                  </a:ext>
                </a:extLst>
              </a:tr>
              <a:tr h="407728">
                <a:tc>
                  <a:txBody>
                    <a:bodyPr/>
                    <a:lstStyle/>
                    <a:p>
                      <a:pPr algn="l" fontAlgn="ctr"/>
                      <a:r>
                        <a:rPr lang="en-GB" sz="1000" u="none" strike="noStrike">
                          <a:effectLst/>
                        </a:rPr>
                        <a:t>Dividend Growth Rate ANN</a:t>
                      </a:r>
                      <a:endParaRPr lang="en-GB" sz="1000" b="0" i="0" u="none" strike="noStrike">
                        <a:solidFill>
                          <a:srgbClr val="333333"/>
                        </a:solidFill>
                        <a:effectLst/>
                        <a:latin typeface="Inherit"/>
                      </a:endParaRPr>
                    </a:p>
                  </a:txBody>
                  <a:tcPr marL="85694" marR="4761" marT="4761" marB="0" anchor="ctr">
                    <a:solidFill>
                      <a:schemeClr val="accent1">
                        <a:lumMod val="20000"/>
                        <a:lumOff val="80000"/>
                      </a:schemeClr>
                    </a:solidFill>
                  </a:tcPr>
                </a:tc>
                <a:tc>
                  <a:txBody>
                    <a:bodyPr/>
                    <a:lstStyle/>
                    <a:p>
                      <a:pPr algn="r" fontAlgn="ctr"/>
                      <a:r>
                        <a:rPr lang="en-GB" sz="1000" u="none" strike="noStrike">
                          <a:effectLst/>
                        </a:rPr>
                        <a:t>7.8</a:t>
                      </a:r>
                      <a:endParaRPr lang="en-GB" sz="1000" b="0" i="0" u="none" strike="noStrike">
                        <a:solidFill>
                          <a:srgbClr val="333333"/>
                        </a:solidFill>
                        <a:effectLst/>
                        <a:latin typeface="Arial" panose="020B0604020202020204" pitchFamily="34" charset="0"/>
                      </a:endParaRPr>
                    </a:p>
                  </a:txBody>
                  <a:tcPr marL="4761" marR="4761" marT="4761" marB="0" anchor="ctr">
                    <a:solidFill>
                      <a:schemeClr val="accent1">
                        <a:lumMod val="20000"/>
                        <a:lumOff val="80000"/>
                      </a:schemeClr>
                    </a:solidFill>
                  </a:tcPr>
                </a:tc>
                <a:extLst>
                  <a:ext uri="{0D108BD9-81ED-4DB2-BD59-A6C34878D82A}">
                    <a16:rowId xmlns:a16="http://schemas.microsoft.com/office/drawing/2014/main" val="721576612"/>
                  </a:ext>
                </a:extLst>
              </a:tr>
              <a:tr h="407729">
                <a:tc>
                  <a:txBody>
                    <a:bodyPr/>
                    <a:lstStyle/>
                    <a:p>
                      <a:pPr algn="l" fontAlgn="ctr"/>
                      <a:r>
                        <a:rPr lang="en-GB" sz="1000" u="none" strike="noStrike" dirty="0">
                          <a:effectLst/>
                        </a:rPr>
                        <a:t>Payout Ratio TTM</a:t>
                      </a:r>
                      <a:endParaRPr lang="en-GB" sz="1000" b="0" i="0" u="none" strike="noStrike" dirty="0">
                        <a:solidFill>
                          <a:srgbClr val="333333"/>
                        </a:solidFill>
                        <a:effectLst/>
                        <a:latin typeface="Inherit"/>
                      </a:endParaRPr>
                    </a:p>
                  </a:txBody>
                  <a:tcPr marL="85694" marR="4761" marT="4761" marB="0" anchor="ctr">
                    <a:solidFill>
                      <a:schemeClr val="accent1">
                        <a:lumMod val="20000"/>
                        <a:lumOff val="80000"/>
                      </a:schemeClr>
                    </a:solidFill>
                  </a:tcPr>
                </a:tc>
                <a:tc>
                  <a:txBody>
                    <a:bodyPr/>
                    <a:lstStyle/>
                    <a:p>
                      <a:pPr algn="r" fontAlgn="ctr"/>
                      <a:r>
                        <a:rPr lang="en-GB" sz="1000" u="none" strike="noStrike" dirty="0">
                          <a:effectLst/>
                        </a:rPr>
                        <a:t>46.8</a:t>
                      </a:r>
                      <a:endParaRPr lang="en-GB" sz="1000" b="0" i="0" u="none" strike="noStrike" dirty="0">
                        <a:solidFill>
                          <a:srgbClr val="333333"/>
                        </a:solidFill>
                        <a:effectLst/>
                        <a:latin typeface="Arial" panose="020B0604020202020204" pitchFamily="34" charset="0"/>
                      </a:endParaRPr>
                    </a:p>
                  </a:txBody>
                  <a:tcPr marL="4761" marR="4761" marT="4761" marB="0" anchor="ctr">
                    <a:solidFill>
                      <a:schemeClr val="accent1">
                        <a:lumMod val="20000"/>
                        <a:lumOff val="80000"/>
                      </a:schemeClr>
                    </a:solidFill>
                  </a:tcPr>
                </a:tc>
                <a:extLst>
                  <a:ext uri="{0D108BD9-81ED-4DB2-BD59-A6C34878D82A}">
                    <a16:rowId xmlns:a16="http://schemas.microsoft.com/office/drawing/2014/main" val="3658714095"/>
                  </a:ext>
                </a:extLst>
              </a:tr>
            </a:tbl>
          </a:graphicData>
        </a:graphic>
      </p:graphicFrame>
    </p:spTree>
    <p:extLst>
      <p:ext uri="{BB962C8B-B14F-4D97-AF65-F5344CB8AC3E}">
        <p14:creationId xmlns:p14="http://schemas.microsoft.com/office/powerpoint/2010/main" val="21461276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E5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D2824-AE7C-511E-40C6-D03EBEB0F6C7}"/>
              </a:ext>
            </a:extLst>
          </p:cNvPr>
          <p:cNvSpPr>
            <a:spLocks noGrp="1"/>
          </p:cNvSpPr>
          <p:nvPr>
            <p:ph type="title"/>
          </p:nvPr>
        </p:nvSpPr>
        <p:spPr/>
        <p:txBody>
          <a:bodyPr/>
          <a:lstStyle/>
          <a:p>
            <a:r>
              <a:rPr lang="fr-FR" dirty="0" err="1"/>
              <a:t>What</a:t>
            </a:r>
            <a:r>
              <a:rPr lang="fr-FR" dirty="0"/>
              <a:t> </a:t>
            </a:r>
            <a:r>
              <a:rPr lang="fr-FR" dirty="0" err="1"/>
              <a:t>is</a:t>
            </a:r>
            <a:r>
              <a:rPr lang="fr-FR" dirty="0"/>
              <a:t> top-down </a:t>
            </a:r>
            <a:r>
              <a:rPr lang="fr-FR" dirty="0" err="1"/>
              <a:t>strategy</a:t>
            </a:r>
            <a:endParaRPr lang="en-US" dirty="0"/>
          </a:p>
        </p:txBody>
      </p:sp>
      <p:sp>
        <p:nvSpPr>
          <p:cNvPr id="3" name="Content Placeholder 2">
            <a:extLst>
              <a:ext uri="{FF2B5EF4-FFF2-40B4-BE49-F238E27FC236}">
                <a16:creationId xmlns:a16="http://schemas.microsoft.com/office/drawing/2014/main" id="{B0B4CED6-3CFB-FD7F-2D80-4C5728E54F85}"/>
              </a:ext>
            </a:extLst>
          </p:cNvPr>
          <p:cNvSpPr>
            <a:spLocks noGrp="1"/>
          </p:cNvSpPr>
          <p:nvPr>
            <p:ph idx="1"/>
          </p:nvPr>
        </p:nvSpPr>
        <p:spPr/>
        <p:txBody>
          <a:bodyPr>
            <a:normAutofit fontScale="92500" lnSpcReduction="20000"/>
          </a:bodyPr>
          <a:lstStyle/>
          <a:p>
            <a:pPr algn="l"/>
            <a:r>
              <a:rPr lang="en-US" b="0" i="0" dirty="0">
                <a:effectLst/>
                <a:latin typeface="Google Sans"/>
              </a:rPr>
              <a:t>In a nutshell, the top-down strategy when choosing stocks is all about starting with the big picture and zooming in from there. Here's how it works:</a:t>
            </a:r>
          </a:p>
          <a:p>
            <a:pPr algn="l"/>
            <a:r>
              <a:rPr lang="en-US" b="0" i="0" dirty="0">
                <a:effectLst/>
                <a:latin typeface="Google Sans"/>
              </a:rPr>
              <a:t>1. Macroeconomic analysis: we begun by examining the overall state of the economy, considering factors like GDP, interest rates, inflation, and global trends. This helped </a:t>
            </a:r>
            <a:r>
              <a:rPr lang="en-US" dirty="0">
                <a:latin typeface="Google Sans"/>
              </a:rPr>
              <a:t>us</a:t>
            </a:r>
            <a:r>
              <a:rPr lang="en-US" b="0" i="0" dirty="0">
                <a:effectLst/>
                <a:latin typeface="Google Sans"/>
              </a:rPr>
              <a:t> understand the general direction of the market and identify promising sectors.</a:t>
            </a:r>
          </a:p>
          <a:p>
            <a:pPr algn="l"/>
            <a:r>
              <a:rPr lang="en-US" b="0" i="0" dirty="0">
                <a:effectLst/>
                <a:latin typeface="Google Sans"/>
              </a:rPr>
              <a:t>2. Sector selection: Based on </a:t>
            </a:r>
            <a:r>
              <a:rPr lang="en-US" dirty="0">
                <a:latin typeface="Google Sans"/>
              </a:rPr>
              <a:t>the </a:t>
            </a:r>
            <a:r>
              <a:rPr lang="en-US" b="0" i="0" dirty="0">
                <a:effectLst/>
                <a:latin typeface="Google Sans"/>
              </a:rPr>
              <a:t>macroeconomic analysis, we then focused on specific sectors that stand to benefit from current or predicted economic conditions.</a:t>
            </a:r>
          </a:p>
          <a:p>
            <a:pPr algn="l"/>
            <a:r>
              <a:rPr lang="en-US" b="0" i="0" dirty="0">
                <a:effectLst/>
                <a:latin typeface="Google Sans"/>
              </a:rPr>
              <a:t>3. Company selection: Within the chosen sector, we analyzed individual companies</a:t>
            </a:r>
            <a:r>
              <a:rPr lang="en-US" dirty="0">
                <a:latin typeface="Google Sans"/>
              </a:rPr>
              <a:t> by </a:t>
            </a:r>
            <a:r>
              <a:rPr lang="en-US" b="0" i="0" dirty="0">
                <a:effectLst/>
                <a:latin typeface="Google Sans"/>
              </a:rPr>
              <a:t>looking at financial ratios, and seeing the overall performance</a:t>
            </a:r>
          </a:p>
          <a:p>
            <a:pPr marL="0" indent="0">
              <a:buNone/>
            </a:pPr>
            <a:endParaRPr lang="en-US" dirty="0"/>
          </a:p>
        </p:txBody>
      </p:sp>
    </p:spTree>
    <p:extLst>
      <p:ext uri="{BB962C8B-B14F-4D97-AF65-F5344CB8AC3E}">
        <p14:creationId xmlns:p14="http://schemas.microsoft.com/office/powerpoint/2010/main" val="20773164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E5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8EE81-ECB9-2898-C53F-2A02CB4DB2E5}"/>
              </a:ext>
            </a:extLst>
          </p:cNvPr>
          <p:cNvSpPr>
            <a:spLocks noGrp="1"/>
          </p:cNvSpPr>
          <p:nvPr>
            <p:ph type="title"/>
          </p:nvPr>
        </p:nvSpPr>
        <p:spPr>
          <a:xfrm>
            <a:off x="5352273" y="133926"/>
            <a:ext cx="1597429" cy="632402"/>
          </a:xfrm>
        </p:spPr>
        <p:txBody>
          <a:bodyPr>
            <a:normAutofit/>
          </a:bodyPr>
          <a:lstStyle/>
          <a:p>
            <a:r>
              <a:rPr lang="fr-FR" sz="2400" b="1" dirty="0">
                <a:solidFill>
                  <a:schemeClr val="bg2"/>
                </a:solidFill>
              </a:rPr>
              <a:t>Banks</a:t>
            </a:r>
            <a:endParaRPr lang="en-GB" sz="2400" b="1" dirty="0">
              <a:solidFill>
                <a:schemeClr val="bg2"/>
              </a:solidFill>
            </a:endParaRPr>
          </a:p>
        </p:txBody>
      </p:sp>
      <p:sp>
        <p:nvSpPr>
          <p:cNvPr id="12" name="TextBox 11">
            <a:extLst>
              <a:ext uri="{FF2B5EF4-FFF2-40B4-BE49-F238E27FC236}">
                <a16:creationId xmlns:a16="http://schemas.microsoft.com/office/drawing/2014/main" id="{4074E038-5C1F-62DC-13DA-46159EA2301B}"/>
              </a:ext>
            </a:extLst>
          </p:cNvPr>
          <p:cNvSpPr txBox="1"/>
          <p:nvPr/>
        </p:nvSpPr>
        <p:spPr>
          <a:xfrm>
            <a:off x="6900885" y="693135"/>
            <a:ext cx="999504" cy="369332"/>
          </a:xfrm>
          <a:prstGeom prst="rect">
            <a:avLst/>
          </a:prstGeom>
          <a:noFill/>
        </p:spPr>
        <p:txBody>
          <a:bodyPr wrap="none" rtlCol="0">
            <a:spAutoFit/>
          </a:bodyPr>
          <a:lstStyle/>
          <a:p>
            <a:r>
              <a:rPr lang="fr-FR" dirty="0" err="1">
                <a:solidFill>
                  <a:schemeClr val="bg1"/>
                </a:solidFill>
              </a:rPr>
              <a:t>Industry</a:t>
            </a:r>
            <a:endParaRPr lang="en-GB" dirty="0">
              <a:solidFill>
                <a:schemeClr val="bg1"/>
              </a:solidFill>
            </a:endParaRPr>
          </a:p>
        </p:txBody>
      </p:sp>
      <p:graphicFrame>
        <p:nvGraphicFramePr>
          <p:cNvPr id="16" name="Table 15">
            <a:extLst>
              <a:ext uri="{FF2B5EF4-FFF2-40B4-BE49-F238E27FC236}">
                <a16:creationId xmlns:a16="http://schemas.microsoft.com/office/drawing/2014/main" id="{93D4E0E1-50F6-EA4C-E072-E3FC6B8AEE4F}"/>
              </a:ext>
            </a:extLst>
          </p:cNvPr>
          <p:cNvGraphicFramePr>
            <a:graphicFrameLocks noGrp="1"/>
          </p:cNvGraphicFramePr>
          <p:nvPr>
            <p:extLst>
              <p:ext uri="{D42A27DB-BD31-4B8C-83A1-F6EECF244321}">
                <p14:modId xmlns:p14="http://schemas.microsoft.com/office/powerpoint/2010/main" val="1230111720"/>
              </p:ext>
            </p:extLst>
          </p:nvPr>
        </p:nvGraphicFramePr>
        <p:xfrm>
          <a:off x="6088085" y="1060880"/>
          <a:ext cx="2619433" cy="5663194"/>
        </p:xfrm>
        <a:graphic>
          <a:graphicData uri="http://schemas.openxmlformats.org/drawingml/2006/table">
            <a:tbl>
              <a:tblPr>
                <a:tableStyleId>{5C22544A-7EE6-4342-B048-85BDC9FD1C3A}</a:tableStyleId>
              </a:tblPr>
              <a:tblGrid>
                <a:gridCol w="1680224">
                  <a:extLst>
                    <a:ext uri="{9D8B030D-6E8A-4147-A177-3AD203B41FA5}">
                      <a16:colId xmlns:a16="http://schemas.microsoft.com/office/drawing/2014/main" val="1627917763"/>
                    </a:ext>
                  </a:extLst>
                </a:gridCol>
                <a:gridCol w="939209">
                  <a:extLst>
                    <a:ext uri="{9D8B030D-6E8A-4147-A177-3AD203B41FA5}">
                      <a16:colId xmlns:a16="http://schemas.microsoft.com/office/drawing/2014/main" val="2166901857"/>
                    </a:ext>
                  </a:extLst>
                </a:gridCol>
              </a:tblGrid>
              <a:tr h="530968">
                <a:tc>
                  <a:txBody>
                    <a:bodyPr/>
                    <a:lstStyle/>
                    <a:p>
                      <a:pPr algn="l" fontAlgn="ctr"/>
                      <a:r>
                        <a:rPr lang="en-GB" sz="1000" u="none" strike="noStrike" dirty="0">
                          <a:solidFill>
                            <a:schemeClr val="tx1"/>
                          </a:solidFill>
                          <a:effectLst/>
                        </a:rPr>
                        <a:t>P/E Ratio TTM</a:t>
                      </a:r>
                      <a:endParaRPr lang="en-GB" sz="1000" b="0" i="0" u="none" strike="noStrike" dirty="0">
                        <a:solidFill>
                          <a:schemeClr val="tx1"/>
                        </a:solidFill>
                        <a:effectLst/>
                        <a:latin typeface="Inherit"/>
                      </a:endParaRPr>
                    </a:p>
                  </a:txBody>
                  <a:tcPr marL="85694" marR="4761" marT="4761" marB="0" anchor="ctr">
                    <a:solidFill>
                      <a:schemeClr val="accent1">
                        <a:lumMod val="20000"/>
                        <a:lumOff val="80000"/>
                      </a:schemeClr>
                    </a:solidFill>
                  </a:tcPr>
                </a:tc>
                <a:tc>
                  <a:txBody>
                    <a:bodyPr/>
                    <a:lstStyle/>
                    <a:p>
                      <a:pPr algn="r" fontAlgn="ctr"/>
                      <a:r>
                        <a:rPr lang="en-GB" sz="1000" u="none" strike="noStrike">
                          <a:solidFill>
                            <a:schemeClr val="tx1"/>
                          </a:solidFill>
                          <a:effectLst/>
                        </a:rPr>
                        <a:t>8.78</a:t>
                      </a:r>
                      <a:endParaRPr lang="en-GB" sz="1000" b="0" i="0" u="none" strike="noStrike">
                        <a:solidFill>
                          <a:schemeClr val="tx1"/>
                        </a:solidFill>
                        <a:effectLst/>
                        <a:latin typeface="Arial" panose="020B0604020202020204" pitchFamily="34" charset="0"/>
                      </a:endParaRPr>
                    </a:p>
                  </a:txBody>
                  <a:tcPr marL="4761" marR="4761" marT="4761" marB="0" anchor="ctr">
                    <a:solidFill>
                      <a:schemeClr val="accent1">
                        <a:lumMod val="20000"/>
                        <a:lumOff val="80000"/>
                      </a:schemeClr>
                    </a:solidFill>
                  </a:tcPr>
                </a:tc>
                <a:extLst>
                  <a:ext uri="{0D108BD9-81ED-4DB2-BD59-A6C34878D82A}">
                    <a16:rowId xmlns:a16="http://schemas.microsoft.com/office/drawing/2014/main" val="499210876"/>
                  </a:ext>
                </a:extLst>
              </a:tr>
              <a:tr h="491177">
                <a:tc>
                  <a:txBody>
                    <a:bodyPr/>
                    <a:lstStyle/>
                    <a:p>
                      <a:pPr algn="l" fontAlgn="ctr"/>
                      <a:r>
                        <a:rPr lang="en-GB" sz="1000" u="none" strike="noStrike">
                          <a:solidFill>
                            <a:schemeClr val="tx1"/>
                          </a:solidFill>
                          <a:effectLst/>
                        </a:rPr>
                        <a:t>Price to Sales TTM</a:t>
                      </a:r>
                      <a:endParaRPr lang="en-GB" sz="1000" b="0" i="0" u="none" strike="noStrike">
                        <a:solidFill>
                          <a:schemeClr val="tx1"/>
                        </a:solidFill>
                        <a:effectLst/>
                        <a:latin typeface="Inherit"/>
                      </a:endParaRPr>
                    </a:p>
                  </a:txBody>
                  <a:tcPr marL="85694" marR="4761" marT="4761" marB="0" anchor="ctr">
                    <a:solidFill>
                      <a:schemeClr val="accent1">
                        <a:lumMod val="20000"/>
                        <a:lumOff val="80000"/>
                      </a:schemeClr>
                    </a:solidFill>
                  </a:tcPr>
                </a:tc>
                <a:tc>
                  <a:txBody>
                    <a:bodyPr/>
                    <a:lstStyle/>
                    <a:p>
                      <a:pPr algn="r" fontAlgn="ctr"/>
                      <a:r>
                        <a:rPr lang="en-GB" sz="1000" u="none" strike="noStrike">
                          <a:solidFill>
                            <a:schemeClr val="tx1"/>
                          </a:solidFill>
                          <a:effectLst/>
                        </a:rPr>
                        <a:t>2.55</a:t>
                      </a:r>
                      <a:endParaRPr lang="en-GB" sz="1000" b="0" i="0" u="none" strike="noStrike">
                        <a:solidFill>
                          <a:schemeClr val="tx1"/>
                        </a:solidFill>
                        <a:effectLst/>
                        <a:latin typeface="Arial" panose="020B0604020202020204" pitchFamily="34" charset="0"/>
                      </a:endParaRPr>
                    </a:p>
                  </a:txBody>
                  <a:tcPr marL="4761" marR="4761" marT="4761" marB="0" anchor="ctr">
                    <a:solidFill>
                      <a:schemeClr val="accent1">
                        <a:lumMod val="20000"/>
                        <a:lumOff val="80000"/>
                      </a:schemeClr>
                    </a:solidFill>
                  </a:tcPr>
                </a:tc>
                <a:extLst>
                  <a:ext uri="{0D108BD9-81ED-4DB2-BD59-A6C34878D82A}">
                    <a16:rowId xmlns:a16="http://schemas.microsoft.com/office/drawing/2014/main" val="3442713395"/>
                  </a:ext>
                </a:extLst>
              </a:tr>
              <a:tr h="698159">
                <a:tc>
                  <a:txBody>
                    <a:bodyPr/>
                    <a:lstStyle/>
                    <a:p>
                      <a:pPr algn="l" fontAlgn="ctr"/>
                      <a:r>
                        <a:rPr lang="en-GB" sz="1000" u="none" strike="noStrike">
                          <a:solidFill>
                            <a:schemeClr val="tx1"/>
                          </a:solidFill>
                          <a:effectLst/>
                        </a:rPr>
                        <a:t>Operating margin TTM</a:t>
                      </a:r>
                      <a:endParaRPr lang="en-GB" sz="1000" b="0" i="0" u="none" strike="noStrike">
                        <a:solidFill>
                          <a:schemeClr val="tx1"/>
                        </a:solidFill>
                        <a:effectLst/>
                        <a:latin typeface="Inherit"/>
                      </a:endParaRPr>
                    </a:p>
                  </a:txBody>
                  <a:tcPr marL="85694" marR="4761" marT="4761" marB="0" anchor="ctr">
                    <a:solidFill>
                      <a:schemeClr val="accent1">
                        <a:lumMod val="20000"/>
                        <a:lumOff val="80000"/>
                      </a:schemeClr>
                    </a:solidFill>
                  </a:tcPr>
                </a:tc>
                <a:tc>
                  <a:txBody>
                    <a:bodyPr/>
                    <a:lstStyle/>
                    <a:p>
                      <a:pPr algn="r" fontAlgn="ctr"/>
                      <a:r>
                        <a:rPr lang="en-GB" sz="1000" u="none" strike="noStrike">
                          <a:solidFill>
                            <a:schemeClr val="tx1"/>
                          </a:solidFill>
                          <a:effectLst/>
                        </a:rPr>
                        <a:t>48.33</a:t>
                      </a:r>
                      <a:endParaRPr lang="en-GB" sz="1000" b="0" i="0" u="none" strike="noStrike">
                        <a:solidFill>
                          <a:schemeClr val="tx1"/>
                        </a:solidFill>
                        <a:effectLst/>
                        <a:latin typeface="Arial" panose="020B0604020202020204" pitchFamily="34" charset="0"/>
                      </a:endParaRPr>
                    </a:p>
                  </a:txBody>
                  <a:tcPr marL="4761" marR="4761" marT="4761" marB="0" anchor="ctr">
                    <a:solidFill>
                      <a:schemeClr val="accent1">
                        <a:lumMod val="20000"/>
                        <a:lumOff val="80000"/>
                      </a:schemeClr>
                    </a:solidFill>
                  </a:tcPr>
                </a:tc>
                <a:extLst>
                  <a:ext uri="{0D108BD9-81ED-4DB2-BD59-A6C34878D82A}">
                    <a16:rowId xmlns:a16="http://schemas.microsoft.com/office/drawing/2014/main" val="3097168823"/>
                  </a:ext>
                </a:extLst>
              </a:tr>
              <a:tr h="654715">
                <a:tc>
                  <a:txBody>
                    <a:bodyPr/>
                    <a:lstStyle/>
                    <a:p>
                      <a:pPr algn="l" fontAlgn="ctr"/>
                      <a:r>
                        <a:rPr lang="en-GB" sz="1000" u="none" strike="noStrike">
                          <a:solidFill>
                            <a:schemeClr val="tx1"/>
                          </a:solidFill>
                          <a:effectLst/>
                        </a:rPr>
                        <a:t>Operating margin 5YA</a:t>
                      </a:r>
                      <a:endParaRPr lang="en-GB" sz="1000" b="0" i="0" u="none" strike="noStrike">
                        <a:solidFill>
                          <a:schemeClr val="tx1"/>
                        </a:solidFill>
                        <a:effectLst/>
                        <a:latin typeface="Inherit"/>
                      </a:endParaRPr>
                    </a:p>
                  </a:txBody>
                  <a:tcPr marL="85694" marR="4761" marT="4761" marB="0" anchor="ctr">
                    <a:solidFill>
                      <a:schemeClr val="accent1">
                        <a:lumMod val="20000"/>
                        <a:lumOff val="80000"/>
                      </a:schemeClr>
                    </a:solidFill>
                  </a:tcPr>
                </a:tc>
                <a:tc>
                  <a:txBody>
                    <a:bodyPr/>
                    <a:lstStyle/>
                    <a:p>
                      <a:pPr algn="r" fontAlgn="ctr"/>
                      <a:r>
                        <a:rPr lang="en-GB" sz="1000" u="none" strike="noStrike">
                          <a:solidFill>
                            <a:schemeClr val="tx1"/>
                          </a:solidFill>
                          <a:effectLst/>
                        </a:rPr>
                        <a:t>46.06</a:t>
                      </a:r>
                      <a:endParaRPr lang="en-GB" sz="1000" b="0" i="0" u="none" strike="noStrike">
                        <a:solidFill>
                          <a:schemeClr val="tx1"/>
                        </a:solidFill>
                        <a:effectLst/>
                        <a:latin typeface="Arial" panose="020B0604020202020204" pitchFamily="34" charset="0"/>
                      </a:endParaRPr>
                    </a:p>
                  </a:txBody>
                  <a:tcPr marL="4761" marR="4761" marT="4761" marB="0" anchor="ctr">
                    <a:solidFill>
                      <a:schemeClr val="accent1">
                        <a:lumMod val="20000"/>
                        <a:lumOff val="80000"/>
                      </a:schemeClr>
                    </a:solidFill>
                  </a:tcPr>
                </a:tc>
                <a:extLst>
                  <a:ext uri="{0D108BD9-81ED-4DB2-BD59-A6C34878D82A}">
                    <a16:rowId xmlns:a16="http://schemas.microsoft.com/office/drawing/2014/main" val="2039803852"/>
                  </a:ext>
                </a:extLst>
              </a:tr>
              <a:tr h="480459">
                <a:tc>
                  <a:txBody>
                    <a:bodyPr/>
                    <a:lstStyle/>
                    <a:p>
                      <a:pPr algn="l" fontAlgn="ctr"/>
                      <a:r>
                        <a:rPr lang="en-GB" sz="1000" u="none" strike="noStrike">
                          <a:solidFill>
                            <a:schemeClr val="tx1"/>
                          </a:solidFill>
                          <a:effectLst/>
                        </a:rPr>
                        <a:t>Pretax margin TTM</a:t>
                      </a:r>
                      <a:endParaRPr lang="en-GB" sz="1000" b="0" i="0" u="none" strike="noStrike">
                        <a:solidFill>
                          <a:schemeClr val="tx1"/>
                        </a:solidFill>
                        <a:effectLst/>
                        <a:latin typeface="Inherit"/>
                      </a:endParaRPr>
                    </a:p>
                  </a:txBody>
                  <a:tcPr marL="85694" marR="4761" marT="4761" marB="0" anchor="ctr">
                    <a:solidFill>
                      <a:schemeClr val="accent1">
                        <a:lumMod val="20000"/>
                        <a:lumOff val="80000"/>
                      </a:schemeClr>
                    </a:solidFill>
                  </a:tcPr>
                </a:tc>
                <a:tc>
                  <a:txBody>
                    <a:bodyPr/>
                    <a:lstStyle/>
                    <a:p>
                      <a:pPr algn="r" fontAlgn="ctr"/>
                      <a:r>
                        <a:rPr lang="en-GB" sz="1000" u="none" strike="noStrike">
                          <a:solidFill>
                            <a:schemeClr val="tx1"/>
                          </a:solidFill>
                          <a:effectLst/>
                        </a:rPr>
                        <a:t>47.73</a:t>
                      </a:r>
                      <a:endParaRPr lang="en-GB" sz="1000" b="0" i="0" u="none" strike="noStrike">
                        <a:solidFill>
                          <a:schemeClr val="tx1"/>
                        </a:solidFill>
                        <a:effectLst/>
                        <a:latin typeface="Arial" panose="020B0604020202020204" pitchFamily="34" charset="0"/>
                      </a:endParaRPr>
                    </a:p>
                  </a:txBody>
                  <a:tcPr marL="4761" marR="4761" marT="4761" marB="0" anchor="ctr">
                    <a:solidFill>
                      <a:schemeClr val="accent1">
                        <a:lumMod val="20000"/>
                        <a:lumOff val="80000"/>
                      </a:schemeClr>
                    </a:solidFill>
                  </a:tcPr>
                </a:tc>
                <a:extLst>
                  <a:ext uri="{0D108BD9-81ED-4DB2-BD59-A6C34878D82A}">
                    <a16:rowId xmlns:a16="http://schemas.microsoft.com/office/drawing/2014/main" val="1555412931"/>
                  </a:ext>
                </a:extLst>
              </a:tr>
              <a:tr h="429883">
                <a:tc>
                  <a:txBody>
                    <a:bodyPr/>
                    <a:lstStyle/>
                    <a:p>
                      <a:pPr algn="l" fontAlgn="ctr"/>
                      <a:r>
                        <a:rPr lang="en-GB" sz="1000" u="none" strike="noStrike">
                          <a:solidFill>
                            <a:schemeClr val="tx1"/>
                          </a:solidFill>
                          <a:effectLst/>
                        </a:rPr>
                        <a:t>Pretax margin 5YA</a:t>
                      </a:r>
                      <a:endParaRPr lang="en-GB" sz="1000" b="0" i="0" u="none" strike="noStrike">
                        <a:solidFill>
                          <a:schemeClr val="tx1"/>
                        </a:solidFill>
                        <a:effectLst/>
                        <a:latin typeface="Inherit"/>
                      </a:endParaRPr>
                    </a:p>
                  </a:txBody>
                  <a:tcPr marL="85694" marR="4761" marT="4761" marB="0" anchor="ctr">
                    <a:solidFill>
                      <a:schemeClr val="accent1">
                        <a:lumMod val="20000"/>
                        <a:lumOff val="80000"/>
                      </a:schemeClr>
                    </a:solidFill>
                  </a:tcPr>
                </a:tc>
                <a:tc>
                  <a:txBody>
                    <a:bodyPr/>
                    <a:lstStyle/>
                    <a:p>
                      <a:pPr algn="r" fontAlgn="ctr"/>
                      <a:r>
                        <a:rPr lang="en-GB" sz="1000" u="none" strike="noStrike">
                          <a:solidFill>
                            <a:schemeClr val="tx1"/>
                          </a:solidFill>
                          <a:effectLst/>
                        </a:rPr>
                        <a:t>44.15</a:t>
                      </a:r>
                      <a:endParaRPr lang="en-GB" sz="1000" b="0" i="0" u="none" strike="noStrike">
                        <a:solidFill>
                          <a:schemeClr val="tx1"/>
                        </a:solidFill>
                        <a:effectLst/>
                        <a:latin typeface="Arial" panose="020B0604020202020204" pitchFamily="34" charset="0"/>
                      </a:endParaRPr>
                    </a:p>
                  </a:txBody>
                  <a:tcPr marL="4761" marR="4761" marT="4761" marB="0" anchor="ctr">
                    <a:solidFill>
                      <a:schemeClr val="accent1">
                        <a:lumMod val="20000"/>
                        <a:lumOff val="80000"/>
                      </a:schemeClr>
                    </a:solidFill>
                  </a:tcPr>
                </a:tc>
                <a:extLst>
                  <a:ext uri="{0D108BD9-81ED-4DB2-BD59-A6C34878D82A}">
                    <a16:rowId xmlns:a16="http://schemas.microsoft.com/office/drawing/2014/main" val="1289094920"/>
                  </a:ext>
                </a:extLst>
              </a:tr>
              <a:tr h="644827">
                <a:tc>
                  <a:txBody>
                    <a:bodyPr/>
                    <a:lstStyle/>
                    <a:p>
                      <a:pPr algn="l" fontAlgn="ctr"/>
                      <a:r>
                        <a:rPr lang="en-GB" sz="1000" u="none" strike="noStrike">
                          <a:solidFill>
                            <a:schemeClr val="tx1"/>
                          </a:solidFill>
                          <a:effectLst/>
                        </a:rPr>
                        <a:t>Net Profit margin TTM</a:t>
                      </a:r>
                      <a:endParaRPr lang="en-GB" sz="1000" b="0" i="0" u="none" strike="noStrike">
                        <a:solidFill>
                          <a:schemeClr val="tx1"/>
                        </a:solidFill>
                        <a:effectLst/>
                        <a:latin typeface="Inherit"/>
                      </a:endParaRPr>
                    </a:p>
                  </a:txBody>
                  <a:tcPr marL="85694" marR="4761" marT="4761" marB="0" anchor="ctr">
                    <a:solidFill>
                      <a:schemeClr val="accent1">
                        <a:lumMod val="20000"/>
                        <a:lumOff val="80000"/>
                      </a:schemeClr>
                    </a:solidFill>
                  </a:tcPr>
                </a:tc>
                <a:tc>
                  <a:txBody>
                    <a:bodyPr/>
                    <a:lstStyle/>
                    <a:p>
                      <a:pPr algn="r" fontAlgn="ctr"/>
                      <a:r>
                        <a:rPr lang="en-GB" sz="1000" u="none" strike="noStrike">
                          <a:solidFill>
                            <a:schemeClr val="tx1"/>
                          </a:solidFill>
                          <a:effectLst/>
                        </a:rPr>
                        <a:t>30.43</a:t>
                      </a:r>
                      <a:endParaRPr lang="en-GB" sz="1000" b="0" i="0" u="none" strike="noStrike">
                        <a:solidFill>
                          <a:schemeClr val="tx1"/>
                        </a:solidFill>
                        <a:effectLst/>
                        <a:latin typeface="Arial" panose="020B0604020202020204" pitchFamily="34" charset="0"/>
                      </a:endParaRPr>
                    </a:p>
                  </a:txBody>
                  <a:tcPr marL="4761" marR="4761" marT="4761" marB="0" anchor="ctr">
                    <a:solidFill>
                      <a:schemeClr val="accent1">
                        <a:lumMod val="20000"/>
                        <a:lumOff val="80000"/>
                      </a:schemeClr>
                    </a:solidFill>
                  </a:tcPr>
                </a:tc>
                <a:extLst>
                  <a:ext uri="{0D108BD9-81ED-4DB2-BD59-A6C34878D82A}">
                    <a16:rowId xmlns:a16="http://schemas.microsoft.com/office/drawing/2014/main" val="36134400"/>
                  </a:ext>
                </a:extLst>
              </a:tr>
              <a:tr h="619538">
                <a:tc>
                  <a:txBody>
                    <a:bodyPr/>
                    <a:lstStyle/>
                    <a:p>
                      <a:pPr algn="l" fontAlgn="ctr"/>
                      <a:r>
                        <a:rPr lang="en-GB" sz="1000" u="none" strike="noStrike">
                          <a:solidFill>
                            <a:schemeClr val="tx1"/>
                          </a:solidFill>
                          <a:effectLst/>
                        </a:rPr>
                        <a:t>Net Profit margin 5YA</a:t>
                      </a:r>
                      <a:endParaRPr lang="en-GB" sz="1000" b="0" i="0" u="none" strike="noStrike">
                        <a:solidFill>
                          <a:schemeClr val="tx1"/>
                        </a:solidFill>
                        <a:effectLst/>
                        <a:latin typeface="Inherit"/>
                      </a:endParaRPr>
                    </a:p>
                  </a:txBody>
                  <a:tcPr marL="85694" marR="4761" marT="4761" marB="0" anchor="ctr">
                    <a:solidFill>
                      <a:schemeClr val="accent1">
                        <a:lumMod val="20000"/>
                        <a:lumOff val="80000"/>
                      </a:schemeClr>
                    </a:solidFill>
                  </a:tcPr>
                </a:tc>
                <a:tc>
                  <a:txBody>
                    <a:bodyPr/>
                    <a:lstStyle/>
                    <a:p>
                      <a:pPr algn="r" fontAlgn="ctr"/>
                      <a:r>
                        <a:rPr lang="en-GB" sz="1000" u="none" strike="noStrike">
                          <a:solidFill>
                            <a:schemeClr val="tx1"/>
                          </a:solidFill>
                          <a:effectLst/>
                        </a:rPr>
                        <a:t>30.91</a:t>
                      </a:r>
                      <a:endParaRPr lang="en-GB" sz="1000" b="0" i="0" u="none" strike="noStrike">
                        <a:solidFill>
                          <a:schemeClr val="tx1"/>
                        </a:solidFill>
                        <a:effectLst/>
                        <a:latin typeface="Arial" panose="020B0604020202020204" pitchFamily="34" charset="0"/>
                      </a:endParaRPr>
                    </a:p>
                  </a:txBody>
                  <a:tcPr marL="4761" marR="4761" marT="4761" marB="0" anchor="ctr">
                    <a:solidFill>
                      <a:schemeClr val="accent1">
                        <a:lumMod val="20000"/>
                        <a:lumOff val="80000"/>
                      </a:schemeClr>
                    </a:solidFill>
                  </a:tcPr>
                </a:tc>
                <a:extLst>
                  <a:ext uri="{0D108BD9-81ED-4DB2-BD59-A6C34878D82A}">
                    <a16:rowId xmlns:a16="http://schemas.microsoft.com/office/drawing/2014/main" val="5880750"/>
                  </a:ext>
                </a:extLst>
              </a:tr>
              <a:tr h="606898">
                <a:tc>
                  <a:txBody>
                    <a:bodyPr/>
                    <a:lstStyle/>
                    <a:p>
                      <a:pPr algn="l" fontAlgn="ctr"/>
                      <a:r>
                        <a:rPr lang="en-GB" sz="1000" u="none" strike="noStrike">
                          <a:solidFill>
                            <a:schemeClr val="tx1"/>
                          </a:solidFill>
                          <a:effectLst/>
                        </a:rPr>
                        <a:t>Revenue/Share TTM</a:t>
                      </a:r>
                      <a:endParaRPr lang="en-GB" sz="1000" b="0" i="0" u="none" strike="noStrike">
                        <a:solidFill>
                          <a:schemeClr val="tx1"/>
                        </a:solidFill>
                        <a:effectLst/>
                        <a:latin typeface="Inherit"/>
                      </a:endParaRPr>
                    </a:p>
                  </a:txBody>
                  <a:tcPr marL="85694" marR="4761" marT="4761" marB="0" anchor="ctr">
                    <a:solidFill>
                      <a:schemeClr val="accent1">
                        <a:lumMod val="20000"/>
                        <a:lumOff val="80000"/>
                      </a:schemeClr>
                    </a:solidFill>
                  </a:tcPr>
                </a:tc>
                <a:tc>
                  <a:txBody>
                    <a:bodyPr/>
                    <a:lstStyle/>
                    <a:p>
                      <a:pPr algn="r" fontAlgn="ctr"/>
                      <a:r>
                        <a:rPr lang="en-GB" sz="1000" u="none" strike="noStrike">
                          <a:solidFill>
                            <a:schemeClr val="tx1"/>
                          </a:solidFill>
                          <a:effectLst/>
                        </a:rPr>
                        <a:t>15.43</a:t>
                      </a:r>
                      <a:endParaRPr lang="en-GB" sz="1000" b="0" i="0" u="none" strike="noStrike">
                        <a:solidFill>
                          <a:schemeClr val="tx1"/>
                        </a:solidFill>
                        <a:effectLst/>
                        <a:latin typeface="Arial" panose="020B0604020202020204" pitchFamily="34" charset="0"/>
                      </a:endParaRPr>
                    </a:p>
                  </a:txBody>
                  <a:tcPr marL="4761" marR="4761" marT="4761" marB="0" anchor="ctr">
                    <a:solidFill>
                      <a:schemeClr val="accent1">
                        <a:lumMod val="20000"/>
                        <a:lumOff val="80000"/>
                      </a:schemeClr>
                    </a:solidFill>
                  </a:tcPr>
                </a:tc>
                <a:extLst>
                  <a:ext uri="{0D108BD9-81ED-4DB2-BD59-A6C34878D82A}">
                    <a16:rowId xmlns:a16="http://schemas.microsoft.com/office/drawing/2014/main" val="58364169"/>
                  </a:ext>
                </a:extLst>
              </a:tr>
              <a:tr h="506570">
                <a:tc>
                  <a:txBody>
                    <a:bodyPr/>
                    <a:lstStyle/>
                    <a:p>
                      <a:pPr algn="l" fontAlgn="ctr"/>
                      <a:r>
                        <a:rPr lang="en-GB" sz="1000" b="0" i="0" u="none" strike="noStrike">
                          <a:solidFill>
                            <a:schemeClr val="tx1"/>
                          </a:solidFill>
                          <a:effectLst/>
                          <a:latin typeface="Inherit"/>
                        </a:rPr>
                        <a:t>Basic EPS </a:t>
                      </a:r>
                      <a:r>
                        <a:rPr lang="en-GB" sz="1000" b="0" i="1" u="none" strike="noStrike">
                          <a:solidFill>
                            <a:schemeClr val="tx1"/>
                          </a:solidFill>
                          <a:effectLst/>
                          <a:latin typeface="Arial" panose="020B0604020202020204" pitchFamily="34" charset="0"/>
                        </a:rPr>
                        <a:t>ANN</a:t>
                      </a:r>
                      <a:endParaRPr lang="en-GB" sz="1000" b="0" i="0" u="none" strike="noStrike">
                        <a:solidFill>
                          <a:schemeClr val="tx1"/>
                        </a:solidFill>
                        <a:effectLst/>
                        <a:latin typeface="Inherit"/>
                      </a:endParaRPr>
                    </a:p>
                  </a:txBody>
                  <a:tcPr marL="171450" marR="9525" marT="9525" marB="0" anchor="ctr">
                    <a:solidFill>
                      <a:schemeClr val="accent1">
                        <a:lumMod val="20000"/>
                        <a:lumOff val="80000"/>
                      </a:schemeClr>
                    </a:solidFill>
                  </a:tcPr>
                </a:tc>
                <a:tc>
                  <a:txBody>
                    <a:bodyPr/>
                    <a:lstStyle/>
                    <a:p>
                      <a:pPr algn="r" fontAlgn="ctr"/>
                      <a:r>
                        <a:rPr lang="en-GB" sz="1000" b="0" i="0" u="none" strike="noStrike" dirty="0">
                          <a:solidFill>
                            <a:schemeClr val="tx1"/>
                          </a:solidFill>
                          <a:effectLst/>
                          <a:latin typeface="Arial" panose="020B0604020202020204" pitchFamily="34" charset="0"/>
                        </a:rPr>
                        <a:t>4.43</a:t>
                      </a:r>
                    </a:p>
                  </a:txBody>
                  <a:tcPr marL="9525" marR="9525" marT="9525" marB="0" anchor="ctr">
                    <a:solidFill>
                      <a:schemeClr val="accent1">
                        <a:lumMod val="20000"/>
                        <a:lumOff val="80000"/>
                      </a:schemeClr>
                    </a:solidFill>
                  </a:tcPr>
                </a:tc>
                <a:extLst>
                  <a:ext uri="{0D108BD9-81ED-4DB2-BD59-A6C34878D82A}">
                    <a16:rowId xmlns:a16="http://schemas.microsoft.com/office/drawing/2014/main" val="2734531365"/>
                  </a:ext>
                </a:extLst>
              </a:tr>
            </a:tbl>
          </a:graphicData>
        </a:graphic>
      </p:graphicFrame>
      <p:graphicFrame>
        <p:nvGraphicFramePr>
          <p:cNvPr id="3" name="Table 2">
            <a:extLst>
              <a:ext uri="{FF2B5EF4-FFF2-40B4-BE49-F238E27FC236}">
                <a16:creationId xmlns:a16="http://schemas.microsoft.com/office/drawing/2014/main" id="{DBF5D3D9-049E-1E72-D288-7445517D46AF}"/>
              </a:ext>
            </a:extLst>
          </p:cNvPr>
          <p:cNvGraphicFramePr>
            <a:graphicFrameLocks noGrp="1"/>
          </p:cNvGraphicFramePr>
          <p:nvPr>
            <p:extLst>
              <p:ext uri="{D42A27DB-BD31-4B8C-83A1-F6EECF244321}">
                <p14:modId xmlns:p14="http://schemas.microsoft.com/office/powerpoint/2010/main" val="4258695932"/>
              </p:ext>
            </p:extLst>
          </p:nvPr>
        </p:nvGraphicFramePr>
        <p:xfrm>
          <a:off x="2843205" y="1060881"/>
          <a:ext cx="2619433" cy="5663193"/>
        </p:xfrm>
        <a:graphic>
          <a:graphicData uri="http://schemas.openxmlformats.org/drawingml/2006/table">
            <a:tbl>
              <a:tblPr>
                <a:tableStyleId>{5C22544A-7EE6-4342-B048-85BDC9FD1C3A}</a:tableStyleId>
              </a:tblPr>
              <a:tblGrid>
                <a:gridCol w="1769886">
                  <a:extLst>
                    <a:ext uri="{9D8B030D-6E8A-4147-A177-3AD203B41FA5}">
                      <a16:colId xmlns:a16="http://schemas.microsoft.com/office/drawing/2014/main" val="3538583056"/>
                    </a:ext>
                  </a:extLst>
                </a:gridCol>
                <a:gridCol w="849547">
                  <a:extLst>
                    <a:ext uri="{9D8B030D-6E8A-4147-A177-3AD203B41FA5}">
                      <a16:colId xmlns:a16="http://schemas.microsoft.com/office/drawing/2014/main" val="3527593413"/>
                    </a:ext>
                  </a:extLst>
                </a:gridCol>
              </a:tblGrid>
              <a:tr h="524388">
                <a:tc>
                  <a:txBody>
                    <a:bodyPr/>
                    <a:lstStyle/>
                    <a:p>
                      <a:pPr algn="l" fontAlgn="ctr"/>
                      <a:r>
                        <a:rPr lang="en-GB" sz="1000" u="none" strike="noStrike">
                          <a:solidFill>
                            <a:schemeClr val="bg1"/>
                          </a:solidFill>
                          <a:effectLst/>
                        </a:rPr>
                        <a:t>P/E Ratio TTM</a:t>
                      </a:r>
                      <a:endParaRPr lang="en-GB" sz="1000" b="0" i="0" u="none" strike="noStrike">
                        <a:solidFill>
                          <a:schemeClr val="bg1"/>
                        </a:solidFill>
                        <a:effectLst/>
                        <a:latin typeface="Inherit"/>
                      </a:endParaRPr>
                    </a:p>
                  </a:txBody>
                  <a:tcPr marL="188279" marR="6973" marT="6973" marB="0" anchor="ctr">
                    <a:solidFill>
                      <a:schemeClr val="accent1"/>
                    </a:solidFill>
                  </a:tcPr>
                </a:tc>
                <a:tc>
                  <a:txBody>
                    <a:bodyPr/>
                    <a:lstStyle/>
                    <a:p>
                      <a:pPr algn="r" fontAlgn="ctr"/>
                      <a:r>
                        <a:rPr lang="en-GB" sz="1000" u="none" strike="noStrike" dirty="0">
                          <a:solidFill>
                            <a:schemeClr val="bg1"/>
                          </a:solidFill>
                          <a:effectLst/>
                        </a:rPr>
                        <a:t>40.22</a:t>
                      </a:r>
                      <a:endParaRPr lang="en-GB" sz="1000" b="0" i="0" u="none" strike="noStrike" dirty="0">
                        <a:solidFill>
                          <a:schemeClr val="bg1"/>
                        </a:solidFill>
                        <a:effectLst/>
                        <a:latin typeface="Arial" panose="020B0604020202020204" pitchFamily="34" charset="0"/>
                      </a:endParaRPr>
                    </a:p>
                  </a:txBody>
                  <a:tcPr marL="6973" marR="62760" marT="6973" marB="0" anchor="ctr">
                    <a:solidFill>
                      <a:schemeClr val="accent1"/>
                    </a:solidFill>
                  </a:tcPr>
                </a:tc>
                <a:extLst>
                  <a:ext uri="{0D108BD9-81ED-4DB2-BD59-A6C34878D82A}">
                    <a16:rowId xmlns:a16="http://schemas.microsoft.com/office/drawing/2014/main" val="173359705"/>
                  </a:ext>
                </a:extLst>
              </a:tr>
              <a:tr h="533711">
                <a:tc>
                  <a:txBody>
                    <a:bodyPr/>
                    <a:lstStyle/>
                    <a:p>
                      <a:pPr algn="l" fontAlgn="ctr"/>
                      <a:r>
                        <a:rPr lang="en-GB" sz="1000" u="none" strike="noStrike">
                          <a:solidFill>
                            <a:schemeClr val="bg1"/>
                          </a:solidFill>
                          <a:effectLst/>
                        </a:rPr>
                        <a:t>Price to Sales TTM</a:t>
                      </a:r>
                      <a:endParaRPr lang="en-GB" sz="1000" b="0" i="0" u="none" strike="noStrike">
                        <a:solidFill>
                          <a:schemeClr val="bg1"/>
                        </a:solidFill>
                        <a:effectLst/>
                        <a:latin typeface="Inherit"/>
                      </a:endParaRPr>
                    </a:p>
                  </a:txBody>
                  <a:tcPr marL="188279" marR="6973" marT="6973" marB="0" anchor="ctr">
                    <a:solidFill>
                      <a:schemeClr val="accent1"/>
                    </a:solidFill>
                  </a:tcPr>
                </a:tc>
                <a:tc>
                  <a:txBody>
                    <a:bodyPr/>
                    <a:lstStyle/>
                    <a:p>
                      <a:pPr algn="r" fontAlgn="ctr"/>
                      <a:r>
                        <a:rPr lang="en-GB" sz="1000" u="none" strike="noStrike">
                          <a:solidFill>
                            <a:schemeClr val="bg1"/>
                          </a:solidFill>
                          <a:effectLst/>
                        </a:rPr>
                        <a:t>4.64</a:t>
                      </a:r>
                      <a:endParaRPr lang="en-GB" sz="1000" b="0" i="0" u="none" strike="noStrike">
                        <a:solidFill>
                          <a:schemeClr val="bg1"/>
                        </a:solidFill>
                        <a:effectLst/>
                        <a:latin typeface="Arial" panose="020B0604020202020204" pitchFamily="34" charset="0"/>
                      </a:endParaRPr>
                    </a:p>
                  </a:txBody>
                  <a:tcPr marL="6973" marR="62760" marT="6973" marB="0" anchor="ctr">
                    <a:solidFill>
                      <a:schemeClr val="accent1"/>
                    </a:solidFill>
                  </a:tcPr>
                </a:tc>
                <a:extLst>
                  <a:ext uri="{0D108BD9-81ED-4DB2-BD59-A6C34878D82A}">
                    <a16:rowId xmlns:a16="http://schemas.microsoft.com/office/drawing/2014/main" val="3324541679"/>
                  </a:ext>
                </a:extLst>
              </a:tr>
              <a:tr h="656620">
                <a:tc>
                  <a:txBody>
                    <a:bodyPr/>
                    <a:lstStyle/>
                    <a:p>
                      <a:pPr algn="l" fontAlgn="ctr"/>
                      <a:r>
                        <a:rPr lang="en-GB" sz="1000" u="none" strike="noStrike">
                          <a:solidFill>
                            <a:schemeClr val="bg1"/>
                          </a:solidFill>
                          <a:effectLst/>
                        </a:rPr>
                        <a:t>Operating margin TTM</a:t>
                      </a:r>
                      <a:endParaRPr lang="en-GB" sz="1000" b="0" i="0" u="none" strike="noStrike">
                        <a:solidFill>
                          <a:schemeClr val="bg1"/>
                        </a:solidFill>
                        <a:effectLst/>
                        <a:latin typeface="Inherit"/>
                      </a:endParaRPr>
                    </a:p>
                  </a:txBody>
                  <a:tcPr marL="188279" marR="6973" marT="6973" marB="0" anchor="ctr">
                    <a:solidFill>
                      <a:schemeClr val="accent1"/>
                    </a:solidFill>
                  </a:tcPr>
                </a:tc>
                <a:tc>
                  <a:txBody>
                    <a:bodyPr/>
                    <a:lstStyle/>
                    <a:p>
                      <a:pPr algn="r" fontAlgn="ctr"/>
                      <a:r>
                        <a:rPr lang="en-GB" sz="1000" u="none" strike="noStrike">
                          <a:solidFill>
                            <a:schemeClr val="bg1"/>
                          </a:solidFill>
                          <a:effectLst/>
                        </a:rPr>
                        <a:t>11.76%</a:t>
                      </a:r>
                      <a:endParaRPr lang="en-GB" sz="1000" b="0" i="0" u="none" strike="noStrike">
                        <a:solidFill>
                          <a:schemeClr val="bg1"/>
                        </a:solidFill>
                        <a:effectLst/>
                        <a:latin typeface="Arial" panose="020B0604020202020204" pitchFamily="34" charset="0"/>
                      </a:endParaRPr>
                    </a:p>
                  </a:txBody>
                  <a:tcPr marL="6973" marR="62760" marT="6973" marB="0" anchor="ctr">
                    <a:solidFill>
                      <a:schemeClr val="accent1"/>
                    </a:solidFill>
                  </a:tcPr>
                </a:tc>
                <a:extLst>
                  <a:ext uri="{0D108BD9-81ED-4DB2-BD59-A6C34878D82A}">
                    <a16:rowId xmlns:a16="http://schemas.microsoft.com/office/drawing/2014/main" val="1688115573"/>
                  </a:ext>
                </a:extLst>
              </a:tr>
              <a:tr h="691440">
                <a:tc>
                  <a:txBody>
                    <a:bodyPr/>
                    <a:lstStyle/>
                    <a:p>
                      <a:pPr algn="l" fontAlgn="ctr"/>
                      <a:r>
                        <a:rPr lang="en-GB" sz="1000" u="none" strike="noStrike">
                          <a:solidFill>
                            <a:schemeClr val="bg1"/>
                          </a:solidFill>
                          <a:effectLst/>
                        </a:rPr>
                        <a:t>Operating margin 5YA</a:t>
                      </a:r>
                      <a:endParaRPr lang="en-GB" sz="1000" b="0" i="0" u="none" strike="noStrike">
                        <a:solidFill>
                          <a:schemeClr val="bg1"/>
                        </a:solidFill>
                        <a:effectLst/>
                        <a:latin typeface="Inherit"/>
                      </a:endParaRPr>
                    </a:p>
                  </a:txBody>
                  <a:tcPr marL="188279" marR="6973" marT="6973" marB="0" anchor="ctr">
                    <a:solidFill>
                      <a:schemeClr val="accent1"/>
                    </a:solidFill>
                  </a:tcPr>
                </a:tc>
                <a:tc>
                  <a:txBody>
                    <a:bodyPr/>
                    <a:lstStyle/>
                    <a:p>
                      <a:pPr algn="r" fontAlgn="ctr"/>
                      <a:r>
                        <a:rPr lang="en-GB" sz="1000" u="none" strike="noStrike">
                          <a:solidFill>
                            <a:schemeClr val="bg1"/>
                          </a:solidFill>
                          <a:effectLst/>
                        </a:rPr>
                        <a:t>-45.65%</a:t>
                      </a:r>
                      <a:endParaRPr lang="en-GB" sz="1000" b="0" i="0" u="none" strike="noStrike">
                        <a:solidFill>
                          <a:schemeClr val="bg1"/>
                        </a:solidFill>
                        <a:effectLst/>
                        <a:latin typeface="Arial" panose="020B0604020202020204" pitchFamily="34" charset="0"/>
                      </a:endParaRPr>
                    </a:p>
                  </a:txBody>
                  <a:tcPr marL="6973" marR="62760" marT="6973" marB="0" anchor="ctr">
                    <a:solidFill>
                      <a:schemeClr val="accent1"/>
                    </a:solidFill>
                  </a:tcPr>
                </a:tc>
                <a:extLst>
                  <a:ext uri="{0D108BD9-81ED-4DB2-BD59-A6C34878D82A}">
                    <a16:rowId xmlns:a16="http://schemas.microsoft.com/office/drawing/2014/main" val="2378675228"/>
                  </a:ext>
                </a:extLst>
              </a:tr>
              <a:tr h="455456">
                <a:tc>
                  <a:txBody>
                    <a:bodyPr/>
                    <a:lstStyle/>
                    <a:p>
                      <a:pPr algn="l" fontAlgn="ctr"/>
                      <a:r>
                        <a:rPr lang="en-GB" sz="1000" u="none" strike="noStrike">
                          <a:solidFill>
                            <a:schemeClr val="bg1"/>
                          </a:solidFill>
                          <a:effectLst/>
                        </a:rPr>
                        <a:t>Pretax margin TTM</a:t>
                      </a:r>
                      <a:endParaRPr lang="en-GB" sz="1000" b="0" i="0" u="none" strike="noStrike">
                        <a:solidFill>
                          <a:schemeClr val="bg1"/>
                        </a:solidFill>
                        <a:effectLst/>
                        <a:latin typeface="Inherit"/>
                      </a:endParaRPr>
                    </a:p>
                  </a:txBody>
                  <a:tcPr marL="188279" marR="6973" marT="6973" marB="0" anchor="ctr">
                    <a:solidFill>
                      <a:schemeClr val="accent1"/>
                    </a:solidFill>
                  </a:tcPr>
                </a:tc>
                <a:tc>
                  <a:txBody>
                    <a:bodyPr/>
                    <a:lstStyle/>
                    <a:p>
                      <a:pPr algn="r" fontAlgn="ctr"/>
                      <a:r>
                        <a:rPr lang="en-GB" sz="1000" u="none" strike="noStrike">
                          <a:solidFill>
                            <a:schemeClr val="bg1"/>
                          </a:solidFill>
                          <a:effectLst/>
                        </a:rPr>
                        <a:t>12.32%</a:t>
                      </a:r>
                      <a:endParaRPr lang="en-GB" sz="1000" b="0" i="0" u="none" strike="noStrike">
                        <a:solidFill>
                          <a:schemeClr val="bg1"/>
                        </a:solidFill>
                        <a:effectLst/>
                        <a:latin typeface="Arial" panose="020B0604020202020204" pitchFamily="34" charset="0"/>
                      </a:endParaRPr>
                    </a:p>
                  </a:txBody>
                  <a:tcPr marL="6973" marR="62760" marT="6973" marB="0" anchor="ctr">
                    <a:solidFill>
                      <a:schemeClr val="accent1"/>
                    </a:solidFill>
                  </a:tcPr>
                </a:tc>
                <a:extLst>
                  <a:ext uri="{0D108BD9-81ED-4DB2-BD59-A6C34878D82A}">
                    <a16:rowId xmlns:a16="http://schemas.microsoft.com/office/drawing/2014/main" val="78010398"/>
                  </a:ext>
                </a:extLst>
              </a:tr>
              <a:tr h="432571">
                <a:tc>
                  <a:txBody>
                    <a:bodyPr/>
                    <a:lstStyle/>
                    <a:p>
                      <a:pPr algn="l" fontAlgn="ctr"/>
                      <a:r>
                        <a:rPr lang="en-GB" sz="1000" u="none" strike="noStrike">
                          <a:solidFill>
                            <a:schemeClr val="bg1"/>
                          </a:solidFill>
                          <a:effectLst/>
                        </a:rPr>
                        <a:t>Pretax margin 5YA</a:t>
                      </a:r>
                      <a:endParaRPr lang="en-GB" sz="1000" b="0" i="0" u="none" strike="noStrike">
                        <a:solidFill>
                          <a:schemeClr val="bg1"/>
                        </a:solidFill>
                        <a:effectLst/>
                        <a:latin typeface="Inherit"/>
                      </a:endParaRPr>
                    </a:p>
                  </a:txBody>
                  <a:tcPr marL="188279" marR="6973" marT="6973" marB="0" anchor="ctr">
                    <a:solidFill>
                      <a:schemeClr val="accent1"/>
                    </a:solidFill>
                  </a:tcPr>
                </a:tc>
                <a:tc>
                  <a:txBody>
                    <a:bodyPr/>
                    <a:lstStyle/>
                    <a:p>
                      <a:pPr algn="r" fontAlgn="ctr"/>
                      <a:r>
                        <a:rPr lang="en-GB" sz="1000" u="none" strike="noStrike">
                          <a:solidFill>
                            <a:schemeClr val="bg1"/>
                          </a:solidFill>
                          <a:effectLst/>
                        </a:rPr>
                        <a:t>-45.59%</a:t>
                      </a:r>
                      <a:endParaRPr lang="en-GB" sz="1000" b="0" i="0" u="none" strike="noStrike">
                        <a:solidFill>
                          <a:schemeClr val="bg1"/>
                        </a:solidFill>
                        <a:effectLst/>
                        <a:latin typeface="Arial" panose="020B0604020202020204" pitchFamily="34" charset="0"/>
                      </a:endParaRPr>
                    </a:p>
                  </a:txBody>
                  <a:tcPr marL="6973" marR="62760" marT="6973" marB="0" anchor="ctr">
                    <a:solidFill>
                      <a:schemeClr val="accent1"/>
                    </a:solidFill>
                  </a:tcPr>
                </a:tc>
                <a:extLst>
                  <a:ext uri="{0D108BD9-81ED-4DB2-BD59-A6C34878D82A}">
                    <a16:rowId xmlns:a16="http://schemas.microsoft.com/office/drawing/2014/main" val="1435531581"/>
                  </a:ext>
                </a:extLst>
              </a:tr>
              <a:tr h="688060">
                <a:tc>
                  <a:txBody>
                    <a:bodyPr/>
                    <a:lstStyle/>
                    <a:p>
                      <a:pPr algn="l" fontAlgn="ctr"/>
                      <a:r>
                        <a:rPr lang="en-GB" sz="1000" u="none" strike="noStrike">
                          <a:solidFill>
                            <a:schemeClr val="bg1"/>
                          </a:solidFill>
                          <a:effectLst/>
                        </a:rPr>
                        <a:t>Net Profit margin TTM</a:t>
                      </a:r>
                      <a:endParaRPr lang="en-GB" sz="1000" b="0" i="0" u="none" strike="noStrike">
                        <a:solidFill>
                          <a:schemeClr val="bg1"/>
                        </a:solidFill>
                        <a:effectLst/>
                        <a:latin typeface="Inherit"/>
                      </a:endParaRPr>
                    </a:p>
                  </a:txBody>
                  <a:tcPr marL="188279" marR="6973" marT="6973" marB="0" anchor="ctr">
                    <a:solidFill>
                      <a:schemeClr val="accent1"/>
                    </a:solidFill>
                  </a:tcPr>
                </a:tc>
                <a:tc>
                  <a:txBody>
                    <a:bodyPr/>
                    <a:lstStyle/>
                    <a:p>
                      <a:pPr algn="r" fontAlgn="ctr"/>
                      <a:r>
                        <a:rPr lang="en-GB" sz="1000" u="none" strike="noStrike">
                          <a:solidFill>
                            <a:schemeClr val="bg1"/>
                          </a:solidFill>
                          <a:effectLst/>
                        </a:rPr>
                        <a:t>11.53%</a:t>
                      </a:r>
                      <a:endParaRPr lang="en-GB" sz="1000" b="0" i="0" u="none" strike="noStrike">
                        <a:solidFill>
                          <a:schemeClr val="bg1"/>
                        </a:solidFill>
                        <a:effectLst/>
                        <a:latin typeface="Arial" panose="020B0604020202020204" pitchFamily="34" charset="0"/>
                      </a:endParaRPr>
                    </a:p>
                  </a:txBody>
                  <a:tcPr marL="6973" marR="62760" marT="6973" marB="0" anchor="ctr">
                    <a:solidFill>
                      <a:schemeClr val="accent1"/>
                    </a:solidFill>
                  </a:tcPr>
                </a:tc>
                <a:extLst>
                  <a:ext uri="{0D108BD9-81ED-4DB2-BD59-A6C34878D82A}">
                    <a16:rowId xmlns:a16="http://schemas.microsoft.com/office/drawing/2014/main" val="1559236754"/>
                  </a:ext>
                </a:extLst>
              </a:tr>
              <a:tr h="616643">
                <a:tc>
                  <a:txBody>
                    <a:bodyPr/>
                    <a:lstStyle/>
                    <a:p>
                      <a:pPr algn="l" fontAlgn="ctr"/>
                      <a:r>
                        <a:rPr lang="en-GB" sz="1000" u="none" strike="noStrike">
                          <a:solidFill>
                            <a:schemeClr val="bg1"/>
                          </a:solidFill>
                          <a:effectLst/>
                        </a:rPr>
                        <a:t>Net Profit margin 5YA</a:t>
                      </a:r>
                      <a:endParaRPr lang="en-GB" sz="1000" b="0" i="0" u="none" strike="noStrike">
                        <a:solidFill>
                          <a:schemeClr val="bg1"/>
                        </a:solidFill>
                        <a:effectLst/>
                        <a:latin typeface="Inherit"/>
                      </a:endParaRPr>
                    </a:p>
                  </a:txBody>
                  <a:tcPr marL="188279" marR="6973" marT="6973" marB="0" anchor="ctr">
                    <a:solidFill>
                      <a:schemeClr val="accent1"/>
                    </a:solidFill>
                  </a:tcPr>
                </a:tc>
                <a:tc>
                  <a:txBody>
                    <a:bodyPr/>
                    <a:lstStyle/>
                    <a:p>
                      <a:pPr algn="r" fontAlgn="ctr"/>
                      <a:r>
                        <a:rPr lang="en-GB" sz="1000" u="none" strike="noStrike">
                          <a:solidFill>
                            <a:schemeClr val="bg1"/>
                          </a:solidFill>
                          <a:effectLst/>
                        </a:rPr>
                        <a:t>-45.73%</a:t>
                      </a:r>
                      <a:endParaRPr lang="en-GB" sz="1000" b="0" i="0" u="none" strike="noStrike">
                        <a:solidFill>
                          <a:schemeClr val="bg1"/>
                        </a:solidFill>
                        <a:effectLst/>
                        <a:latin typeface="Arial" panose="020B0604020202020204" pitchFamily="34" charset="0"/>
                      </a:endParaRPr>
                    </a:p>
                  </a:txBody>
                  <a:tcPr marL="6973" marR="62760" marT="6973" marB="0" anchor="ctr">
                    <a:solidFill>
                      <a:schemeClr val="accent1"/>
                    </a:solidFill>
                  </a:tcPr>
                </a:tc>
                <a:extLst>
                  <a:ext uri="{0D108BD9-81ED-4DB2-BD59-A6C34878D82A}">
                    <a16:rowId xmlns:a16="http://schemas.microsoft.com/office/drawing/2014/main" val="1648526469"/>
                  </a:ext>
                </a:extLst>
              </a:tr>
              <a:tr h="565272">
                <a:tc>
                  <a:txBody>
                    <a:bodyPr/>
                    <a:lstStyle/>
                    <a:p>
                      <a:pPr algn="l" fontAlgn="ctr"/>
                      <a:r>
                        <a:rPr lang="en-GB" sz="1000" u="none" strike="noStrike">
                          <a:solidFill>
                            <a:schemeClr val="bg1"/>
                          </a:solidFill>
                          <a:effectLst/>
                        </a:rPr>
                        <a:t>Revenue/Share TTM</a:t>
                      </a:r>
                      <a:endParaRPr lang="en-GB" sz="1000" b="0" i="0" u="none" strike="noStrike">
                        <a:solidFill>
                          <a:schemeClr val="bg1"/>
                        </a:solidFill>
                        <a:effectLst/>
                        <a:latin typeface="Inherit"/>
                      </a:endParaRPr>
                    </a:p>
                  </a:txBody>
                  <a:tcPr marL="188279" marR="6973" marT="6973" marB="0" anchor="ctr">
                    <a:solidFill>
                      <a:schemeClr val="accent1"/>
                    </a:solidFill>
                  </a:tcPr>
                </a:tc>
                <a:tc>
                  <a:txBody>
                    <a:bodyPr/>
                    <a:lstStyle/>
                    <a:p>
                      <a:pPr algn="r" fontAlgn="ctr"/>
                      <a:r>
                        <a:rPr lang="en-GB" sz="1000" u="none" strike="noStrike">
                          <a:solidFill>
                            <a:schemeClr val="bg1"/>
                          </a:solidFill>
                          <a:effectLst/>
                        </a:rPr>
                        <a:t>1.83</a:t>
                      </a:r>
                      <a:endParaRPr lang="en-GB" sz="1000" b="0" i="0" u="none" strike="noStrike">
                        <a:solidFill>
                          <a:schemeClr val="bg1"/>
                        </a:solidFill>
                        <a:effectLst/>
                        <a:latin typeface="Arial" panose="020B0604020202020204" pitchFamily="34" charset="0"/>
                      </a:endParaRPr>
                    </a:p>
                  </a:txBody>
                  <a:tcPr marL="6973" marR="62760" marT="6973" marB="0" anchor="ctr">
                    <a:solidFill>
                      <a:schemeClr val="accent1"/>
                    </a:solidFill>
                  </a:tcPr>
                </a:tc>
                <a:extLst>
                  <a:ext uri="{0D108BD9-81ED-4DB2-BD59-A6C34878D82A}">
                    <a16:rowId xmlns:a16="http://schemas.microsoft.com/office/drawing/2014/main" val="1640971268"/>
                  </a:ext>
                </a:extLst>
              </a:tr>
              <a:tr h="499032">
                <a:tc>
                  <a:txBody>
                    <a:bodyPr/>
                    <a:lstStyle/>
                    <a:p>
                      <a:pPr algn="l" fontAlgn="ctr"/>
                      <a:r>
                        <a:rPr lang="en-GB" sz="1000" u="none" strike="noStrike">
                          <a:solidFill>
                            <a:schemeClr val="bg1"/>
                          </a:solidFill>
                          <a:effectLst/>
                        </a:rPr>
                        <a:t>Basic EPS ANN</a:t>
                      </a:r>
                      <a:endParaRPr lang="en-GB" sz="1000" b="0" i="0" u="none" strike="noStrike">
                        <a:solidFill>
                          <a:schemeClr val="bg1"/>
                        </a:solidFill>
                        <a:effectLst/>
                        <a:latin typeface="Inherit"/>
                      </a:endParaRPr>
                    </a:p>
                  </a:txBody>
                  <a:tcPr marL="188279" marR="6973" marT="6973" marB="0" anchor="ctr">
                    <a:solidFill>
                      <a:schemeClr val="accent1"/>
                    </a:solidFill>
                  </a:tcPr>
                </a:tc>
                <a:tc>
                  <a:txBody>
                    <a:bodyPr/>
                    <a:lstStyle/>
                    <a:p>
                      <a:pPr algn="r" fontAlgn="ctr"/>
                      <a:r>
                        <a:rPr lang="en-GB" sz="1000" u="none" strike="noStrike" dirty="0">
                          <a:solidFill>
                            <a:schemeClr val="bg1"/>
                          </a:solidFill>
                          <a:effectLst/>
                        </a:rPr>
                        <a:t>0.21</a:t>
                      </a:r>
                      <a:endParaRPr lang="en-GB" sz="1000" b="0" i="0" u="none" strike="noStrike" dirty="0">
                        <a:solidFill>
                          <a:schemeClr val="bg1"/>
                        </a:solidFill>
                        <a:effectLst/>
                        <a:latin typeface="Arial" panose="020B0604020202020204" pitchFamily="34" charset="0"/>
                      </a:endParaRPr>
                    </a:p>
                  </a:txBody>
                  <a:tcPr marL="6973" marR="62760" marT="6973" marB="0" anchor="ctr">
                    <a:solidFill>
                      <a:schemeClr val="accent1"/>
                    </a:solidFill>
                  </a:tcPr>
                </a:tc>
                <a:extLst>
                  <a:ext uri="{0D108BD9-81ED-4DB2-BD59-A6C34878D82A}">
                    <a16:rowId xmlns:a16="http://schemas.microsoft.com/office/drawing/2014/main" val="2206258095"/>
                  </a:ext>
                </a:extLst>
              </a:tr>
            </a:tbl>
          </a:graphicData>
        </a:graphic>
      </p:graphicFrame>
      <p:sp>
        <p:nvSpPr>
          <p:cNvPr id="5" name="TextBox 4">
            <a:extLst>
              <a:ext uri="{FF2B5EF4-FFF2-40B4-BE49-F238E27FC236}">
                <a16:creationId xmlns:a16="http://schemas.microsoft.com/office/drawing/2014/main" id="{02F897A0-E25A-A814-B8AC-01F2B6B2DDDF}"/>
              </a:ext>
            </a:extLst>
          </p:cNvPr>
          <p:cNvSpPr txBox="1"/>
          <p:nvPr/>
        </p:nvSpPr>
        <p:spPr>
          <a:xfrm>
            <a:off x="3719759" y="693543"/>
            <a:ext cx="866327" cy="369332"/>
          </a:xfrm>
          <a:prstGeom prst="rect">
            <a:avLst/>
          </a:prstGeom>
          <a:noFill/>
        </p:spPr>
        <p:txBody>
          <a:bodyPr wrap="none" rtlCol="0">
            <a:spAutoFit/>
          </a:bodyPr>
          <a:lstStyle/>
          <a:p>
            <a:r>
              <a:rPr lang="fr-FR" dirty="0" err="1">
                <a:solidFill>
                  <a:schemeClr val="bg1"/>
                </a:solidFill>
              </a:rPr>
              <a:t>Wifack</a:t>
            </a:r>
            <a:endParaRPr lang="en-GB" dirty="0">
              <a:solidFill>
                <a:schemeClr val="bg1"/>
              </a:solidFill>
            </a:endParaRPr>
          </a:p>
        </p:txBody>
      </p:sp>
    </p:spTree>
    <p:extLst>
      <p:ext uri="{BB962C8B-B14F-4D97-AF65-F5344CB8AC3E}">
        <p14:creationId xmlns:p14="http://schemas.microsoft.com/office/powerpoint/2010/main" val="3927325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E5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BF6CE-AE98-4C60-1D10-E393E30B4ABB}"/>
              </a:ext>
            </a:extLst>
          </p:cNvPr>
          <p:cNvSpPr>
            <a:spLocks noGrp="1"/>
          </p:cNvSpPr>
          <p:nvPr>
            <p:ph type="title"/>
          </p:nvPr>
        </p:nvSpPr>
        <p:spPr>
          <a:xfrm>
            <a:off x="4899890" y="18356"/>
            <a:ext cx="2620049" cy="480925"/>
          </a:xfrm>
        </p:spPr>
        <p:txBody>
          <a:bodyPr>
            <a:normAutofit fontScale="90000"/>
          </a:bodyPr>
          <a:lstStyle/>
          <a:p>
            <a:r>
              <a:rPr lang="fr-FR" sz="2700" b="1" dirty="0">
                <a:solidFill>
                  <a:schemeClr val="bg2"/>
                </a:solidFill>
              </a:rPr>
              <a:t>Consumer</a:t>
            </a:r>
            <a:r>
              <a:rPr lang="fr-FR" b="1" dirty="0">
                <a:solidFill>
                  <a:schemeClr val="bg2"/>
                </a:solidFill>
              </a:rPr>
              <a:t> </a:t>
            </a:r>
            <a:r>
              <a:rPr lang="fr-FR" sz="2400" b="1" dirty="0" err="1">
                <a:solidFill>
                  <a:schemeClr val="bg2"/>
                </a:solidFill>
              </a:rPr>
              <a:t>goods</a:t>
            </a:r>
            <a:endParaRPr lang="en-GB" sz="2400" b="1" dirty="0">
              <a:solidFill>
                <a:schemeClr val="bg2"/>
              </a:solidFill>
            </a:endParaRPr>
          </a:p>
        </p:txBody>
      </p:sp>
      <p:graphicFrame>
        <p:nvGraphicFramePr>
          <p:cNvPr id="4" name="Table 3">
            <a:extLst>
              <a:ext uri="{FF2B5EF4-FFF2-40B4-BE49-F238E27FC236}">
                <a16:creationId xmlns:a16="http://schemas.microsoft.com/office/drawing/2014/main" id="{7293CE87-FE4A-7FD3-0007-2FDD80C0DC06}"/>
              </a:ext>
            </a:extLst>
          </p:cNvPr>
          <p:cNvGraphicFramePr>
            <a:graphicFrameLocks noGrp="1"/>
          </p:cNvGraphicFramePr>
          <p:nvPr>
            <p:extLst>
              <p:ext uri="{D42A27DB-BD31-4B8C-83A1-F6EECF244321}">
                <p14:modId xmlns:p14="http://schemas.microsoft.com/office/powerpoint/2010/main" val="2858120625"/>
              </p:ext>
            </p:extLst>
          </p:nvPr>
        </p:nvGraphicFramePr>
        <p:xfrm>
          <a:off x="8645144" y="937333"/>
          <a:ext cx="3285615" cy="5782355"/>
        </p:xfrm>
        <a:graphic>
          <a:graphicData uri="http://schemas.openxmlformats.org/drawingml/2006/table">
            <a:tbl>
              <a:tblPr>
                <a:tableStyleId>{5C22544A-7EE6-4342-B048-85BDC9FD1C3A}</a:tableStyleId>
              </a:tblPr>
              <a:tblGrid>
                <a:gridCol w="2505151">
                  <a:extLst>
                    <a:ext uri="{9D8B030D-6E8A-4147-A177-3AD203B41FA5}">
                      <a16:colId xmlns:a16="http://schemas.microsoft.com/office/drawing/2014/main" val="2711686479"/>
                    </a:ext>
                  </a:extLst>
                </a:gridCol>
                <a:gridCol w="780464">
                  <a:extLst>
                    <a:ext uri="{9D8B030D-6E8A-4147-A177-3AD203B41FA5}">
                      <a16:colId xmlns:a16="http://schemas.microsoft.com/office/drawing/2014/main" val="2481277733"/>
                    </a:ext>
                  </a:extLst>
                </a:gridCol>
              </a:tblGrid>
              <a:tr h="282745">
                <a:tc>
                  <a:txBody>
                    <a:bodyPr/>
                    <a:lstStyle/>
                    <a:p>
                      <a:pPr algn="l" fontAlgn="ctr"/>
                      <a:r>
                        <a:rPr lang="en-GB" sz="1000" u="none" strike="noStrike">
                          <a:effectLst/>
                        </a:rPr>
                        <a:t>P/E Ratio TTM</a:t>
                      </a:r>
                      <a:endParaRPr lang="en-GB" sz="1000" b="0" i="0" u="none" strike="noStrike">
                        <a:solidFill>
                          <a:srgbClr val="333333"/>
                        </a:solidFill>
                        <a:effectLst/>
                        <a:latin typeface="Inherit"/>
                      </a:endParaRPr>
                    </a:p>
                  </a:txBody>
                  <a:tcPr marL="76889" marR="2848" marT="2848" marB="0" anchor="ctr">
                    <a:solidFill>
                      <a:schemeClr val="accent1">
                        <a:lumMod val="20000"/>
                        <a:lumOff val="80000"/>
                      </a:schemeClr>
                    </a:solidFill>
                  </a:tcPr>
                </a:tc>
                <a:tc>
                  <a:txBody>
                    <a:bodyPr/>
                    <a:lstStyle/>
                    <a:p>
                      <a:pPr algn="r" fontAlgn="ctr"/>
                      <a:r>
                        <a:rPr lang="en-GB" sz="1000" u="none" strike="noStrike">
                          <a:effectLst/>
                        </a:rPr>
                        <a:t>13.7</a:t>
                      </a:r>
                      <a:endParaRPr lang="en-GB" sz="1000" b="0" i="0" u="none" strike="noStrike">
                        <a:solidFill>
                          <a:srgbClr val="333333"/>
                        </a:solidFill>
                        <a:effectLst/>
                        <a:latin typeface="Arial" panose="020B0604020202020204" pitchFamily="34" charset="0"/>
                      </a:endParaRPr>
                    </a:p>
                  </a:txBody>
                  <a:tcPr marL="2848" marR="25630" marT="2848" marB="0" anchor="ctr">
                    <a:solidFill>
                      <a:schemeClr val="accent1">
                        <a:lumMod val="20000"/>
                        <a:lumOff val="80000"/>
                      </a:schemeClr>
                    </a:solidFill>
                  </a:tcPr>
                </a:tc>
                <a:extLst>
                  <a:ext uri="{0D108BD9-81ED-4DB2-BD59-A6C34878D82A}">
                    <a16:rowId xmlns:a16="http://schemas.microsoft.com/office/drawing/2014/main" val="1654626756"/>
                  </a:ext>
                </a:extLst>
              </a:tr>
              <a:tr h="363472">
                <a:tc>
                  <a:txBody>
                    <a:bodyPr/>
                    <a:lstStyle/>
                    <a:p>
                      <a:pPr algn="l" fontAlgn="ctr"/>
                      <a:r>
                        <a:rPr lang="en-GB" sz="1000" u="none" strike="noStrike" dirty="0">
                          <a:effectLst/>
                        </a:rPr>
                        <a:t>Price to Sales TTM</a:t>
                      </a:r>
                      <a:endParaRPr lang="en-GB" sz="1000" b="0" i="0" u="none" strike="noStrike" dirty="0">
                        <a:solidFill>
                          <a:srgbClr val="333333"/>
                        </a:solidFill>
                        <a:effectLst/>
                        <a:latin typeface="Inherit"/>
                      </a:endParaRPr>
                    </a:p>
                  </a:txBody>
                  <a:tcPr marL="76889" marR="2848" marT="2848" marB="0" anchor="ctr">
                    <a:solidFill>
                      <a:schemeClr val="accent1">
                        <a:lumMod val="20000"/>
                        <a:lumOff val="80000"/>
                      </a:schemeClr>
                    </a:solidFill>
                  </a:tcPr>
                </a:tc>
                <a:tc>
                  <a:txBody>
                    <a:bodyPr/>
                    <a:lstStyle/>
                    <a:p>
                      <a:pPr algn="r" fontAlgn="ctr"/>
                      <a:r>
                        <a:rPr lang="en-GB" sz="1000" u="none" strike="noStrike">
                          <a:effectLst/>
                        </a:rPr>
                        <a:t>0.44</a:t>
                      </a:r>
                      <a:endParaRPr lang="en-GB" sz="1000" b="0" i="0" u="none" strike="noStrike">
                        <a:solidFill>
                          <a:srgbClr val="333333"/>
                        </a:solidFill>
                        <a:effectLst/>
                        <a:latin typeface="Arial" panose="020B0604020202020204" pitchFamily="34" charset="0"/>
                      </a:endParaRPr>
                    </a:p>
                  </a:txBody>
                  <a:tcPr marL="2848" marR="25630" marT="2848" marB="0" anchor="ctr">
                    <a:solidFill>
                      <a:schemeClr val="accent1">
                        <a:lumMod val="20000"/>
                        <a:lumOff val="80000"/>
                      </a:schemeClr>
                    </a:solidFill>
                  </a:tcPr>
                </a:tc>
                <a:extLst>
                  <a:ext uri="{0D108BD9-81ED-4DB2-BD59-A6C34878D82A}">
                    <a16:rowId xmlns:a16="http://schemas.microsoft.com/office/drawing/2014/main" val="3981677220"/>
                  </a:ext>
                </a:extLst>
              </a:tr>
              <a:tr h="336158">
                <a:tc>
                  <a:txBody>
                    <a:bodyPr/>
                    <a:lstStyle/>
                    <a:p>
                      <a:pPr algn="l" fontAlgn="ctr"/>
                      <a:r>
                        <a:rPr lang="en-GB" sz="1000" u="none" strike="noStrike" dirty="0">
                          <a:effectLst/>
                        </a:rPr>
                        <a:t>Operating margin TTM</a:t>
                      </a:r>
                      <a:endParaRPr lang="en-GB" sz="1000" b="0" i="0" u="none" strike="noStrike" dirty="0">
                        <a:solidFill>
                          <a:srgbClr val="333333"/>
                        </a:solidFill>
                        <a:effectLst/>
                        <a:latin typeface="Inherit"/>
                      </a:endParaRPr>
                    </a:p>
                  </a:txBody>
                  <a:tcPr marL="76889" marR="2848" marT="2848" marB="0" anchor="ctr">
                    <a:solidFill>
                      <a:schemeClr val="accent1">
                        <a:lumMod val="20000"/>
                        <a:lumOff val="80000"/>
                      </a:schemeClr>
                    </a:solidFill>
                  </a:tcPr>
                </a:tc>
                <a:tc>
                  <a:txBody>
                    <a:bodyPr/>
                    <a:lstStyle/>
                    <a:p>
                      <a:pPr algn="r" fontAlgn="ctr"/>
                      <a:r>
                        <a:rPr lang="en-GB" sz="1000" u="none" strike="noStrike">
                          <a:effectLst/>
                        </a:rPr>
                        <a:t>8.66</a:t>
                      </a:r>
                      <a:endParaRPr lang="en-GB" sz="1000" b="0" i="0" u="none" strike="noStrike">
                        <a:solidFill>
                          <a:srgbClr val="333333"/>
                        </a:solidFill>
                        <a:effectLst/>
                        <a:latin typeface="Arial" panose="020B0604020202020204" pitchFamily="34" charset="0"/>
                      </a:endParaRPr>
                    </a:p>
                  </a:txBody>
                  <a:tcPr marL="2848" marR="25630" marT="2848" marB="0" anchor="ctr">
                    <a:solidFill>
                      <a:schemeClr val="accent1">
                        <a:lumMod val="20000"/>
                        <a:lumOff val="80000"/>
                      </a:schemeClr>
                    </a:solidFill>
                  </a:tcPr>
                </a:tc>
                <a:extLst>
                  <a:ext uri="{0D108BD9-81ED-4DB2-BD59-A6C34878D82A}">
                    <a16:rowId xmlns:a16="http://schemas.microsoft.com/office/drawing/2014/main" val="3437679901"/>
                  </a:ext>
                </a:extLst>
              </a:tr>
              <a:tr h="336158">
                <a:tc>
                  <a:txBody>
                    <a:bodyPr/>
                    <a:lstStyle/>
                    <a:p>
                      <a:pPr algn="l" fontAlgn="ctr"/>
                      <a:r>
                        <a:rPr lang="en-GB" sz="1000" u="none" strike="noStrike">
                          <a:effectLst/>
                        </a:rPr>
                        <a:t>Operating margin 5YA</a:t>
                      </a:r>
                      <a:endParaRPr lang="en-GB" sz="1000" b="0" i="0" u="none" strike="noStrike">
                        <a:solidFill>
                          <a:srgbClr val="333333"/>
                        </a:solidFill>
                        <a:effectLst/>
                        <a:latin typeface="Inherit"/>
                      </a:endParaRPr>
                    </a:p>
                  </a:txBody>
                  <a:tcPr marL="76889" marR="2848" marT="2848" marB="0" anchor="ctr">
                    <a:solidFill>
                      <a:schemeClr val="accent1">
                        <a:lumMod val="20000"/>
                        <a:lumOff val="80000"/>
                      </a:schemeClr>
                    </a:solidFill>
                  </a:tcPr>
                </a:tc>
                <a:tc>
                  <a:txBody>
                    <a:bodyPr/>
                    <a:lstStyle/>
                    <a:p>
                      <a:pPr algn="r" fontAlgn="ctr"/>
                      <a:r>
                        <a:rPr lang="en-GB" sz="1000" u="none" strike="noStrike">
                          <a:effectLst/>
                        </a:rPr>
                        <a:t>8.36</a:t>
                      </a:r>
                      <a:endParaRPr lang="en-GB" sz="1000" b="0" i="0" u="none" strike="noStrike">
                        <a:solidFill>
                          <a:srgbClr val="333333"/>
                        </a:solidFill>
                        <a:effectLst/>
                        <a:latin typeface="Arial" panose="020B0604020202020204" pitchFamily="34" charset="0"/>
                      </a:endParaRPr>
                    </a:p>
                  </a:txBody>
                  <a:tcPr marL="2848" marR="25630" marT="2848" marB="0" anchor="ctr">
                    <a:solidFill>
                      <a:schemeClr val="accent1">
                        <a:lumMod val="20000"/>
                        <a:lumOff val="80000"/>
                      </a:schemeClr>
                    </a:solidFill>
                  </a:tcPr>
                </a:tc>
                <a:extLst>
                  <a:ext uri="{0D108BD9-81ED-4DB2-BD59-A6C34878D82A}">
                    <a16:rowId xmlns:a16="http://schemas.microsoft.com/office/drawing/2014/main" val="2760439911"/>
                  </a:ext>
                </a:extLst>
              </a:tr>
              <a:tr h="384697">
                <a:tc>
                  <a:txBody>
                    <a:bodyPr/>
                    <a:lstStyle/>
                    <a:p>
                      <a:pPr algn="l" fontAlgn="ctr"/>
                      <a:r>
                        <a:rPr lang="en-GB" sz="1000" u="none" strike="noStrike">
                          <a:effectLst/>
                        </a:rPr>
                        <a:t>Pretax margin TTM</a:t>
                      </a:r>
                      <a:endParaRPr lang="en-GB" sz="1000" b="0" i="0" u="none" strike="noStrike">
                        <a:solidFill>
                          <a:srgbClr val="333333"/>
                        </a:solidFill>
                        <a:effectLst/>
                        <a:latin typeface="Inherit"/>
                      </a:endParaRPr>
                    </a:p>
                  </a:txBody>
                  <a:tcPr marL="76889" marR="2848" marT="2848" marB="0" anchor="ctr">
                    <a:solidFill>
                      <a:schemeClr val="accent1">
                        <a:lumMod val="20000"/>
                        <a:lumOff val="80000"/>
                      </a:schemeClr>
                    </a:solidFill>
                  </a:tcPr>
                </a:tc>
                <a:tc>
                  <a:txBody>
                    <a:bodyPr/>
                    <a:lstStyle/>
                    <a:p>
                      <a:pPr algn="r" fontAlgn="ctr"/>
                      <a:r>
                        <a:rPr lang="en-GB" sz="1000" u="none" strike="noStrike">
                          <a:effectLst/>
                        </a:rPr>
                        <a:t>4.59</a:t>
                      </a:r>
                      <a:endParaRPr lang="en-GB" sz="1000" b="0" i="0" u="none" strike="noStrike">
                        <a:solidFill>
                          <a:srgbClr val="333333"/>
                        </a:solidFill>
                        <a:effectLst/>
                        <a:latin typeface="Arial" panose="020B0604020202020204" pitchFamily="34" charset="0"/>
                      </a:endParaRPr>
                    </a:p>
                  </a:txBody>
                  <a:tcPr marL="2848" marR="25630" marT="2848" marB="0" anchor="ctr">
                    <a:solidFill>
                      <a:schemeClr val="accent1">
                        <a:lumMod val="20000"/>
                        <a:lumOff val="80000"/>
                      </a:schemeClr>
                    </a:solidFill>
                  </a:tcPr>
                </a:tc>
                <a:extLst>
                  <a:ext uri="{0D108BD9-81ED-4DB2-BD59-A6C34878D82A}">
                    <a16:rowId xmlns:a16="http://schemas.microsoft.com/office/drawing/2014/main" val="1279290307"/>
                  </a:ext>
                </a:extLst>
              </a:tr>
              <a:tr h="336158">
                <a:tc>
                  <a:txBody>
                    <a:bodyPr/>
                    <a:lstStyle/>
                    <a:p>
                      <a:pPr algn="l" fontAlgn="ctr"/>
                      <a:r>
                        <a:rPr lang="en-GB" sz="1000" u="none" strike="noStrike">
                          <a:effectLst/>
                        </a:rPr>
                        <a:t>Pretax margin 5YA</a:t>
                      </a:r>
                      <a:endParaRPr lang="en-GB" sz="1000" b="0" i="0" u="none" strike="noStrike">
                        <a:solidFill>
                          <a:srgbClr val="333333"/>
                        </a:solidFill>
                        <a:effectLst/>
                        <a:latin typeface="Inherit"/>
                      </a:endParaRPr>
                    </a:p>
                  </a:txBody>
                  <a:tcPr marL="76889" marR="2848" marT="2848" marB="0" anchor="ctr">
                    <a:solidFill>
                      <a:schemeClr val="accent1">
                        <a:lumMod val="20000"/>
                        <a:lumOff val="80000"/>
                      </a:schemeClr>
                    </a:solidFill>
                  </a:tcPr>
                </a:tc>
                <a:tc>
                  <a:txBody>
                    <a:bodyPr/>
                    <a:lstStyle/>
                    <a:p>
                      <a:pPr algn="r" fontAlgn="ctr"/>
                      <a:r>
                        <a:rPr lang="en-GB" sz="1000" u="none" strike="noStrike">
                          <a:effectLst/>
                        </a:rPr>
                        <a:t>5.28</a:t>
                      </a:r>
                      <a:endParaRPr lang="en-GB" sz="1000" b="0" i="0" u="none" strike="noStrike">
                        <a:solidFill>
                          <a:srgbClr val="333333"/>
                        </a:solidFill>
                        <a:effectLst/>
                        <a:latin typeface="Arial" panose="020B0604020202020204" pitchFamily="34" charset="0"/>
                      </a:endParaRPr>
                    </a:p>
                  </a:txBody>
                  <a:tcPr marL="2848" marR="25630" marT="2848" marB="0" anchor="ctr">
                    <a:solidFill>
                      <a:schemeClr val="accent1">
                        <a:lumMod val="20000"/>
                        <a:lumOff val="80000"/>
                      </a:schemeClr>
                    </a:solidFill>
                  </a:tcPr>
                </a:tc>
                <a:extLst>
                  <a:ext uri="{0D108BD9-81ED-4DB2-BD59-A6C34878D82A}">
                    <a16:rowId xmlns:a16="http://schemas.microsoft.com/office/drawing/2014/main" val="756084728"/>
                  </a:ext>
                </a:extLst>
              </a:tr>
              <a:tr h="353708">
                <a:tc>
                  <a:txBody>
                    <a:bodyPr/>
                    <a:lstStyle/>
                    <a:p>
                      <a:pPr algn="l" fontAlgn="ctr"/>
                      <a:r>
                        <a:rPr lang="en-GB" sz="1000" u="none" strike="noStrike">
                          <a:effectLst/>
                        </a:rPr>
                        <a:t>Net Profit margin TTM</a:t>
                      </a:r>
                      <a:endParaRPr lang="en-GB" sz="1000" b="0" i="0" u="none" strike="noStrike">
                        <a:solidFill>
                          <a:srgbClr val="333333"/>
                        </a:solidFill>
                        <a:effectLst/>
                        <a:latin typeface="Inherit"/>
                      </a:endParaRPr>
                    </a:p>
                  </a:txBody>
                  <a:tcPr marL="76889" marR="2848" marT="2848" marB="0" anchor="ctr">
                    <a:solidFill>
                      <a:schemeClr val="accent1">
                        <a:lumMod val="20000"/>
                        <a:lumOff val="80000"/>
                      </a:schemeClr>
                    </a:solidFill>
                  </a:tcPr>
                </a:tc>
                <a:tc>
                  <a:txBody>
                    <a:bodyPr/>
                    <a:lstStyle/>
                    <a:p>
                      <a:pPr algn="r" fontAlgn="ctr"/>
                      <a:r>
                        <a:rPr lang="en-GB" sz="1000" u="none" strike="noStrike">
                          <a:effectLst/>
                        </a:rPr>
                        <a:t>3.44</a:t>
                      </a:r>
                      <a:endParaRPr lang="en-GB" sz="1000" b="0" i="0" u="none" strike="noStrike">
                        <a:solidFill>
                          <a:srgbClr val="333333"/>
                        </a:solidFill>
                        <a:effectLst/>
                        <a:latin typeface="Arial" panose="020B0604020202020204" pitchFamily="34" charset="0"/>
                      </a:endParaRPr>
                    </a:p>
                  </a:txBody>
                  <a:tcPr marL="2848" marR="25630" marT="2848" marB="0" anchor="ctr">
                    <a:solidFill>
                      <a:schemeClr val="accent1">
                        <a:lumMod val="20000"/>
                        <a:lumOff val="80000"/>
                      </a:schemeClr>
                    </a:solidFill>
                  </a:tcPr>
                </a:tc>
                <a:extLst>
                  <a:ext uri="{0D108BD9-81ED-4DB2-BD59-A6C34878D82A}">
                    <a16:rowId xmlns:a16="http://schemas.microsoft.com/office/drawing/2014/main" val="13169514"/>
                  </a:ext>
                </a:extLst>
              </a:tr>
              <a:tr h="360727">
                <a:tc>
                  <a:txBody>
                    <a:bodyPr/>
                    <a:lstStyle/>
                    <a:p>
                      <a:pPr algn="l" fontAlgn="ctr"/>
                      <a:r>
                        <a:rPr lang="en-GB" sz="1000" u="none" strike="noStrike">
                          <a:effectLst/>
                        </a:rPr>
                        <a:t>Net Profit margin 5YA</a:t>
                      </a:r>
                      <a:endParaRPr lang="en-GB" sz="1000" b="0" i="0" u="none" strike="noStrike">
                        <a:solidFill>
                          <a:srgbClr val="333333"/>
                        </a:solidFill>
                        <a:effectLst/>
                        <a:latin typeface="Inherit"/>
                      </a:endParaRPr>
                    </a:p>
                  </a:txBody>
                  <a:tcPr marL="76889" marR="2848" marT="2848" marB="0" anchor="ctr">
                    <a:solidFill>
                      <a:schemeClr val="accent1">
                        <a:lumMod val="20000"/>
                        <a:lumOff val="80000"/>
                      </a:schemeClr>
                    </a:solidFill>
                  </a:tcPr>
                </a:tc>
                <a:tc>
                  <a:txBody>
                    <a:bodyPr/>
                    <a:lstStyle/>
                    <a:p>
                      <a:pPr algn="r" fontAlgn="ctr"/>
                      <a:r>
                        <a:rPr lang="en-GB" sz="1000" u="none" strike="noStrike">
                          <a:effectLst/>
                        </a:rPr>
                        <a:t>4.58</a:t>
                      </a:r>
                      <a:endParaRPr lang="en-GB" sz="1000" b="0" i="0" u="none" strike="noStrike">
                        <a:solidFill>
                          <a:srgbClr val="333333"/>
                        </a:solidFill>
                        <a:effectLst/>
                        <a:latin typeface="Arial" panose="020B0604020202020204" pitchFamily="34" charset="0"/>
                      </a:endParaRPr>
                    </a:p>
                  </a:txBody>
                  <a:tcPr marL="2848" marR="25630" marT="2848" marB="0" anchor="ctr">
                    <a:solidFill>
                      <a:schemeClr val="accent1">
                        <a:lumMod val="20000"/>
                        <a:lumOff val="80000"/>
                      </a:schemeClr>
                    </a:solidFill>
                  </a:tcPr>
                </a:tc>
                <a:extLst>
                  <a:ext uri="{0D108BD9-81ED-4DB2-BD59-A6C34878D82A}">
                    <a16:rowId xmlns:a16="http://schemas.microsoft.com/office/drawing/2014/main" val="1901121045"/>
                  </a:ext>
                </a:extLst>
              </a:tr>
              <a:tr h="285226">
                <a:tc>
                  <a:txBody>
                    <a:bodyPr/>
                    <a:lstStyle/>
                    <a:p>
                      <a:pPr algn="l" fontAlgn="ctr"/>
                      <a:r>
                        <a:rPr lang="en-GB" sz="1000" u="none" strike="noStrike">
                          <a:effectLst/>
                        </a:rPr>
                        <a:t>Revenue/Share TTM</a:t>
                      </a:r>
                      <a:endParaRPr lang="en-GB" sz="1000" b="0" i="0" u="none" strike="noStrike">
                        <a:solidFill>
                          <a:srgbClr val="333333"/>
                        </a:solidFill>
                        <a:effectLst/>
                        <a:latin typeface="Inherit"/>
                      </a:endParaRPr>
                    </a:p>
                  </a:txBody>
                  <a:tcPr marL="76889" marR="2848" marT="2848" marB="0" anchor="ctr">
                    <a:solidFill>
                      <a:schemeClr val="accent1">
                        <a:lumMod val="20000"/>
                        <a:lumOff val="80000"/>
                      </a:schemeClr>
                    </a:solidFill>
                  </a:tcPr>
                </a:tc>
                <a:tc>
                  <a:txBody>
                    <a:bodyPr/>
                    <a:lstStyle/>
                    <a:p>
                      <a:pPr algn="r" fontAlgn="ctr"/>
                      <a:r>
                        <a:rPr lang="en-GB" sz="1000" u="none" strike="noStrike">
                          <a:effectLst/>
                        </a:rPr>
                        <a:t>19.16</a:t>
                      </a:r>
                      <a:endParaRPr lang="en-GB" sz="1000" b="0" i="0" u="none" strike="noStrike">
                        <a:solidFill>
                          <a:srgbClr val="333333"/>
                        </a:solidFill>
                        <a:effectLst/>
                        <a:latin typeface="Arial" panose="020B0604020202020204" pitchFamily="34" charset="0"/>
                      </a:endParaRPr>
                    </a:p>
                  </a:txBody>
                  <a:tcPr marL="2848" marR="25630" marT="2848" marB="0" anchor="ctr">
                    <a:solidFill>
                      <a:schemeClr val="accent1">
                        <a:lumMod val="20000"/>
                        <a:lumOff val="80000"/>
                      </a:schemeClr>
                    </a:solidFill>
                  </a:tcPr>
                </a:tc>
                <a:extLst>
                  <a:ext uri="{0D108BD9-81ED-4DB2-BD59-A6C34878D82A}">
                    <a16:rowId xmlns:a16="http://schemas.microsoft.com/office/drawing/2014/main" val="496799041"/>
                  </a:ext>
                </a:extLst>
              </a:tr>
              <a:tr h="335559">
                <a:tc>
                  <a:txBody>
                    <a:bodyPr/>
                    <a:lstStyle/>
                    <a:p>
                      <a:pPr algn="l" fontAlgn="ctr"/>
                      <a:r>
                        <a:rPr lang="en-GB" sz="1000" u="none" strike="noStrike">
                          <a:effectLst/>
                        </a:rPr>
                        <a:t>Basic EPS ANN</a:t>
                      </a:r>
                      <a:endParaRPr lang="en-GB" sz="1000" b="0" i="0" u="none" strike="noStrike">
                        <a:solidFill>
                          <a:srgbClr val="333333"/>
                        </a:solidFill>
                        <a:effectLst/>
                        <a:latin typeface="Inherit"/>
                      </a:endParaRPr>
                    </a:p>
                  </a:txBody>
                  <a:tcPr marL="76889" marR="2848" marT="2848" marB="0" anchor="ctr">
                    <a:solidFill>
                      <a:schemeClr val="accent1">
                        <a:lumMod val="20000"/>
                        <a:lumOff val="80000"/>
                      </a:schemeClr>
                    </a:solidFill>
                  </a:tcPr>
                </a:tc>
                <a:tc>
                  <a:txBody>
                    <a:bodyPr/>
                    <a:lstStyle/>
                    <a:p>
                      <a:pPr algn="r" fontAlgn="ctr"/>
                      <a:r>
                        <a:rPr lang="en-GB" sz="1000" u="none" strike="noStrike">
                          <a:effectLst/>
                        </a:rPr>
                        <a:t>0.4</a:t>
                      </a:r>
                      <a:endParaRPr lang="en-GB" sz="1000" b="0" i="0" u="none" strike="noStrike">
                        <a:solidFill>
                          <a:srgbClr val="333333"/>
                        </a:solidFill>
                        <a:effectLst/>
                        <a:latin typeface="Arial" panose="020B0604020202020204" pitchFamily="34" charset="0"/>
                      </a:endParaRPr>
                    </a:p>
                  </a:txBody>
                  <a:tcPr marL="2848" marR="25630" marT="2848" marB="0" anchor="ctr">
                    <a:solidFill>
                      <a:schemeClr val="accent1">
                        <a:lumMod val="20000"/>
                        <a:lumOff val="80000"/>
                      </a:schemeClr>
                    </a:solidFill>
                  </a:tcPr>
                </a:tc>
                <a:extLst>
                  <a:ext uri="{0D108BD9-81ED-4DB2-BD59-A6C34878D82A}">
                    <a16:rowId xmlns:a16="http://schemas.microsoft.com/office/drawing/2014/main" val="1726516337"/>
                  </a:ext>
                </a:extLst>
              </a:tr>
              <a:tr h="215081">
                <a:tc>
                  <a:txBody>
                    <a:bodyPr/>
                    <a:lstStyle/>
                    <a:p>
                      <a:pPr algn="l" fontAlgn="ctr"/>
                      <a:r>
                        <a:rPr lang="en-GB" sz="1000" u="none" strike="noStrike">
                          <a:effectLst/>
                        </a:rPr>
                        <a:t>Quick Ratio MRQ</a:t>
                      </a:r>
                      <a:endParaRPr lang="en-GB" sz="1000" b="0" i="0" u="none" strike="noStrike">
                        <a:solidFill>
                          <a:srgbClr val="333333"/>
                        </a:solidFill>
                        <a:effectLst/>
                        <a:latin typeface="Inherit"/>
                      </a:endParaRPr>
                    </a:p>
                  </a:txBody>
                  <a:tcPr marL="76889" marR="2848" marT="2848" marB="0" anchor="ctr">
                    <a:solidFill>
                      <a:schemeClr val="accent1">
                        <a:lumMod val="20000"/>
                        <a:lumOff val="80000"/>
                      </a:schemeClr>
                    </a:solidFill>
                  </a:tcPr>
                </a:tc>
                <a:tc>
                  <a:txBody>
                    <a:bodyPr/>
                    <a:lstStyle/>
                    <a:p>
                      <a:pPr algn="r" fontAlgn="ctr"/>
                      <a:r>
                        <a:rPr lang="en-GB" sz="1000" u="none" strike="noStrike">
                          <a:effectLst/>
                        </a:rPr>
                        <a:t>0.61</a:t>
                      </a:r>
                      <a:endParaRPr lang="en-GB" sz="1000" b="0" i="0" u="none" strike="noStrike">
                        <a:solidFill>
                          <a:srgbClr val="333333"/>
                        </a:solidFill>
                        <a:effectLst/>
                        <a:latin typeface="Arial" panose="020B0604020202020204" pitchFamily="34" charset="0"/>
                      </a:endParaRPr>
                    </a:p>
                  </a:txBody>
                  <a:tcPr marL="2848" marR="25630" marT="2848" marB="0" anchor="ctr">
                    <a:solidFill>
                      <a:schemeClr val="accent1">
                        <a:lumMod val="20000"/>
                        <a:lumOff val="80000"/>
                      </a:schemeClr>
                    </a:solidFill>
                  </a:tcPr>
                </a:tc>
                <a:extLst>
                  <a:ext uri="{0D108BD9-81ED-4DB2-BD59-A6C34878D82A}">
                    <a16:rowId xmlns:a16="http://schemas.microsoft.com/office/drawing/2014/main" val="3824306328"/>
                  </a:ext>
                </a:extLst>
              </a:tr>
              <a:tr h="254572">
                <a:tc>
                  <a:txBody>
                    <a:bodyPr/>
                    <a:lstStyle/>
                    <a:p>
                      <a:pPr algn="l" fontAlgn="ctr"/>
                      <a:r>
                        <a:rPr lang="en-GB" sz="1000" u="none" strike="noStrike">
                          <a:effectLst/>
                        </a:rPr>
                        <a:t>Current Ratio MRQ</a:t>
                      </a:r>
                      <a:endParaRPr lang="en-GB" sz="1000" b="0" i="0" u="none" strike="noStrike">
                        <a:solidFill>
                          <a:srgbClr val="333333"/>
                        </a:solidFill>
                        <a:effectLst/>
                        <a:latin typeface="Inherit"/>
                      </a:endParaRPr>
                    </a:p>
                  </a:txBody>
                  <a:tcPr marL="76889" marR="2848" marT="2848" marB="0" anchor="ctr">
                    <a:solidFill>
                      <a:schemeClr val="accent1">
                        <a:lumMod val="20000"/>
                        <a:lumOff val="80000"/>
                      </a:schemeClr>
                    </a:solidFill>
                  </a:tcPr>
                </a:tc>
                <a:tc>
                  <a:txBody>
                    <a:bodyPr/>
                    <a:lstStyle/>
                    <a:p>
                      <a:pPr algn="r" fontAlgn="ctr"/>
                      <a:r>
                        <a:rPr lang="en-GB" sz="1000" u="none" strike="noStrike">
                          <a:effectLst/>
                        </a:rPr>
                        <a:t>1.55</a:t>
                      </a:r>
                      <a:endParaRPr lang="en-GB" sz="1000" b="0" i="0" u="none" strike="noStrike">
                        <a:solidFill>
                          <a:srgbClr val="333333"/>
                        </a:solidFill>
                        <a:effectLst/>
                        <a:latin typeface="Arial" panose="020B0604020202020204" pitchFamily="34" charset="0"/>
                      </a:endParaRPr>
                    </a:p>
                  </a:txBody>
                  <a:tcPr marL="2848" marR="25630" marT="2848" marB="0" anchor="ctr">
                    <a:solidFill>
                      <a:schemeClr val="accent1">
                        <a:lumMod val="20000"/>
                        <a:lumOff val="80000"/>
                      </a:schemeClr>
                    </a:solidFill>
                  </a:tcPr>
                </a:tc>
                <a:extLst>
                  <a:ext uri="{0D108BD9-81ED-4DB2-BD59-A6C34878D82A}">
                    <a16:rowId xmlns:a16="http://schemas.microsoft.com/office/drawing/2014/main" val="297954364"/>
                  </a:ext>
                </a:extLst>
              </a:tr>
              <a:tr h="285356">
                <a:tc>
                  <a:txBody>
                    <a:bodyPr/>
                    <a:lstStyle/>
                    <a:p>
                      <a:pPr algn="l" fontAlgn="ctr"/>
                      <a:r>
                        <a:rPr lang="en-GB" sz="1000" u="none" strike="noStrike">
                          <a:effectLst/>
                        </a:rPr>
                        <a:t>Asset Turnover TTM</a:t>
                      </a:r>
                      <a:endParaRPr lang="en-GB" sz="1000" b="0" i="0" u="none" strike="noStrike">
                        <a:solidFill>
                          <a:srgbClr val="333333"/>
                        </a:solidFill>
                        <a:effectLst/>
                        <a:latin typeface="Inherit"/>
                      </a:endParaRPr>
                    </a:p>
                  </a:txBody>
                  <a:tcPr marL="76889" marR="2848" marT="2848" marB="0" anchor="ctr">
                    <a:solidFill>
                      <a:schemeClr val="accent1">
                        <a:lumMod val="20000"/>
                        <a:lumOff val="80000"/>
                      </a:schemeClr>
                    </a:solidFill>
                  </a:tcPr>
                </a:tc>
                <a:tc>
                  <a:txBody>
                    <a:bodyPr/>
                    <a:lstStyle/>
                    <a:p>
                      <a:pPr algn="r" fontAlgn="ctr"/>
                      <a:r>
                        <a:rPr lang="en-GB" sz="1000" u="none" strike="noStrike">
                          <a:effectLst/>
                        </a:rPr>
                        <a:t>1.18</a:t>
                      </a:r>
                      <a:endParaRPr lang="en-GB" sz="1000" b="0" i="0" u="none" strike="noStrike">
                        <a:solidFill>
                          <a:srgbClr val="333333"/>
                        </a:solidFill>
                        <a:effectLst/>
                        <a:latin typeface="Arial" panose="020B0604020202020204" pitchFamily="34" charset="0"/>
                      </a:endParaRPr>
                    </a:p>
                  </a:txBody>
                  <a:tcPr marL="2848" marR="25630" marT="2848" marB="0" anchor="ctr">
                    <a:solidFill>
                      <a:schemeClr val="accent1">
                        <a:lumMod val="20000"/>
                        <a:lumOff val="80000"/>
                      </a:schemeClr>
                    </a:solidFill>
                  </a:tcPr>
                </a:tc>
                <a:extLst>
                  <a:ext uri="{0D108BD9-81ED-4DB2-BD59-A6C34878D82A}">
                    <a16:rowId xmlns:a16="http://schemas.microsoft.com/office/drawing/2014/main" val="1636819159"/>
                  </a:ext>
                </a:extLst>
              </a:tr>
              <a:tr h="318782">
                <a:tc>
                  <a:txBody>
                    <a:bodyPr/>
                    <a:lstStyle/>
                    <a:p>
                      <a:pPr algn="l" fontAlgn="ctr"/>
                      <a:r>
                        <a:rPr lang="en-GB" sz="1000" u="none" strike="noStrike">
                          <a:effectLst/>
                        </a:rPr>
                        <a:t>Receivable Turnover TTM</a:t>
                      </a:r>
                      <a:endParaRPr lang="en-GB" sz="1000" b="0" i="0" u="none" strike="noStrike">
                        <a:solidFill>
                          <a:srgbClr val="333333"/>
                        </a:solidFill>
                        <a:effectLst/>
                        <a:latin typeface="Inherit"/>
                      </a:endParaRPr>
                    </a:p>
                  </a:txBody>
                  <a:tcPr marL="76889" marR="2848" marT="2848" marB="0" anchor="ctr">
                    <a:solidFill>
                      <a:schemeClr val="accent1">
                        <a:lumMod val="20000"/>
                        <a:lumOff val="80000"/>
                      </a:schemeClr>
                    </a:solidFill>
                  </a:tcPr>
                </a:tc>
                <a:tc>
                  <a:txBody>
                    <a:bodyPr/>
                    <a:lstStyle/>
                    <a:p>
                      <a:pPr algn="r" fontAlgn="ctr"/>
                      <a:r>
                        <a:rPr lang="en-GB" sz="1000" u="none" strike="noStrike">
                          <a:effectLst/>
                        </a:rPr>
                        <a:t>4.31</a:t>
                      </a:r>
                      <a:endParaRPr lang="en-GB" sz="1000" b="0" i="0" u="none" strike="noStrike">
                        <a:solidFill>
                          <a:srgbClr val="333333"/>
                        </a:solidFill>
                        <a:effectLst/>
                        <a:latin typeface="Arial" panose="020B0604020202020204" pitchFamily="34" charset="0"/>
                      </a:endParaRPr>
                    </a:p>
                  </a:txBody>
                  <a:tcPr marL="2848" marR="25630" marT="2848" marB="0" anchor="ctr">
                    <a:solidFill>
                      <a:schemeClr val="accent1">
                        <a:lumMod val="20000"/>
                        <a:lumOff val="80000"/>
                      </a:schemeClr>
                    </a:solidFill>
                  </a:tcPr>
                </a:tc>
                <a:extLst>
                  <a:ext uri="{0D108BD9-81ED-4DB2-BD59-A6C34878D82A}">
                    <a16:rowId xmlns:a16="http://schemas.microsoft.com/office/drawing/2014/main" val="484172688"/>
                  </a:ext>
                </a:extLst>
              </a:tr>
              <a:tr h="553674">
                <a:tc>
                  <a:txBody>
                    <a:bodyPr/>
                    <a:lstStyle/>
                    <a:p>
                      <a:pPr algn="l" fontAlgn="ctr"/>
                      <a:r>
                        <a:rPr lang="en-GB" sz="1000" u="none" strike="noStrike">
                          <a:effectLst/>
                        </a:rPr>
                        <a:t>Dividend Yield ANN</a:t>
                      </a:r>
                      <a:endParaRPr lang="en-GB" sz="1000" b="0" i="0" u="none" strike="noStrike">
                        <a:solidFill>
                          <a:srgbClr val="333333"/>
                        </a:solidFill>
                        <a:effectLst/>
                        <a:latin typeface="Inherit"/>
                      </a:endParaRPr>
                    </a:p>
                  </a:txBody>
                  <a:tcPr marL="76889" marR="2848" marT="2848" marB="0" anchor="ctr">
                    <a:solidFill>
                      <a:schemeClr val="accent1">
                        <a:lumMod val="20000"/>
                        <a:lumOff val="80000"/>
                      </a:schemeClr>
                    </a:solidFill>
                  </a:tcPr>
                </a:tc>
                <a:tc>
                  <a:txBody>
                    <a:bodyPr/>
                    <a:lstStyle/>
                    <a:p>
                      <a:pPr algn="r" fontAlgn="ctr"/>
                      <a:r>
                        <a:rPr lang="en-GB" sz="1000" u="none" strike="noStrike">
                          <a:effectLst/>
                        </a:rPr>
                        <a:t>3.41</a:t>
                      </a:r>
                      <a:endParaRPr lang="en-GB" sz="1000" b="0" i="0" u="none" strike="noStrike">
                        <a:solidFill>
                          <a:srgbClr val="333333"/>
                        </a:solidFill>
                        <a:effectLst/>
                        <a:latin typeface="Arial" panose="020B0604020202020204" pitchFamily="34" charset="0"/>
                      </a:endParaRPr>
                    </a:p>
                  </a:txBody>
                  <a:tcPr marL="2848" marR="25630" marT="2848" marB="0" anchor="ctr">
                    <a:solidFill>
                      <a:schemeClr val="accent1">
                        <a:lumMod val="20000"/>
                        <a:lumOff val="80000"/>
                      </a:schemeClr>
                    </a:solidFill>
                  </a:tcPr>
                </a:tc>
                <a:extLst>
                  <a:ext uri="{0D108BD9-81ED-4DB2-BD59-A6C34878D82A}">
                    <a16:rowId xmlns:a16="http://schemas.microsoft.com/office/drawing/2014/main" val="500668453"/>
                  </a:ext>
                </a:extLst>
              </a:tr>
              <a:tr h="456471">
                <a:tc>
                  <a:txBody>
                    <a:bodyPr/>
                    <a:lstStyle/>
                    <a:p>
                      <a:pPr algn="l" fontAlgn="ctr"/>
                      <a:r>
                        <a:rPr lang="en-GB" sz="1000" u="none" strike="noStrike">
                          <a:effectLst/>
                        </a:rPr>
                        <a:t>Dividend Yield 5 Year Avg. 5YA</a:t>
                      </a:r>
                      <a:endParaRPr lang="en-GB" sz="1000" b="0" i="0" u="none" strike="noStrike">
                        <a:solidFill>
                          <a:srgbClr val="333333"/>
                        </a:solidFill>
                        <a:effectLst/>
                        <a:latin typeface="Inherit"/>
                      </a:endParaRPr>
                    </a:p>
                  </a:txBody>
                  <a:tcPr marL="76889" marR="2848" marT="2848" marB="0" anchor="ctr">
                    <a:solidFill>
                      <a:schemeClr val="accent1">
                        <a:lumMod val="20000"/>
                        <a:lumOff val="80000"/>
                      </a:schemeClr>
                    </a:solidFill>
                  </a:tcPr>
                </a:tc>
                <a:tc>
                  <a:txBody>
                    <a:bodyPr/>
                    <a:lstStyle/>
                    <a:p>
                      <a:pPr algn="r" fontAlgn="ctr"/>
                      <a:r>
                        <a:rPr lang="en-GB" sz="1000" u="none" strike="noStrike">
                          <a:effectLst/>
                        </a:rPr>
                        <a:t>2.99</a:t>
                      </a:r>
                      <a:endParaRPr lang="en-GB" sz="1000" b="0" i="0" u="none" strike="noStrike">
                        <a:solidFill>
                          <a:srgbClr val="333333"/>
                        </a:solidFill>
                        <a:effectLst/>
                        <a:latin typeface="Arial" panose="020B0604020202020204" pitchFamily="34" charset="0"/>
                      </a:endParaRPr>
                    </a:p>
                  </a:txBody>
                  <a:tcPr marL="2848" marR="25630" marT="2848" marB="0" anchor="ctr">
                    <a:solidFill>
                      <a:schemeClr val="accent1">
                        <a:lumMod val="20000"/>
                        <a:lumOff val="80000"/>
                      </a:schemeClr>
                    </a:solidFill>
                  </a:tcPr>
                </a:tc>
                <a:extLst>
                  <a:ext uri="{0D108BD9-81ED-4DB2-BD59-A6C34878D82A}">
                    <a16:rowId xmlns:a16="http://schemas.microsoft.com/office/drawing/2014/main" val="2439170971"/>
                  </a:ext>
                </a:extLst>
              </a:tr>
              <a:tr h="323811">
                <a:tc>
                  <a:txBody>
                    <a:bodyPr/>
                    <a:lstStyle/>
                    <a:p>
                      <a:pPr algn="l" fontAlgn="ctr"/>
                      <a:r>
                        <a:rPr lang="en-GB" sz="1000" u="none" strike="noStrike">
                          <a:effectLst/>
                        </a:rPr>
                        <a:t>Payout Ratio TTM</a:t>
                      </a:r>
                      <a:endParaRPr lang="en-GB" sz="1000" b="0" i="0" u="none" strike="noStrike">
                        <a:solidFill>
                          <a:srgbClr val="333333"/>
                        </a:solidFill>
                        <a:effectLst/>
                        <a:latin typeface="Inherit"/>
                      </a:endParaRPr>
                    </a:p>
                  </a:txBody>
                  <a:tcPr marL="76889" marR="2848" marT="2848" marB="0" anchor="ctr">
                    <a:solidFill>
                      <a:schemeClr val="accent1">
                        <a:lumMod val="20000"/>
                        <a:lumOff val="80000"/>
                      </a:schemeClr>
                    </a:solidFill>
                  </a:tcPr>
                </a:tc>
                <a:tc>
                  <a:txBody>
                    <a:bodyPr/>
                    <a:lstStyle/>
                    <a:p>
                      <a:pPr algn="r" fontAlgn="ctr"/>
                      <a:r>
                        <a:rPr lang="en-GB" sz="1000" u="none" strike="noStrike" dirty="0">
                          <a:effectLst/>
                        </a:rPr>
                        <a:t>7.29</a:t>
                      </a:r>
                      <a:endParaRPr lang="en-GB" sz="1000" b="0" i="0" u="none" strike="noStrike" dirty="0">
                        <a:solidFill>
                          <a:srgbClr val="333333"/>
                        </a:solidFill>
                        <a:effectLst/>
                        <a:latin typeface="Arial" panose="020B0604020202020204" pitchFamily="34" charset="0"/>
                      </a:endParaRPr>
                    </a:p>
                  </a:txBody>
                  <a:tcPr marL="2848" marR="25630" marT="2848" marB="0" anchor="ctr">
                    <a:solidFill>
                      <a:schemeClr val="accent1">
                        <a:lumMod val="20000"/>
                        <a:lumOff val="80000"/>
                      </a:schemeClr>
                    </a:solidFill>
                  </a:tcPr>
                </a:tc>
                <a:extLst>
                  <a:ext uri="{0D108BD9-81ED-4DB2-BD59-A6C34878D82A}">
                    <a16:rowId xmlns:a16="http://schemas.microsoft.com/office/drawing/2014/main" val="2232090113"/>
                  </a:ext>
                </a:extLst>
              </a:tr>
            </a:tbl>
          </a:graphicData>
        </a:graphic>
      </p:graphicFrame>
      <p:graphicFrame>
        <p:nvGraphicFramePr>
          <p:cNvPr id="5" name="Table 4">
            <a:extLst>
              <a:ext uri="{FF2B5EF4-FFF2-40B4-BE49-F238E27FC236}">
                <a16:creationId xmlns:a16="http://schemas.microsoft.com/office/drawing/2014/main" id="{FD787D48-C764-DE67-E45F-DC1033E13AA3}"/>
              </a:ext>
            </a:extLst>
          </p:cNvPr>
          <p:cNvGraphicFramePr>
            <a:graphicFrameLocks noGrp="1"/>
          </p:cNvGraphicFramePr>
          <p:nvPr>
            <p:extLst>
              <p:ext uri="{D42A27DB-BD31-4B8C-83A1-F6EECF244321}">
                <p14:modId xmlns:p14="http://schemas.microsoft.com/office/powerpoint/2010/main" val="2244164536"/>
              </p:ext>
            </p:extLst>
          </p:nvPr>
        </p:nvGraphicFramePr>
        <p:xfrm>
          <a:off x="527844" y="922585"/>
          <a:ext cx="3362962" cy="5787677"/>
        </p:xfrm>
        <a:graphic>
          <a:graphicData uri="http://schemas.openxmlformats.org/drawingml/2006/table">
            <a:tbl>
              <a:tblPr>
                <a:tableStyleId>{5C22544A-7EE6-4342-B048-85BDC9FD1C3A}</a:tableStyleId>
              </a:tblPr>
              <a:tblGrid>
                <a:gridCol w="2624308">
                  <a:extLst>
                    <a:ext uri="{9D8B030D-6E8A-4147-A177-3AD203B41FA5}">
                      <a16:colId xmlns:a16="http://schemas.microsoft.com/office/drawing/2014/main" val="2986678334"/>
                    </a:ext>
                  </a:extLst>
                </a:gridCol>
                <a:gridCol w="738654">
                  <a:extLst>
                    <a:ext uri="{9D8B030D-6E8A-4147-A177-3AD203B41FA5}">
                      <a16:colId xmlns:a16="http://schemas.microsoft.com/office/drawing/2014/main" val="3643173634"/>
                    </a:ext>
                  </a:extLst>
                </a:gridCol>
              </a:tblGrid>
              <a:tr h="285491">
                <a:tc>
                  <a:txBody>
                    <a:bodyPr/>
                    <a:lstStyle/>
                    <a:p>
                      <a:pPr algn="l" fontAlgn="ctr"/>
                      <a:r>
                        <a:rPr lang="en-GB" sz="1000" u="none" strike="noStrike" dirty="0">
                          <a:solidFill>
                            <a:schemeClr val="bg1"/>
                          </a:solidFill>
                          <a:effectLst/>
                        </a:rPr>
                        <a:t>P/E Ratio TTM</a:t>
                      </a:r>
                      <a:endParaRPr lang="en-GB" sz="1000" b="0" i="0" u="none" strike="noStrike" dirty="0">
                        <a:solidFill>
                          <a:schemeClr val="bg1"/>
                        </a:solidFill>
                        <a:effectLst/>
                        <a:latin typeface="Inherit"/>
                      </a:endParaRPr>
                    </a:p>
                  </a:txBody>
                  <a:tcPr marL="225935" marR="8368" marT="8368" marB="0" anchor="ctr">
                    <a:solidFill>
                      <a:schemeClr val="accent1"/>
                    </a:solidFill>
                  </a:tcPr>
                </a:tc>
                <a:tc>
                  <a:txBody>
                    <a:bodyPr/>
                    <a:lstStyle/>
                    <a:p>
                      <a:pPr algn="r" fontAlgn="ctr"/>
                      <a:r>
                        <a:rPr lang="en-GB" sz="1000" u="none" strike="noStrike">
                          <a:solidFill>
                            <a:schemeClr val="bg1"/>
                          </a:solidFill>
                          <a:effectLst/>
                        </a:rPr>
                        <a:t>6.88</a:t>
                      </a:r>
                      <a:endParaRPr lang="en-GB" sz="1000" b="0" i="0" u="none" strike="noStrike">
                        <a:solidFill>
                          <a:schemeClr val="bg1"/>
                        </a:solidFill>
                        <a:effectLst/>
                        <a:latin typeface="Arial" panose="020B0604020202020204" pitchFamily="34" charset="0"/>
                      </a:endParaRPr>
                    </a:p>
                  </a:txBody>
                  <a:tcPr marL="8368" marR="75312" marT="8368" marB="0" anchor="ctr">
                    <a:solidFill>
                      <a:schemeClr val="accent1"/>
                    </a:solidFill>
                  </a:tcPr>
                </a:tc>
                <a:extLst>
                  <a:ext uri="{0D108BD9-81ED-4DB2-BD59-A6C34878D82A}">
                    <a16:rowId xmlns:a16="http://schemas.microsoft.com/office/drawing/2014/main" val="158985988"/>
                  </a:ext>
                </a:extLst>
              </a:tr>
              <a:tr h="360726">
                <a:tc>
                  <a:txBody>
                    <a:bodyPr/>
                    <a:lstStyle/>
                    <a:p>
                      <a:pPr algn="l" fontAlgn="ctr"/>
                      <a:r>
                        <a:rPr lang="en-GB" sz="1000" u="none" strike="noStrike">
                          <a:solidFill>
                            <a:schemeClr val="bg1"/>
                          </a:solidFill>
                          <a:effectLst/>
                        </a:rPr>
                        <a:t>Price to Sales TTM</a:t>
                      </a:r>
                      <a:endParaRPr lang="en-GB" sz="1000" b="0" i="0" u="none" strike="noStrike">
                        <a:solidFill>
                          <a:schemeClr val="bg1"/>
                        </a:solidFill>
                        <a:effectLst/>
                        <a:latin typeface="Inherit"/>
                      </a:endParaRPr>
                    </a:p>
                  </a:txBody>
                  <a:tcPr marL="225935" marR="8368" marT="8368" marB="0" anchor="ctr">
                    <a:solidFill>
                      <a:schemeClr val="accent1"/>
                    </a:solidFill>
                  </a:tcPr>
                </a:tc>
                <a:tc>
                  <a:txBody>
                    <a:bodyPr/>
                    <a:lstStyle/>
                    <a:p>
                      <a:pPr algn="r" fontAlgn="ctr"/>
                      <a:r>
                        <a:rPr lang="en-GB" sz="1000" u="none" strike="noStrike">
                          <a:solidFill>
                            <a:schemeClr val="bg1"/>
                          </a:solidFill>
                          <a:effectLst/>
                        </a:rPr>
                        <a:t>0.49</a:t>
                      </a:r>
                      <a:endParaRPr lang="en-GB" sz="1000" b="0" i="0" u="none" strike="noStrike">
                        <a:solidFill>
                          <a:schemeClr val="bg1"/>
                        </a:solidFill>
                        <a:effectLst/>
                        <a:latin typeface="Arial" panose="020B0604020202020204" pitchFamily="34" charset="0"/>
                      </a:endParaRPr>
                    </a:p>
                  </a:txBody>
                  <a:tcPr marL="8368" marR="75312" marT="8368" marB="0" anchor="ctr">
                    <a:solidFill>
                      <a:schemeClr val="accent1"/>
                    </a:solidFill>
                  </a:tcPr>
                </a:tc>
                <a:extLst>
                  <a:ext uri="{0D108BD9-81ED-4DB2-BD59-A6C34878D82A}">
                    <a16:rowId xmlns:a16="http://schemas.microsoft.com/office/drawing/2014/main" val="2680907649"/>
                  </a:ext>
                </a:extLst>
              </a:tr>
              <a:tr h="352338">
                <a:tc>
                  <a:txBody>
                    <a:bodyPr/>
                    <a:lstStyle/>
                    <a:p>
                      <a:pPr algn="l" fontAlgn="ctr"/>
                      <a:r>
                        <a:rPr lang="en-GB" sz="1000" u="none" strike="noStrike">
                          <a:solidFill>
                            <a:schemeClr val="bg1"/>
                          </a:solidFill>
                          <a:effectLst/>
                        </a:rPr>
                        <a:t>Operating margin TTM</a:t>
                      </a:r>
                      <a:endParaRPr lang="en-GB" sz="1000" b="0" i="0" u="none" strike="noStrike">
                        <a:solidFill>
                          <a:schemeClr val="bg1"/>
                        </a:solidFill>
                        <a:effectLst/>
                        <a:latin typeface="Inherit"/>
                      </a:endParaRPr>
                    </a:p>
                  </a:txBody>
                  <a:tcPr marL="225935" marR="8368" marT="8368" marB="0" anchor="ctr">
                    <a:solidFill>
                      <a:schemeClr val="accent1"/>
                    </a:solidFill>
                  </a:tcPr>
                </a:tc>
                <a:tc>
                  <a:txBody>
                    <a:bodyPr/>
                    <a:lstStyle/>
                    <a:p>
                      <a:pPr algn="r" fontAlgn="ctr"/>
                      <a:r>
                        <a:rPr lang="en-GB" sz="1000" u="none" strike="noStrike">
                          <a:solidFill>
                            <a:schemeClr val="bg1"/>
                          </a:solidFill>
                          <a:effectLst/>
                        </a:rPr>
                        <a:t>8.53%</a:t>
                      </a:r>
                      <a:endParaRPr lang="en-GB" sz="1000" b="0" i="0" u="none" strike="noStrike">
                        <a:solidFill>
                          <a:schemeClr val="bg1"/>
                        </a:solidFill>
                        <a:effectLst/>
                        <a:latin typeface="Arial" panose="020B0604020202020204" pitchFamily="34" charset="0"/>
                      </a:endParaRPr>
                    </a:p>
                  </a:txBody>
                  <a:tcPr marL="8368" marR="75312" marT="8368" marB="0" anchor="ctr">
                    <a:solidFill>
                      <a:schemeClr val="accent1"/>
                    </a:solidFill>
                  </a:tcPr>
                </a:tc>
                <a:extLst>
                  <a:ext uri="{0D108BD9-81ED-4DB2-BD59-A6C34878D82A}">
                    <a16:rowId xmlns:a16="http://schemas.microsoft.com/office/drawing/2014/main" val="2358074289"/>
                  </a:ext>
                </a:extLst>
              </a:tr>
              <a:tr h="369115">
                <a:tc>
                  <a:txBody>
                    <a:bodyPr/>
                    <a:lstStyle/>
                    <a:p>
                      <a:pPr algn="l" fontAlgn="ctr"/>
                      <a:r>
                        <a:rPr lang="en-GB" sz="1000" u="none" strike="noStrike">
                          <a:solidFill>
                            <a:schemeClr val="bg1"/>
                          </a:solidFill>
                          <a:effectLst/>
                        </a:rPr>
                        <a:t>Operating margin 5YA</a:t>
                      </a:r>
                      <a:endParaRPr lang="en-GB" sz="1000" b="0" i="0" u="none" strike="noStrike">
                        <a:solidFill>
                          <a:schemeClr val="bg1"/>
                        </a:solidFill>
                        <a:effectLst/>
                        <a:latin typeface="Inherit"/>
                      </a:endParaRPr>
                    </a:p>
                  </a:txBody>
                  <a:tcPr marL="225935" marR="8368" marT="8368" marB="0" anchor="ctr">
                    <a:solidFill>
                      <a:schemeClr val="accent1"/>
                    </a:solidFill>
                  </a:tcPr>
                </a:tc>
                <a:tc>
                  <a:txBody>
                    <a:bodyPr/>
                    <a:lstStyle/>
                    <a:p>
                      <a:pPr algn="r" fontAlgn="ctr"/>
                      <a:r>
                        <a:rPr lang="en-GB" sz="1000" u="none" strike="noStrike">
                          <a:solidFill>
                            <a:schemeClr val="bg1"/>
                          </a:solidFill>
                          <a:effectLst/>
                        </a:rPr>
                        <a:t>7.17%</a:t>
                      </a:r>
                      <a:endParaRPr lang="en-GB" sz="1000" b="0" i="0" u="none" strike="noStrike">
                        <a:solidFill>
                          <a:schemeClr val="bg1"/>
                        </a:solidFill>
                        <a:effectLst/>
                        <a:latin typeface="Arial" panose="020B0604020202020204" pitchFamily="34" charset="0"/>
                      </a:endParaRPr>
                    </a:p>
                  </a:txBody>
                  <a:tcPr marL="8368" marR="75312" marT="8368" marB="0" anchor="ctr">
                    <a:solidFill>
                      <a:schemeClr val="accent1"/>
                    </a:solidFill>
                  </a:tcPr>
                </a:tc>
                <a:extLst>
                  <a:ext uri="{0D108BD9-81ED-4DB2-BD59-A6C34878D82A}">
                    <a16:rowId xmlns:a16="http://schemas.microsoft.com/office/drawing/2014/main" val="2632049379"/>
                  </a:ext>
                </a:extLst>
              </a:tr>
              <a:tr h="369116">
                <a:tc>
                  <a:txBody>
                    <a:bodyPr/>
                    <a:lstStyle/>
                    <a:p>
                      <a:pPr algn="l" fontAlgn="ctr"/>
                      <a:r>
                        <a:rPr lang="en-GB" sz="1000" u="none" strike="noStrike">
                          <a:solidFill>
                            <a:schemeClr val="bg1"/>
                          </a:solidFill>
                          <a:effectLst/>
                        </a:rPr>
                        <a:t>Pretax margin TTM</a:t>
                      </a:r>
                      <a:endParaRPr lang="en-GB" sz="1000" b="0" i="0" u="none" strike="noStrike">
                        <a:solidFill>
                          <a:schemeClr val="bg1"/>
                        </a:solidFill>
                        <a:effectLst/>
                        <a:latin typeface="Inherit"/>
                      </a:endParaRPr>
                    </a:p>
                  </a:txBody>
                  <a:tcPr marL="225935" marR="8368" marT="8368" marB="0" anchor="ctr">
                    <a:solidFill>
                      <a:schemeClr val="accent1"/>
                    </a:solidFill>
                  </a:tcPr>
                </a:tc>
                <a:tc>
                  <a:txBody>
                    <a:bodyPr/>
                    <a:lstStyle/>
                    <a:p>
                      <a:pPr algn="r" fontAlgn="ctr"/>
                      <a:r>
                        <a:rPr lang="en-GB" sz="1000" u="none" strike="noStrike">
                          <a:solidFill>
                            <a:schemeClr val="bg1"/>
                          </a:solidFill>
                          <a:effectLst/>
                        </a:rPr>
                        <a:t>8.31%</a:t>
                      </a:r>
                      <a:endParaRPr lang="en-GB" sz="1000" b="0" i="0" u="none" strike="noStrike">
                        <a:solidFill>
                          <a:schemeClr val="bg1"/>
                        </a:solidFill>
                        <a:effectLst/>
                        <a:latin typeface="Arial" panose="020B0604020202020204" pitchFamily="34" charset="0"/>
                      </a:endParaRPr>
                    </a:p>
                  </a:txBody>
                  <a:tcPr marL="8368" marR="75312" marT="8368" marB="0" anchor="ctr">
                    <a:solidFill>
                      <a:schemeClr val="accent1"/>
                    </a:solidFill>
                  </a:tcPr>
                </a:tc>
                <a:extLst>
                  <a:ext uri="{0D108BD9-81ED-4DB2-BD59-A6C34878D82A}">
                    <a16:rowId xmlns:a16="http://schemas.microsoft.com/office/drawing/2014/main" val="4164425706"/>
                  </a:ext>
                </a:extLst>
              </a:tr>
              <a:tr h="310393">
                <a:tc>
                  <a:txBody>
                    <a:bodyPr/>
                    <a:lstStyle/>
                    <a:p>
                      <a:pPr algn="l" fontAlgn="ctr"/>
                      <a:r>
                        <a:rPr lang="en-GB" sz="1000" u="none" strike="noStrike">
                          <a:solidFill>
                            <a:schemeClr val="bg1"/>
                          </a:solidFill>
                          <a:effectLst/>
                        </a:rPr>
                        <a:t>Pretax margin 5YA</a:t>
                      </a:r>
                      <a:endParaRPr lang="en-GB" sz="1000" b="0" i="0" u="none" strike="noStrike">
                        <a:solidFill>
                          <a:schemeClr val="bg1"/>
                        </a:solidFill>
                        <a:effectLst/>
                        <a:latin typeface="Inherit"/>
                      </a:endParaRPr>
                    </a:p>
                  </a:txBody>
                  <a:tcPr marL="225935" marR="8368" marT="8368" marB="0" anchor="ctr">
                    <a:solidFill>
                      <a:schemeClr val="accent1"/>
                    </a:solidFill>
                  </a:tcPr>
                </a:tc>
                <a:tc>
                  <a:txBody>
                    <a:bodyPr/>
                    <a:lstStyle/>
                    <a:p>
                      <a:pPr algn="r" fontAlgn="ctr"/>
                      <a:r>
                        <a:rPr lang="en-GB" sz="1000" u="none" strike="noStrike">
                          <a:solidFill>
                            <a:schemeClr val="bg1"/>
                          </a:solidFill>
                          <a:effectLst/>
                        </a:rPr>
                        <a:t>6.72%</a:t>
                      </a:r>
                      <a:endParaRPr lang="en-GB" sz="1000" b="0" i="0" u="none" strike="noStrike">
                        <a:solidFill>
                          <a:schemeClr val="bg1"/>
                        </a:solidFill>
                        <a:effectLst/>
                        <a:latin typeface="Arial" panose="020B0604020202020204" pitchFamily="34" charset="0"/>
                      </a:endParaRPr>
                    </a:p>
                  </a:txBody>
                  <a:tcPr marL="8368" marR="75312" marT="8368" marB="0" anchor="ctr">
                    <a:solidFill>
                      <a:schemeClr val="accent1"/>
                    </a:solidFill>
                  </a:tcPr>
                </a:tc>
                <a:extLst>
                  <a:ext uri="{0D108BD9-81ED-4DB2-BD59-A6C34878D82A}">
                    <a16:rowId xmlns:a16="http://schemas.microsoft.com/office/drawing/2014/main" val="3481610884"/>
                  </a:ext>
                </a:extLst>
              </a:tr>
              <a:tr h="355303">
                <a:tc>
                  <a:txBody>
                    <a:bodyPr/>
                    <a:lstStyle/>
                    <a:p>
                      <a:pPr algn="l" fontAlgn="ctr"/>
                      <a:r>
                        <a:rPr lang="en-GB" sz="1000" u="none" strike="noStrike">
                          <a:solidFill>
                            <a:schemeClr val="bg1"/>
                          </a:solidFill>
                          <a:effectLst/>
                        </a:rPr>
                        <a:t>Net Profit margin TTM</a:t>
                      </a:r>
                      <a:endParaRPr lang="en-GB" sz="1000" b="0" i="0" u="none" strike="noStrike">
                        <a:solidFill>
                          <a:schemeClr val="bg1"/>
                        </a:solidFill>
                        <a:effectLst/>
                        <a:latin typeface="Inherit"/>
                      </a:endParaRPr>
                    </a:p>
                  </a:txBody>
                  <a:tcPr marL="225935" marR="8368" marT="8368" marB="0" anchor="ctr">
                    <a:solidFill>
                      <a:schemeClr val="accent1"/>
                    </a:solidFill>
                  </a:tcPr>
                </a:tc>
                <a:tc>
                  <a:txBody>
                    <a:bodyPr/>
                    <a:lstStyle/>
                    <a:p>
                      <a:pPr algn="r" fontAlgn="ctr"/>
                      <a:r>
                        <a:rPr lang="en-GB" sz="1000" u="none" strike="noStrike">
                          <a:solidFill>
                            <a:schemeClr val="bg1"/>
                          </a:solidFill>
                          <a:effectLst/>
                        </a:rPr>
                        <a:t>7.16%</a:t>
                      </a:r>
                      <a:endParaRPr lang="en-GB" sz="1000" b="0" i="0" u="none" strike="noStrike">
                        <a:solidFill>
                          <a:schemeClr val="bg1"/>
                        </a:solidFill>
                        <a:effectLst/>
                        <a:latin typeface="Arial" panose="020B0604020202020204" pitchFamily="34" charset="0"/>
                      </a:endParaRPr>
                    </a:p>
                  </a:txBody>
                  <a:tcPr marL="8368" marR="75312" marT="8368" marB="0" anchor="ctr">
                    <a:solidFill>
                      <a:schemeClr val="accent1"/>
                    </a:solidFill>
                  </a:tcPr>
                </a:tc>
                <a:extLst>
                  <a:ext uri="{0D108BD9-81ED-4DB2-BD59-A6C34878D82A}">
                    <a16:rowId xmlns:a16="http://schemas.microsoft.com/office/drawing/2014/main" val="317697392"/>
                  </a:ext>
                </a:extLst>
              </a:tr>
              <a:tr h="327972">
                <a:tc>
                  <a:txBody>
                    <a:bodyPr/>
                    <a:lstStyle/>
                    <a:p>
                      <a:pPr algn="l" fontAlgn="ctr"/>
                      <a:r>
                        <a:rPr lang="en-GB" sz="1000" u="none" strike="noStrike">
                          <a:solidFill>
                            <a:schemeClr val="bg1"/>
                          </a:solidFill>
                          <a:effectLst/>
                        </a:rPr>
                        <a:t>Net Profit margin 5YA</a:t>
                      </a:r>
                      <a:endParaRPr lang="en-GB" sz="1000" b="0" i="0" u="none" strike="noStrike">
                        <a:solidFill>
                          <a:schemeClr val="bg1"/>
                        </a:solidFill>
                        <a:effectLst/>
                        <a:latin typeface="Inherit"/>
                      </a:endParaRPr>
                    </a:p>
                  </a:txBody>
                  <a:tcPr marL="225935" marR="8368" marT="8368" marB="0" anchor="ctr">
                    <a:solidFill>
                      <a:schemeClr val="accent1"/>
                    </a:solidFill>
                  </a:tcPr>
                </a:tc>
                <a:tc>
                  <a:txBody>
                    <a:bodyPr/>
                    <a:lstStyle/>
                    <a:p>
                      <a:pPr algn="r" fontAlgn="ctr"/>
                      <a:r>
                        <a:rPr lang="en-GB" sz="1000" u="none" strike="noStrike">
                          <a:solidFill>
                            <a:schemeClr val="bg1"/>
                          </a:solidFill>
                          <a:effectLst/>
                        </a:rPr>
                        <a:t>5.84%</a:t>
                      </a:r>
                      <a:endParaRPr lang="en-GB" sz="1000" b="0" i="0" u="none" strike="noStrike">
                        <a:solidFill>
                          <a:schemeClr val="bg1"/>
                        </a:solidFill>
                        <a:effectLst/>
                        <a:latin typeface="Arial" panose="020B0604020202020204" pitchFamily="34" charset="0"/>
                      </a:endParaRPr>
                    </a:p>
                  </a:txBody>
                  <a:tcPr marL="8368" marR="75312" marT="8368" marB="0" anchor="ctr">
                    <a:solidFill>
                      <a:schemeClr val="accent1"/>
                    </a:solidFill>
                  </a:tcPr>
                </a:tc>
                <a:extLst>
                  <a:ext uri="{0D108BD9-81ED-4DB2-BD59-A6C34878D82A}">
                    <a16:rowId xmlns:a16="http://schemas.microsoft.com/office/drawing/2014/main" val="3876156043"/>
                  </a:ext>
                </a:extLst>
              </a:tr>
              <a:tr h="304956">
                <a:tc>
                  <a:txBody>
                    <a:bodyPr/>
                    <a:lstStyle/>
                    <a:p>
                      <a:pPr algn="l" fontAlgn="ctr"/>
                      <a:r>
                        <a:rPr lang="en-GB" sz="1000" u="none" strike="noStrike">
                          <a:solidFill>
                            <a:schemeClr val="bg1"/>
                          </a:solidFill>
                          <a:effectLst/>
                        </a:rPr>
                        <a:t>Revenue/Share TTM</a:t>
                      </a:r>
                      <a:endParaRPr lang="en-GB" sz="1000" b="0" i="0" u="none" strike="noStrike">
                        <a:solidFill>
                          <a:schemeClr val="bg1"/>
                        </a:solidFill>
                        <a:effectLst/>
                        <a:latin typeface="Inherit"/>
                      </a:endParaRPr>
                    </a:p>
                  </a:txBody>
                  <a:tcPr marL="225935" marR="8368" marT="8368" marB="0" anchor="ctr">
                    <a:solidFill>
                      <a:schemeClr val="accent1"/>
                    </a:solidFill>
                  </a:tcPr>
                </a:tc>
                <a:tc>
                  <a:txBody>
                    <a:bodyPr/>
                    <a:lstStyle/>
                    <a:p>
                      <a:pPr algn="r" fontAlgn="ctr"/>
                      <a:r>
                        <a:rPr lang="en-GB" sz="1000" u="none" strike="noStrike">
                          <a:solidFill>
                            <a:schemeClr val="bg1"/>
                          </a:solidFill>
                          <a:effectLst/>
                        </a:rPr>
                        <a:t>23.32</a:t>
                      </a:r>
                      <a:endParaRPr lang="en-GB" sz="1000" b="0" i="0" u="none" strike="noStrike">
                        <a:solidFill>
                          <a:schemeClr val="bg1"/>
                        </a:solidFill>
                        <a:effectLst/>
                        <a:latin typeface="Arial" panose="020B0604020202020204" pitchFamily="34" charset="0"/>
                      </a:endParaRPr>
                    </a:p>
                  </a:txBody>
                  <a:tcPr marL="8368" marR="75312" marT="8368" marB="0" anchor="ctr">
                    <a:solidFill>
                      <a:schemeClr val="accent1"/>
                    </a:solidFill>
                  </a:tcPr>
                </a:tc>
                <a:extLst>
                  <a:ext uri="{0D108BD9-81ED-4DB2-BD59-A6C34878D82A}">
                    <a16:rowId xmlns:a16="http://schemas.microsoft.com/office/drawing/2014/main" val="947409664"/>
                  </a:ext>
                </a:extLst>
              </a:tr>
              <a:tr h="337229">
                <a:tc>
                  <a:txBody>
                    <a:bodyPr/>
                    <a:lstStyle/>
                    <a:p>
                      <a:pPr algn="l" fontAlgn="ctr"/>
                      <a:r>
                        <a:rPr lang="en-GB" sz="1000" u="none" strike="noStrike">
                          <a:solidFill>
                            <a:schemeClr val="bg1"/>
                          </a:solidFill>
                          <a:effectLst/>
                        </a:rPr>
                        <a:t>Basic EPS ANN</a:t>
                      </a:r>
                      <a:endParaRPr lang="en-GB" sz="1000" b="0" i="0" u="none" strike="noStrike">
                        <a:solidFill>
                          <a:schemeClr val="bg1"/>
                        </a:solidFill>
                        <a:effectLst/>
                        <a:latin typeface="Inherit"/>
                      </a:endParaRPr>
                    </a:p>
                  </a:txBody>
                  <a:tcPr marL="225935" marR="8368" marT="8368" marB="0" anchor="ctr">
                    <a:solidFill>
                      <a:schemeClr val="accent1"/>
                    </a:solidFill>
                  </a:tcPr>
                </a:tc>
                <a:tc>
                  <a:txBody>
                    <a:bodyPr/>
                    <a:lstStyle/>
                    <a:p>
                      <a:pPr algn="r" fontAlgn="ctr"/>
                      <a:r>
                        <a:rPr lang="en-GB" sz="1000" u="none" strike="noStrike">
                          <a:solidFill>
                            <a:schemeClr val="bg1"/>
                          </a:solidFill>
                          <a:effectLst/>
                        </a:rPr>
                        <a:t>1.43</a:t>
                      </a:r>
                      <a:endParaRPr lang="en-GB" sz="1000" b="0" i="0" u="none" strike="noStrike">
                        <a:solidFill>
                          <a:schemeClr val="bg1"/>
                        </a:solidFill>
                        <a:effectLst/>
                        <a:latin typeface="Arial" panose="020B0604020202020204" pitchFamily="34" charset="0"/>
                      </a:endParaRPr>
                    </a:p>
                  </a:txBody>
                  <a:tcPr marL="8368" marR="75312" marT="8368" marB="0" anchor="ctr">
                    <a:solidFill>
                      <a:schemeClr val="accent1"/>
                    </a:solidFill>
                  </a:tcPr>
                </a:tc>
                <a:extLst>
                  <a:ext uri="{0D108BD9-81ED-4DB2-BD59-A6C34878D82A}">
                    <a16:rowId xmlns:a16="http://schemas.microsoft.com/office/drawing/2014/main" val="2564507113"/>
                  </a:ext>
                </a:extLst>
              </a:tr>
              <a:tr h="201336">
                <a:tc>
                  <a:txBody>
                    <a:bodyPr/>
                    <a:lstStyle/>
                    <a:p>
                      <a:pPr algn="l" fontAlgn="ctr"/>
                      <a:r>
                        <a:rPr lang="en-GB" sz="1000" u="none" strike="noStrike">
                          <a:solidFill>
                            <a:schemeClr val="bg1"/>
                          </a:solidFill>
                          <a:effectLst/>
                        </a:rPr>
                        <a:t>Quick Ratio MRQ</a:t>
                      </a:r>
                      <a:endParaRPr lang="en-GB" sz="1000" b="0" i="0" u="none" strike="noStrike">
                        <a:solidFill>
                          <a:schemeClr val="bg1"/>
                        </a:solidFill>
                        <a:effectLst/>
                        <a:latin typeface="Inherit"/>
                      </a:endParaRPr>
                    </a:p>
                  </a:txBody>
                  <a:tcPr marL="225935" marR="8368" marT="8368" marB="0" anchor="ctr">
                    <a:solidFill>
                      <a:schemeClr val="accent1"/>
                    </a:solidFill>
                  </a:tcPr>
                </a:tc>
                <a:tc>
                  <a:txBody>
                    <a:bodyPr/>
                    <a:lstStyle/>
                    <a:p>
                      <a:pPr algn="r" fontAlgn="ctr"/>
                      <a:r>
                        <a:rPr lang="en-GB" sz="1000" u="none" strike="noStrike">
                          <a:solidFill>
                            <a:schemeClr val="bg1"/>
                          </a:solidFill>
                          <a:effectLst/>
                        </a:rPr>
                        <a:t>0.33</a:t>
                      </a:r>
                      <a:endParaRPr lang="en-GB" sz="1000" b="0" i="0" u="none" strike="noStrike">
                        <a:solidFill>
                          <a:schemeClr val="bg1"/>
                        </a:solidFill>
                        <a:effectLst/>
                        <a:latin typeface="Arial" panose="020B0604020202020204" pitchFamily="34" charset="0"/>
                      </a:endParaRPr>
                    </a:p>
                  </a:txBody>
                  <a:tcPr marL="8368" marR="75312" marT="8368" marB="0" anchor="ctr">
                    <a:solidFill>
                      <a:schemeClr val="accent1"/>
                    </a:solidFill>
                  </a:tcPr>
                </a:tc>
                <a:extLst>
                  <a:ext uri="{0D108BD9-81ED-4DB2-BD59-A6C34878D82A}">
                    <a16:rowId xmlns:a16="http://schemas.microsoft.com/office/drawing/2014/main" val="4240927927"/>
                  </a:ext>
                </a:extLst>
              </a:tr>
              <a:tr h="276837">
                <a:tc>
                  <a:txBody>
                    <a:bodyPr/>
                    <a:lstStyle/>
                    <a:p>
                      <a:pPr algn="l" fontAlgn="ctr"/>
                      <a:r>
                        <a:rPr lang="en-GB" sz="1000" u="none" strike="noStrike">
                          <a:solidFill>
                            <a:schemeClr val="bg1"/>
                          </a:solidFill>
                          <a:effectLst/>
                        </a:rPr>
                        <a:t>Current Ratio MRQ</a:t>
                      </a:r>
                      <a:endParaRPr lang="en-GB" sz="1000" b="0" i="0" u="none" strike="noStrike">
                        <a:solidFill>
                          <a:schemeClr val="bg1"/>
                        </a:solidFill>
                        <a:effectLst/>
                        <a:latin typeface="Inherit"/>
                      </a:endParaRPr>
                    </a:p>
                  </a:txBody>
                  <a:tcPr marL="225935" marR="8368" marT="8368" marB="0" anchor="ctr">
                    <a:solidFill>
                      <a:schemeClr val="accent1"/>
                    </a:solidFill>
                  </a:tcPr>
                </a:tc>
                <a:tc>
                  <a:txBody>
                    <a:bodyPr/>
                    <a:lstStyle/>
                    <a:p>
                      <a:pPr algn="r" fontAlgn="ctr"/>
                      <a:r>
                        <a:rPr lang="en-GB" sz="1000" u="none" strike="noStrike">
                          <a:solidFill>
                            <a:schemeClr val="bg1"/>
                          </a:solidFill>
                          <a:effectLst/>
                        </a:rPr>
                        <a:t>1.81</a:t>
                      </a:r>
                      <a:endParaRPr lang="en-GB" sz="1000" b="0" i="0" u="none" strike="noStrike">
                        <a:solidFill>
                          <a:schemeClr val="bg1"/>
                        </a:solidFill>
                        <a:effectLst/>
                        <a:latin typeface="Arial" panose="020B0604020202020204" pitchFamily="34" charset="0"/>
                      </a:endParaRPr>
                    </a:p>
                  </a:txBody>
                  <a:tcPr marL="8368" marR="75312" marT="8368" marB="0" anchor="ctr">
                    <a:solidFill>
                      <a:schemeClr val="accent1"/>
                    </a:solidFill>
                  </a:tcPr>
                </a:tc>
                <a:extLst>
                  <a:ext uri="{0D108BD9-81ED-4DB2-BD59-A6C34878D82A}">
                    <a16:rowId xmlns:a16="http://schemas.microsoft.com/office/drawing/2014/main" val="2095550625"/>
                  </a:ext>
                </a:extLst>
              </a:tr>
              <a:tr h="266007">
                <a:tc>
                  <a:txBody>
                    <a:bodyPr/>
                    <a:lstStyle/>
                    <a:p>
                      <a:pPr algn="l" fontAlgn="ctr"/>
                      <a:r>
                        <a:rPr lang="en-GB" sz="1000" u="none" strike="noStrike">
                          <a:solidFill>
                            <a:schemeClr val="bg1"/>
                          </a:solidFill>
                          <a:effectLst/>
                        </a:rPr>
                        <a:t>Asset Turnover TTM</a:t>
                      </a:r>
                      <a:endParaRPr lang="en-GB" sz="1000" b="0" i="0" u="none" strike="noStrike">
                        <a:solidFill>
                          <a:schemeClr val="bg1"/>
                        </a:solidFill>
                        <a:effectLst/>
                        <a:latin typeface="Inherit"/>
                      </a:endParaRPr>
                    </a:p>
                  </a:txBody>
                  <a:tcPr marL="225935" marR="8368" marT="8368" marB="0" anchor="ctr">
                    <a:solidFill>
                      <a:schemeClr val="accent1"/>
                    </a:solidFill>
                  </a:tcPr>
                </a:tc>
                <a:tc>
                  <a:txBody>
                    <a:bodyPr/>
                    <a:lstStyle/>
                    <a:p>
                      <a:pPr algn="r" fontAlgn="ctr"/>
                      <a:r>
                        <a:rPr lang="en-GB" sz="1000" u="none" strike="noStrike">
                          <a:solidFill>
                            <a:schemeClr val="bg1"/>
                          </a:solidFill>
                          <a:effectLst/>
                        </a:rPr>
                        <a:t>2.11</a:t>
                      </a:r>
                      <a:endParaRPr lang="en-GB" sz="1000" b="0" i="0" u="none" strike="noStrike">
                        <a:solidFill>
                          <a:schemeClr val="bg1"/>
                        </a:solidFill>
                        <a:effectLst/>
                        <a:latin typeface="Arial" panose="020B0604020202020204" pitchFamily="34" charset="0"/>
                      </a:endParaRPr>
                    </a:p>
                  </a:txBody>
                  <a:tcPr marL="8368" marR="75312" marT="8368" marB="0" anchor="ctr">
                    <a:solidFill>
                      <a:schemeClr val="accent1"/>
                    </a:solidFill>
                  </a:tcPr>
                </a:tc>
                <a:extLst>
                  <a:ext uri="{0D108BD9-81ED-4DB2-BD59-A6C34878D82A}">
                    <a16:rowId xmlns:a16="http://schemas.microsoft.com/office/drawing/2014/main" val="1061079537"/>
                  </a:ext>
                </a:extLst>
              </a:tr>
              <a:tr h="355303">
                <a:tc>
                  <a:txBody>
                    <a:bodyPr/>
                    <a:lstStyle/>
                    <a:p>
                      <a:pPr algn="l" fontAlgn="ctr"/>
                      <a:r>
                        <a:rPr lang="en-GB" sz="1000" u="none" strike="noStrike">
                          <a:solidFill>
                            <a:schemeClr val="bg1"/>
                          </a:solidFill>
                          <a:effectLst/>
                        </a:rPr>
                        <a:t>Receivable Turnover TTM</a:t>
                      </a:r>
                      <a:endParaRPr lang="en-GB" sz="1000" b="0" i="0" u="none" strike="noStrike">
                        <a:solidFill>
                          <a:schemeClr val="bg1"/>
                        </a:solidFill>
                        <a:effectLst/>
                        <a:latin typeface="Inherit"/>
                      </a:endParaRPr>
                    </a:p>
                  </a:txBody>
                  <a:tcPr marL="225935" marR="8368" marT="8368" marB="0" anchor="ctr">
                    <a:solidFill>
                      <a:schemeClr val="accent1"/>
                    </a:solidFill>
                  </a:tcPr>
                </a:tc>
                <a:tc>
                  <a:txBody>
                    <a:bodyPr/>
                    <a:lstStyle/>
                    <a:p>
                      <a:pPr algn="r" fontAlgn="ctr"/>
                      <a:r>
                        <a:rPr lang="en-GB" sz="1000" u="none" strike="noStrike">
                          <a:solidFill>
                            <a:schemeClr val="bg1"/>
                          </a:solidFill>
                          <a:effectLst/>
                        </a:rPr>
                        <a:t>1.68</a:t>
                      </a:r>
                      <a:endParaRPr lang="en-GB" sz="1000" b="0" i="0" u="none" strike="noStrike">
                        <a:solidFill>
                          <a:schemeClr val="bg1"/>
                        </a:solidFill>
                        <a:effectLst/>
                        <a:latin typeface="Arial" panose="020B0604020202020204" pitchFamily="34" charset="0"/>
                      </a:endParaRPr>
                    </a:p>
                  </a:txBody>
                  <a:tcPr marL="8368" marR="75312" marT="8368" marB="0" anchor="ctr">
                    <a:solidFill>
                      <a:schemeClr val="accent1"/>
                    </a:solidFill>
                  </a:tcPr>
                </a:tc>
                <a:extLst>
                  <a:ext uri="{0D108BD9-81ED-4DB2-BD59-A6C34878D82A}">
                    <a16:rowId xmlns:a16="http://schemas.microsoft.com/office/drawing/2014/main" val="1573839173"/>
                  </a:ext>
                </a:extLst>
              </a:tr>
              <a:tr h="567410">
                <a:tc>
                  <a:txBody>
                    <a:bodyPr/>
                    <a:lstStyle/>
                    <a:p>
                      <a:pPr algn="l" fontAlgn="ctr"/>
                      <a:r>
                        <a:rPr lang="en-GB" sz="1000" u="none" strike="noStrike">
                          <a:solidFill>
                            <a:schemeClr val="bg1"/>
                          </a:solidFill>
                          <a:effectLst/>
                        </a:rPr>
                        <a:t>Dividend Yield ANN</a:t>
                      </a:r>
                      <a:endParaRPr lang="en-GB" sz="1000" b="0" i="0" u="none" strike="noStrike">
                        <a:solidFill>
                          <a:schemeClr val="bg1"/>
                        </a:solidFill>
                        <a:effectLst/>
                        <a:latin typeface="Inherit"/>
                      </a:endParaRPr>
                    </a:p>
                  </a:txBody>
                  <a:tcPr marL="225935" marR="8368" marT="8368" marB="0" anchor="ctr">
                    <a:solidFill>
                      <a:schemeClr val="accent1"/>
                    </a:solidFill>
                  </a:tcPr>
                </a:tc>
                <a:tc>
                  <a:txBody>
                    <a:bodyPr/>
                    <a:lstStyle/>
                    <a:p>
                      <a:pPr algn="r" fontAlgn="ctr"/>
                      <a:r>
                        <a:rPr lang="en-GB" sz="1000" u="none" strike="noStrike">
                          <a:solidFill>
                            <a:schemeClr val="bg1"/>
                          </a:solidFill>
                          <a:effectLst/>
                        </a:rPr>
                        <a:t>2.96%</a:t>
                      </a:r>
                      <a:endParaRPr lang="en-GB" sz="1000" b="0" i="0" u="none" strike="noStrike">
                        <a:solidFill>
                          <a:schemeClr val="bg1"/>
                        </a:solidFill>
                        <a:effectLst/>
                        <a:latin typeface="Arial" panose="020B0604020202020204" pitchFamily="34" charset="0"/>
                      </a:endParaRPr>
                    </a:p>
                  </a:txBody>
                  <a:tcPr marL="8368" marR="75312" marT="8368" marB="0" anchor="ctr">
                    <a:solidFill>
                      <a:schemeClr val="accent1"/>
                    </a:solidFill>
                  </a:tcPr>
                </a:tc>
                <a:extLst>
                  <a:ext uri="{0D108BD9-81ED-4DB2-BD59-A6C34878D82A}">
                    <a16:rowId xmlns:a16="http://schemas.microsoft.com/office/drawing/2014/main" val="2207208477"/>
                  </a:ext>
                </a:extLst>
              </a:tr>
              <a:tr h="433747">
                <a:tc>
                  <a:txBody>
                    <a:bodyPr/>
                    <a:lstStyle/>
                    <a:p>
                      <a:pPr algn="l" fontAlgn="ctr"/>
                      <a:r>
                        <a:rPr lang="en-GB" sz="1000" u="none" strike="noStrike">
                          <a:solidFill>
                            <a:schemeClr val="bg1"/>
                          </a:solidFill>
                          <a:effectLst/>
                        </a:rPr>
                        <a:t>Dividend Yield 5 Year Avg. 5YA</a:t>
                      </a:r>
                      <a:endParaRPr lang="en-GB" sz="1000" b="0" i="0" u="none" strike="noStrike">
                        <a:solidFill>
                          <a:schemeClr val="bg1"/>
                        </a:solidFill>
                        <a:effectLst/>
                        <a:latin typeface="Inherit"/>
                      </a:endParaRPr>
                    </a:p>
                  </a:txBody>
                  <a:tcPr marL="225935" marR="8368" marT="8368" marB="0" anchor="ctr">
                    <a:solidFill>
                      <a:schemeClr val="accent1"/>
                    </a:solidFill>
                  </a:tcPr>
                </a:tc>
                <a:tc>
                  <a:txBody>
                    <a:bodyPr/>
                    <a:lstStyle/>
                    <a:p>
                      <a:pPr algn="r" fontAlgn="ctr"/>
                      <a:r>
                        <a:rPr lang="en-GB" sz="1000" u="none" strike="noStrike">
                          <a:solidFill>
                            <a:schemeClr val="bg1"/>
                          </a:solidFill>
                          <a:effectLst/>
                        </a:rPr>
                        <a:t>3.12%</a:t>
                      </a:r>
                      <a:endParaRPr lang="en-GB" sz="1000" b="0" i="0" u="none" strike="noStrike">
                        <a:solidFill>
                          <a:schemeClr val="bg1"/>
                        </a:solidFill>
                        <a:effectLst/>
                        <a:latin typeface="Arial" panose="020B0604020202020204" pitchFamily="34" charset="0"/>
                      </a:endParaRPr>
                    </a:p>
                  </a:txBody>
                  <a:tcPr marL="8368" marR="75312" marT="8368" marB="0" anchor="ctr">
                    <a:solidFill>
                      <a:schemeClr val="accent1"/>
                    </a:solidFill>
                  </a:tcPr>
                </a:tc>
                <a:extLst>
                  <a:ext uri="{0D108BD9-81ED-4DB2-BD59-A6C34878D82A}">
                    <a16:rowId xmlns:a16="http://schemas.microsoft.com/office/drawing/2014/main" val="3872022386"/>
                  </a:ext>
                </a:extLst>
              </a:tr>
              <a:tr h="314398">
                <a:tc>
                  <a:txBody>
                    <a:bodyPr/>
                    <a:lstStyle/>
                    <a:p>
                      <a:pPr algn="l" fontAlgn="ctr"/>
                      <a:r>
                        <a:rPr lang="en-GB" sz="1000" u="none" strike="noStrike">
                          <a:solidFill>
                            <a:schemeClr val="bg1"/>
                          </a:solidFill>
                          <a:effectLst/>
                        </a:rPr>
                        <a:t>Payout Ratio TTM</a:t>
                      </a:r>
                      <a:endParaRPr lang="en-GB" sz="1000" b="0" i="0" u="none" strike="noStrike">
                        <a:solidFill>
                          <a:schemeClr val="bg1"/>
                        </a:solidFill>
                        <a:effectLst/>
                        <a:latin typeface="Inherit"/>
                      </a:endParaRPr>
                    </a:p>
                  </a:txBody>
                  <a:tcPr marL="225935" marR="8368" marT="8368" marB="0" anchor="ctr">
                    <a:solidFill>
                      <a:schemeClr val="accent1"/>
                    </a:solidFill>
                  </a:tcPr>
                </a:tc>
                <a:tc>
                  <a:txBody>
                    <a:bodyPr/>
                    <a:lstStyle/>
                    <a:p>
                      <a:pPr algn="r" fontAlgn="ctr"/>
                      <a:r>
                        <a:rPr lang="en-GB" sz="1000" u="none" strike="noStrike" dirty="0">
                          <a:solidFill>
                            <a:schemeClr val="bg1"/>
                          </a:solidFill>
                          <a:effectLst/>
                        </a:rPr>
                        <a:t>27.50%</a:t>
                      </a:r>
                      <a:endParaRPr lang="en-GB" sz="1000" b="0" i="0" u="none" strike="noStrike" dirty="0">
                        <a:solidFill>
                          <a:schemeClr val="bg1"/>
                        </a:solidFill>
                        <a:effectLst/>
                        <a:latin typeface="Arial" panose="020B0604020202020204" pitchFamily="34" charset="0"/>
                      </a:endParaRPr>
                    </a:p>
                  </a:txBody>
                  <a:tcPr marL="8368" marR="75312" marT="8368" marB="0" anchor="ctr">
                    <a:solidFill>
                      <a:schemeClr val="accent1"/>
                    </a:solidFill>
                  </a:tcPr>
                </a:tc>
                <a:extLst>
                  <a:ext uri="{0D108BD9-81ED-4DB2-BD59-A6C34878D82A}">
                    <a16:rowId xmlns:a16="http://schemas.microsoft.com/office/drawing/2014/main" val="2409402535"/>
                  </a:ext>
                </a:extLst>
              </a:tr>
            </a:tbl>
          </a:graphicData>
        </a:graphic>
      </p:graphicFrame>
      <p:sp>
        <p:nvSpPr>
          <p:cNvPr id="6" name="TextBox 5">
            <a:extLst>
              <a:ext uri="{FF2B5EF4-FFF2-40B4-BE49-F238E27FC236}">
                <a16:creationId xmlns:a16="http://schemas.microsoft.com/office/drawing/2014/main" id="{2009AED7-2627-FB6B-79B4-4531DD9502FE}"/>
              </a:ext>
            </a:extLst>
          </p:cNvPr>
          <p:cNvSpPr txBox="1"/>
          <p:nvPr/>
        </p:nvSpPr>
        <p:spPr>
          <a:xfrm>
            <a:off x="1400635" y="568001"/>
            <a:ext cx="1604927" cy="369332"/>
          </a:xfrm>
          <a:prstGeom prst="rect">
            <a:avLst/>
          </a:prstGeom>
          <a:noFill/>
        </p:spPr>
        <p:txBody>
          <a:bodyPr wrap="none" rtlCol="0">
            <a:spAutoFit/>
          </a:bodyPr>
          <a:lstStyle/>
          <a:p>
            <a:r>
              <a:rPr lang="fr-FR" dirty="0" err="1">
                <a:solidFill>
                  <a:schemeClr val="bg1"/>
                </a:solidFill>
              </a:rPr>
              <a:t>Delice</a:t>
            </a:r>
            <a:r>
              <a:rPr lang="fr-FR" dirty="0"/>
              <a:t> </a:t>
            </a:r>
            <a:r>
              <a:rPr lang="fr-FR" dirty="0">
                <a:solidFill>
                  <a:schemeClr val="bg1"/>
                </a:solidFill>
              </a:rPr>
              <a:t>holding</a:t>
            </a:r>
            <a:endParaRPr lang="en-GB" dirty="0">
              <a:solidFill>
                <a:schemeClr val="bg1"/>
              </a:solidFill>
            </a:endParaRPr>
          </a:p>
        </p:txBody>
      </p:sp>
      <p:sp>
        <p:nvSpPr>
          <p:cNvPr id="7" name="TextBox 6">
            <a:extLst>
              <a:ext uri="{FF2B5EF4-FFF2-40B4-BE49-F238E27FC236}">
                <a16:creationId xmlns:a16="http://schemas.microsoft.com/office/drawing/2014/main" id="{4703C626-377A-6B6A-7BFF-A5607352253A}"/>
              </a:ext>
            </a:extLst>
          </p:cNvPr>
          <p:cNvSpPr txBox="1"/>
          <p:nvPr/>
        </p:nvSpPr>
        <p:spPr>
          <a:xfrm>
            <a:off x="9916517" y="561581"/>
            <a:ext cx="1005975" cy="369332"/>
          </a:xfrm>
          <a:prstGeom prst="rect">
            <a:avLst/>
          </a:prstGeom>
          <a:noFill/>
        </p:spPr>
        <p:txBody>
          <a:bodyPr wrap="square" rtlCol="0">
            <a:spAutoFit/>
          </a:bodyPr>
          <a:lstStyle/>
          <a:p>
            <a:r>
              <a:rPr lang="fr-FR" dirty="0" err="1">
                <a:solidFill>
                  <a:schemeClr val="bg1"/>
                </a:solidFill>
              </a:rPr>
              <a:t>Industry</a:t>
            </a:r>
            <a:endParaRPr lang="en-GB" dirty="0">
              <a:solidFill>
                <a:schemeClr val="bg1"/>
              </a:solidFill>
            </a:endParaRPr>
          </a:p>
        </p:txBody>
      </p:sp>
      <p:graphicFrame>
        <p:nvGraphicFramePr>
          <p:cNvPr id="8" name="Table 7">
            <a:extLst>
              <a:ext uri="{FF2B5EF4-FFF2-40B4-BE49-F238E27FC236}">
                <a16:creationId xmlns:a16="http://schemas.microsoft.com/office/drawing/2014/main" id="{88F1B234-581E-20E6-B10F-3B4469B9F364}"/>
              </a:ext>
            </a:extLst>
          </p:cNvPr>
          <p:cNvGraphicFramePr>
            <a:graphicFrameLocks noGrp="1"/>
          </p:cNvGraphicFramePr>
          <p:nvPr>
            <p:extLst>
              <p:ext uri="{D42A27DB-BD31-4B8C-83A1-F6EECF244321}">
                <p14:modId xmlns:p14="http://schemas.microsoft.com/office/powerpoint/2010/main" val="3272455445"/>
              </p:ext>
            </p:extLst>
          </p:nvPr>
        </p:nvGraphicFramePr>
        <p:xfrm>
          <a:off x="4414519" y="929958"/>
          <a:ext cx="3362962" cy="5772929"/>
        </p:xfrm>
        <a:graphic>
          <a:graphicData uri="http://schemas.openxmlformats.org/drawingml/2006/table">
            <a:tbl>
              <a:tblPr>
                <a:tableStyleId>{5C22544A-7EE6-4342-B048-85BDC9FD1C3A}</a:tableStyleId>
              </a:tblPr>
              <a:tblGrid>
                <a:gridCol w="2556355">
                  <a:extLst>
                    <a:ext uri="{9D8B030D-6E8A-4147-A177-3AD203B41FA5}">
                      <a16:colId xmlns:a16="http://schemas.microsoft.com/office/drawing/2014/main" val="2485499611"/>
                    </a:ext>
                  </a:extLst>
                </a:gridCol>
                <a:gridCol w="806607">
                  <a:extLst>
                    <a:ext uri="{9D8B030D-6E8A-4147-A177-3AD203B41FA5}">
                      <a16:colId xmlns:a16="http://schemas.microsoft.com/office/drawing/2014/main" val="3857124933"/>
                    </a:ext>
                  </a:extLst>
                </a:gridCol>
              </a:tblGrid>
              <a:tr h="264939">
                <a:tc>
                  <a:txBody>
                    <a:bodyPr/>
                    <a:lstStyle/>
                    <a:p>
                      <a:pPr algn="l" fontAlgn="ctr"/>
                      <a:r>
                        <a:rPr lang="en-GB" sz="1000" u="none" strike="noStrike">
                          <a:solidFill>
                            <a:schemeClr val="bg1"/>
                          </a:solidFill>
                          <a:effectLst/>
                        </a:rPr>
                        <a:t>P/E Ratio TTM</a:t>
                      </a:r>
                      <a:endParaRPr lang="en-GB" sz="1000" b="0" i="0" u="none" strike="noStrike">
                        <a:solidFill>
                          <a:schemeClr val="bg1"/>
                        </a:solidFill>
                        <a:effectLst/>
                        <a:latin typeface="Inherit"/>
                      </a:endParaRPr>
                    </a:p>
                  </a:txBody>
                  <a:tcPr marL="257175" marR="9525" marT="9525" marB="0" anchor="ctr">
                    <a:solidFill>
                      <a:schemeClr val="accent1"/>
                    </a:solidFill>
                  </a:tcPr>
                </a:tc>
                <a:tc>
                  <a:txBody>
                    <a:bodyPr/>
                    <a:lstStyle/>
                    <a:p>
                      <a:pPr algn="r" fontAlgn="ctr"/>
                      <a:r>
                        <a:rPr lang="en-GB" sz="1000" u="none" strike="noStrike">
                          <a:solidFill>
                            <a:schemeClr val="bg1"/>
                          </a:solidFill>
                          <a:effectLst/>
                        </a:rPr>
                        <a:t>11.56</a:t>
                      </a:r>
                      <a:endParaRPr lang="en-GB" sz="1000" b="0" i="0" u="none" strike="noStrike">
                        <a:solidFill>
                          <a:schemeClr val="bg1"/>
                        </a:solidFill>
                        <a:effectLst/>
                        <a:latin typeface="Arial" panose="020B0604020202020204" pitchFamily="34" charset="0"/>
                      </a:endParaRPr>
                    </a:p>
                  </a:txBody>
                  <a:tcPr marL="9525" marR="85725" marT="9525" marB="0" anchor="ctr">
                    <a:solidFill>
                      <a:schemeClr val="accent1"/>
                    </a:solidFill>
                  </a:tcPr>
                </a:tc>
                <a:extLst>
                  <a:ext uri="{0D108BD9-81ED-4DB2-BD59-A6C34878D82A}">
                    <a16:rowId xmlns:a16="http://schemas.microsoft.com/office/drawing/2014/main" val="86114949"/>
                  </a:ext>
                </a:extLst>
              </a:tr>
              <a:tr h="381000">
                <a:tc>
                  <a:txBody>
                    <a:bodyPr/>
                    <a:lstStyle/>
                    <a:p>
                      <a:pPr algn="l" fontAlgn="ctr"/>
                      <a:r>
                        <a:rPr lang="en-GB" sz="1000" u="none" strike="noStrike">
                          <a:solidFill>
                            <a:schemeClr val="bg1"/>
                          </a:solidFill>
                          <a:effectLst/>
                        </a:rPr>
                        <a:t>Price to Sales TTM</a:t>
                      </a:r>
                      <a:endParaRPr lang="en-GB" sz="1000" b="0" i="0" u="none" strike="noStrike">
                        <a:solidFill>
                          <a:schemeClr val="bg1"/>
                        </a:solidFill>
                        <a:effectLst/>
                        <a:latin typeface="Inherit"/>
                      </a:endParaRPr>
                    </a:p>
                  </a:txBody>
                  <a:tcPr marL="257175" marR="9525" marT="9525" marB="0" anchor="ctr">
                    <a:solidFill>
                      <a:schemeClr val="accent1"/>
                    </a:solidFill>
                  </a:tcPr>
                </a:tc>
                <a:tc>
                  <a:txBody>
                    <a:bodyPr/>
                    <a:lstStyle/>
                    <a:p>
                      <a:pPr algn="r" fontAlgn="ctr"/>
                      <a:r>
                        <a:rPr lang="en-GB" sz="1000" u="none" strike="noStrike">
                          <a:solidFill>
                            <a:schemeClr val="bg1"/>
                          </a:solidFill>
                          <a:effectLst/>
                        </a:rPr>
                        <a:t>2.23</a:t>
                      </a:r>
                      <a:endParaRPr lang="en-GB" sz="1000" b="0" i="0" u="none" strike="noStrike">
                        <a:solidFill>
                          <a:schemeClr val="bg1"/>
                        </a:solidFill>
                        <a:effectLst/>
                        <a:latin typeface="Arial" panose="020B0604020202020204" pitchFamily="34" charset="0"/>
                      </a:endParaRPr>
                    </a:p>
                  </a:txBody>
                  <a:tcPr marL="9525" marR="85725" marT="9525" marB="0" anchor="ctr">
                    <a:solidFill>
                      <a:schemeClr val="accent1"/>
                    </a:solidFill>
                  </a:tcPr>
                </a:tc>
                <a:extLst>
                  <a:ext uri="{0D108BD9-81ED-4DB2-BD59-A6C34878D82A}">
                    <a16:rowId xmlns:a16="http://schemas.microsoft.com/office/drawing/2014/main" val="3974303578"/>
                  </a:ext>
                </a:extLst>
              </a:tr>
              <a:tr h="341259">
                <a:tc>
                  <a:txBody>
                    <a:bodyPr/>
                    <a:lstStyle/>
                    <a:p>
                      <a:pPr algn="l" fontAlgn="ctr"/>
                      <a:r>
                        <a:rPr lang="en-GB" sz="1000" u="none" strike="noStrike" dirty="0">
                          <a:solidFill>
                            <a:schemeClr val="bg1"/>
                          </a:solidFill>
                          <a:effectLst/>
                        </a:rPr>
                        <a:t>Operating margin TTM</a:t>
                      </a:r>
                      <a:endParaRPr lang="en-GB" sz="1000" b="0" i="0" u="none" strike="noStrike" dirty="0">
                        <a:solidFill>
                          <a:schemeClr val="bg1"/>
                        </a:solidFill>
                        <a:effectLst/>
                        <a:latin typeface="Inherit"/>
                      </a:endParaRPr>
                    </a:p>
                  </a:txBody>
                  <a:tcPr marL="257175" marR="9525" marT="9525" marB="0" anchor="ctr">
                    <a:solidFill>
                      <a:schemeClr val="accent1"/>
                    </a:solidFill>
                  </a:tcPr>
                </a:tc>
                <a:tc>
                  <a:txBody>
                    <a:bodyPr/>
                    <a:lstStyle/>
                    <a:p>
                      <a:pPr algn="r" fontAlgn="ctr"/>
                      <a:r>
                        <a:rPr lang="en-GB" sz="1000" u="none" strike="noStrike">
                          <a:solidFill>
                            <a:schemeClr val="bg1"/>
                          </a:solidFill>
                          <a:effectLst/>
                        </a:rPr>
                        <a:t>22.97%</a:t>
                      </a:r>
                      <a:endParaRPr lang="en-GB" sz="1000" b="0" i="0" u="none" strike="noStrike">
                        <a:solidFill>
                          <a:schemeClr val="bg1"/>
                        </a:solidFill>
                        <a:effectLst/>
                        <a:latin typeface="Arial" panose="020B0604020202020204" pitchFamily="34" charset="0"/>
                      </a:endParaRPr>
                    </a:p>
                  </a:txBody>
                  <a:tcPr marL="9525" marR="85725" marT="9525" marB="0" anchor="ctr">
                    <a:solidFill>
                      <a:schemeClr val="accent1"/>
                    </a:solidFill>
                  </a:tcPr>
                </a:tc>
                <a:extLst>
                  <a:ext uri="{0D108BD9-81ED-4DB2-BD59-A6C34878D82A}">
                    <a16:rowId xmlns:a16="http://schemas.microsoft.com/office/drawing/2014/main" val="2938878283"/>
                  </a:ext>
                </a:extLst>
              </a:tr>
              <a:tr h="352161">
                <a:tc>
                  <a:txBody>
                    <a:bodyPr/>
                    <a:lstStyle/>
                    <a:p>
                      <a:pPr algn="l" fontAlgn="ctr"/>
                      <a:r>
                        <a:rPr lang="en-GB" sz="1000" u="none" strike="noStrike">
                          <a:solidFill>
                            <a:schemeClr val="bg1"/>
                          </a:solidFill>
                          <a:effectLst/>
                        </a:rPr>
                        <a:t>Operating margin 5YA</a:t>
                      </a:r>
                      <a:endParaRPr lang="en-GB" sz="1000" b="0" i="0" u="none" strike="noStrike">
                        <a:solidFill>
                          <a:schemeClr val="bg1"/>
                        </a:solidFill>
                        <a:effectLst/>
                        <a:latin typeface="Inherit"/>
                      </a:endParaRPr>
                    </a:p>
                  </a:txBody>
                  <a:tcPr marL="257175" marR="9525" marT="9525" marB="0" anchor="ctr">
                    <a:solidFill>
                      <a:schemeClr val="accent1"/>
                    </a:solidFill>
                  </a:tcPr>
                </a:tc>
                <a:tc>
                  <a:txBody>
                    <a:bodyPr/>
                    <a:lstStyle/>
                    <a:p>
                      <a:pPr algn="r" fontAlgn="ctr"/>
                      <a:r>
                        <a:rPr lang="en-GB" sz="1000" u="none" strike="noStrike">
                          <a:solidFill>
                            <a:schemeClr val="bg1"/>
                          </a:solidFill>
                          <a:effectLst/>
                        </a:rPr>
                        <a:t>22.60%</a:t>
                      </a:r>
                      <a:endParaRPr lang="en-GB" sz="1000" b="0" i="0" u="none" strike="noStrike">
                        <a:solidFill>
                          <a:schemeClr val="bg1"/>
                        </a:solidFill>
                        <a:effectLst/>
                        <a:latin typeface="Arial" panose="020B0604020202020204" pitchFamily="34" charset="0"/>
                      </a:endParaRPr>
                    </a:p>
                  </a:txBody>
                  <a:tcPr marL="9525" marR="85725" marT="9525" marB="0" anchor="ctr">
                    <a:solidFill>
                      <a:schemeClr val="accent1"/>
                    </a:solidFill>
                  </a:tcPr>
                </a:tc>
                <a:extLst>
                  <a:ext uri="{0D108BD9-81ED-4DB2-BD59-A6C34878D82A}">
                    <a16:rowId xmlns:a16="http://schemas.microsoft.com/office/drawing/2014/main" val="3447656053"/>
                  </a:ext>
                </a:extLst>
              </a:tr>
              <a:tr h="381000">
                <a:tc>
                  <a:txBody>
                    <a:bodyPr/>
                    <a:lstStyle/>
                    <a:p>
                      <a:pPr algn="l" fontAlgn="ctr"/>
                      <a:r>
                        <a:rPr lang="en-GB" sz="1000" u="none" strike="noStrike">
                          <a:solidFill>
                            <a:schemeClr val="bg1"/>
                          </a:solidFill>
                          <a:effectLst/>
                        </a:rPr>
                        <a:t>Pretax margin TTM</a:t>
                      </a:r>
                      <a:endParaRPr lang="en-GB" sz="1000" b="0" i="0" u="none" strike="noStrike">
                        <a:solidFill>
                          <a:schemeClr val="bg1"/>
                        </a:solidFill>
                        <a:effectLst/>
                        <a:latin typeface="Inherit"/>
                      </a:endParaRPr>
                    </a:p>
                  </a:txBody>
                  <a:tcPr marL="257175" marR="9525" marT="9525" marB="0" anchor="ctr">
                    <a:solidFill>
                      <a:schemeClr val="accent1"/>
                    </a:solidFill>
                  </a:tcPr>
                </a:tc>
                <a:tc>
                  <a:txBody>
                    <a:bodyPr/>
                    <a:lstStyle/>
                    <a:p>
                      <a:pPr algn="r" fontAlgn="ctr"/>
                      <a:r>
                        <a:rPr lang="en-GB" sz="1000" u="none" strike="noStrike">
                          <a:solidFill>
                            <a:schemeClr val="bg1"/>
                          </a:solidFill>
                          <a:effectLst/>
                        </a:rPr>
                        <a:t>24.93%</a:t>
                      </a:r>
                      <a:endParaRPr lang="en-GB" sz="1000" b="0" i="0" u="none" strike="noStrike">
                        <a:solidFill>
                          <a:schemeClr val="bg1"/>
                        </a:solidFill>
                        <a:effectLst/>
                        <a:latin typeface="Arial" panose="020B0604020202020204" pitchFamily="34" charset="0"/>
                      </a:endParaRPr>
                    </a:p>
                  </a:txBody>
                  <a:tcPr marL="9525" marR="85725" marT="9525" marB="0" anchor="ctr">
                    <a:solidFill>
                      <a:schemeClr val="accent1"/>
                    </a:solidFill>
                  </a:tcPr>
                </a:tc>
                <a:extLst>
                  <a:ext uri="{0D108BD9-81ED-4DB2-BD59-A6C34878D82A}">
                    <a16:rowId xmlns:a16="http://schemas.microsoft.com/office/drawing/2014/main" val="2217429844"/>
                  </a:ext>
                </a:extLst>
              </a:tr>
              <a:tr h="323665">
                <a:tc>
                  <a:txBody>
                    <a:bodyPr/>
                    <a:lstStyle/>
                    <a:p>
                      <a:pPr algn="l" fontAlgn="ctr"/>
                      <a:r>
                        <a:rPr lang="en-GB" sz="1000" u="none" strike="noStrike">
                          <a:solidFill>
                            <a:schemeClr val="bg1"/>
                          </a:solidFill>
                          <a:effectLst/>
                        </a:rPr>
                        <a:t>Pretax margin 5YA</a:t>
                      </a:r>
                      <a:endParaRPr lang="en-GB" sz="1000" b="0" i="0" u="none" strike="noStrike">
                        <a:solidFill>
                          <a:schemeClr val="bg1"/>
                        </a:solidFill>
                        <a:effectLst/>
                        <a:latin typeface="Inherit"/>
                      </a:endParaRPr>
                    </a:p>
                  </a:txBody>
                  <a:tcPr marL="257175" marR="9525" marT="9525" marB="0" anchor="ctr">
                    <a:solidFill>
                      <a:schemeClr val="accent1"/>
                    </a:solidFill>
                  </a:tcPr>
                </a:tc>
                <a:tc>
                  <a:txBody>
                    <a:bodyPr/>
                    <a:lstStyle/>
                    <a:p>
                      <a:pPr algn="r" fontAlgn="ctr"/>
                      <a:r>
                        <a:rPr lang="en-GB" sz="1000" u="none" strike="noStrike">
                          <a:solidFill>
                            <a:schemeClr val="bg1"/>
                          </a:solidFill>
                          <a:effectLst/>
                        </a:rPr>
                        <a:t>23.55%</a:t>
                      </a:r>
                      <a:endParaRPr lang="en-GB" sz="1000" b="0" i="0" u="none" strike="noStrike">
                        <a:solidFill>
                          <a:schemeClr val="bg1"/>
                        </a:solidFill>
                        <a:effectLst/>
                        <a:latin typeface="Arial" panose="020B0604020202020204" pitchFamily="34" charset="0"/>
                      </a:endParaRPr>
                    </a:p>
                  </a:txBody>
                  <a:tcPr marL="9525" marR="85725" marT="9525" marB="0" anchor="ctr">
                    <a:solidFill>
                      <a:schemeClr val="accent1"/>
                    </a:solidFill>
                  </a:tcPr>
                </a:tc>
                <a:extLst>
                  <a:ext uri="{0D108BD9-81ED-4DB2-BD59-A6C34878D82A}">
                    <a16:rowId xmlns:a16="http://schemas.microsoft.com/office/drawing/2014/main" val="2177700414"/>
                  </a:ext>
                </a:extLst>
              </a:tr>
              <a:tr h="362135">
                <a:tc>
                  <a:txBody>
                    <a:bodyPr/>
                    <a:lstStyle/>
                    <a:p>
                      <a:pPr algn="l" fontAlgn="ctr"/>
                      <a:r>
                        <a:rPr lang="en-GB" sz="1000" u="none" strike="noStrike">
                          <a:solidFill>
                            <a:schemeClr val="bg1"/>
                          </a:solidFill>
                          <a:effectLst/>
                        </a:rPr>
                        <a:t>Net Profit margin TTM</a:t>
                      </a:r>
                      <a:endParaRPr lang="en-GB" sz="1000" b="0" i="0" u="none" strike="noStrike">
                        <a:solidFill>
                          <a:schemeClr val="bg1"/>
                        </a:solidFill>
                        <a:effectLst/>
                        <a:latin typeface="Inherit"/>
                      </a:endParaRPr>
                    </a:p>
                  </a:txBody>
                  <a:tcPr marL="257175" marR="9525" marT="9525" marB="0" anchor="ctr">
                    <a:solidFill>
                      <a:schemeClr val="accent1"/>
                    </a:solidFill>
                  </a:tcPr>
                </a:tc>
                <a:tc>
                  <a:txBody>
                    <a:bodyPr/>
                    <a:lstStyle/>
                    <a:p>
                      <a:pPr algn="r" fontAlgn="ctr"/>
                      <a:r>
                        <a:rPr lang="en-GB" sz="1000" u="none" strike="noStrike">
                          <a:solidFill>
                            <a:schemeClr val="bg1"/>
                          </a:solidFill>
                          <a:effectLst/>
                        </a:rPr>
                        <a:t>19.26%</a:t>
                      </a:r>
                      <a:endParaRPr lang="en-GB" sz="1000" b="0" i="0" u="none" strike="noStrike">
                        <a:solidFill>
                          <a:schemeClr val="bg1"/>
                        </a:solidFill>
                        <a:effectLst/>
                        <a:latin typeface="Arial" panose="020B0604020202020204" pitchFamily="34" charset="0"/>
                      </a:endParaRPr>
                    </a:p>
                  </a:txBody>
                  <a:tcPr marL="9525" marR="85725" marT="9525" marB="0" anchor="ctr">
                    <a:solidFill>
                      <a:schemeClr val="accent1"/>
                    </a:solidFill>
                  </a:tcPr>
                </a:tc>
                <a:extLst>
                  <a:ext uri="{0D108BD9-81ED-4DB2-BD59-A6C34878D82A}">
                    <a16:rowId xmlns:a16="http://schemas.microsoft.com/office/drawing/2014/main" val="361047892"/>
                  </a:ext>
                </a:extLst>
              </a:tr>
              <a:tr h="332726">
                <a:tc>
                  <a:txBody>
                    <a:bodyPr/>
                    <a:lstStyle/>
                    <a:p>
                      <a:pPr algn="l" fontAlgn="ctr"/>
                      <a:r>
                        <a:rPr lang="en-GB" sz="1000" u="none" strike="noStrike">
                          <a:solidFill>
                            <a:schemeClr val="bg1"/>
                          </a:solidFill>
                          <a:effectLst/>
                        </a:rPr>
                        <a:t>Net Profit margin 5YA</a:t>
                      </a:r>
                      <a:endParaRPr lang="en-GB" sz="1000" b="0" i="0" u="none" strike="noStrike">
                        <a:solidFill>
                          <a:schemeClr val="bg1"/>
                        </a:solidFill>
                        <a:effectLst/>
                        <a:latin typeface="Inherit"/>
                      </a:endParaRPr>
                    </a:p>
                  </a:txBody>
                  <a:tcPr marL="257175" marR="9525" marT="9525" marB="0" anchor="ctr">
                    <a:solidFill>
                      <a:schemeClr val="accent1"/>
                    </a:solidFill>
                  </a:tcPr>
                </a:tc>
                <a:tc>
                  <a:txBody>
                    <a:bodyPr/>
                    <a:lstStyle/>
                    <a:p>
                      <a:pPr algn="r" fontAlgn="ctr"/>
                      <a:r>
                        <a:rPr lang="en-GB" sz="1000" u="none" strike="noStrike">
                          <a:solidFill>
                            <a:schemeClr val="bg1"/>
                          </a:solidFill>
                          <a:effectLst/>
                        </a:rPr>
                        <a:t>18.96%</a:t>
                      </a:r>
                      <a:endParaRPr lang="en-GB" sz="1000" b="0" i="0" u="none" strike="noStrike">
                        <a:solidFill>
                          <a:schemeClr val="bg1"/>
                        </a:solidFill>
                        <a:effectLst/>
                        <a:latin typeface="Arial" panose="020B0604020202020204" pitchFamily="34" charset="0"/>
                      </a:endParaRPr>
                    </a:p>
                  </a:txBody>
                  <a:tcPr marL="9525" marR="85725" marT="9525" marB="0" anchor="ctr">
                    <a:solidFill>
                      <a:schemeClr val="accent1"/>
                    </a:solidFill>
                  </a:tcPr>
                </a:tc>
                <a:extLst>
                  <a:ext uri="{0D108BD9-81ED-4DB2-BD59-A6C34878D82A}">
                    <a16:rowId xmlns:a16="http://schemas.microsoft.com/office/drawing/2014/main" val="2558450066"/>
                  </a:ext>
                </a:extLst>
              </a:tr>
              <a:tr h="299734">
                <a:tc>
                  <a:txBody>
                    <a:bodyPr/>
                    <a:lstStyle/>
                    <a:p>
                      <a:pPr algn="l" fontAlgn="ctr"/>
                      <a:r>
                        <a:rPr lang="en-GB" sz="1000" u="none" strike="noStrike">
                          <a:solidFill>
                            <a:schemeClr val="bg1"/>
                          </a:solidFill>
                          <a:effectLst/>
                        </a:rPr>
                        <a:t>Revenue/Share TTM</a:t>
                      </a:r>
                      <a:endParaRPr lang="en-GB" sz="1000" b="0" i="0" u="none" strike="noStrike">
                        <a:solidFill>
                          <a:schemeClr val="bg1"/>
                        </a:solidFill>
                        <a:effectLst/>
                        <a:latin typeface="Inherit"/>
                      </a:endParaRPr>
                    </a:p>
                  </a:txBody>
                  <a:tcPr marL="257175" marR="9525" marT="9525" marB="0" anchor="ctr">
                    <a:solidFill>
                      <a:schemeClr val="accent1"/>
                    </a:solidFill>
                  </a:tcPr>
                </a:tc>
                <a:tc>
                  <a:txBody>
                    <a:bodyPr/>
                    <a:lstStyle/>
                    <a:p>
                      <a:pPr algn="r" fontAlgn="ctr"/>
                      <a:r>
                        <a:rPr lang="en-GB" sz="1000" u="none" strike="noStrike">
                          <a:solidFill>
                            <a:schemeClr val="bg1"/>
                          </a:solidFill>
                          <a:effectLst/>
                        </a:rPr>
                        <a:t>5.39</a:t>
                      </a:r>
                      <a:endParaRPr lang="en-GB" sz="1000" b="0" i="0" u="none" strike="noStrike">
                        <a:solidFill>
                          <a:schemeClr val="bg1"/>
                        </a:solidFill>
                        <a:effectLst/>
                        <a:latin typeface="Arial" panose="020B0604020202020204" pitchFamily="34" charset="0"/>
                      </a:endParaRPr>
                    </a:p>
                  </a:txBody>
                  <a:tcPr marL="9525" marR="85725" marT="9525" marB="0" anchor="ctr">
                    <a:solidFill>
                      <a:schemeClr val="accent1"/>
                    </a:solidFill>
                  </a:tcPr>
                </a:tc>
                <a:extLst>
                  <a:ext uri="{0D108BD9-81ED-4DB2-BD59-A6C34878D82A}">
                    <a16:rowId xmlns:a16="http://schemas.microsoft.com/office/drawing/2014/main" val="1956418642"/>
                  </a:ext>
                </a:extLst>
              </a:tr>
              <a:tr h="314183">
                <a:tc>
                  <a:txBody>
                    <a:bodyPr/>
                    <a:lstStyle/>
                    <a:p>
                      <a:pPr algn="l" fontAlgn="ctr"/>
                      <a:r>
                        <a:rPr lang="en-GB" sz="1000" u="none" strike="noStrike">
                          <a:solidFill>
                            <a:schemeClr val="bg1"/>
                          </a:solidFill>
                          <a:effectLst/>
                        </a:rPr>
                        <a:t>Basic EPS ANN</a:t>
                      </a:r>
                      <a:endParaRPr lang="en-GB" sz="1000" b="0" i="0" u="none" strike="noStrike">
                        <a:solidFill>
                          <a:schemeClr val="bg1"/>
                        </a:solidFill>
                        <a:effectLst/>
                        <a:latin typeface="Inherit"/>
                      </a:endParaRPr>
                    </a:p>
                  </a:txBody>
                  <a:tcPr marL="257175" marR="9525" marT="9525" marB="0" anchor="ctr">
                    <a:solidFill>
                      <a:schemeClr val="accent1"/>
                    </a:solidFill>
                  </a:tcPr>
                </a:tc>
                <a:tc>
                  <a:txBody>
                    <a:bodyPr/>
                    <a:lstStyle/>
                    <a:p>
                      <a:pPr algn="r" fontAlgn="ctr"/>
                      <a:r>
                        <a:rPr lang="en-GB" sz="1000" u="none" strike="noStrike">
                          <a:solidFill>
                            <a:schemeClr val="bg1"/>
                          </a:solidFill>
                          <a:effectLst/>
                        </a:rPr>
                        <a:t>1.04</a:t>
                      </a:r>
                      <a:endParaRPr lang="en-GB" sz="1000" b="0" i="0" u="none" strike="noStrike">
                        <a:solidFill>
                          <a:schemeClr val="bg1"/>
                        </a:solidFill>
                        <a:effectLst/>
                        <a:latin typeface="Arial" panose="020B0604020202020204" pitchFamily="34" charset="0"/>
                      </a:endParaRPr>
                    </a:p>
                  </a:txBody>
                  <a:tcPr marL="9525" marR="85725" marT="9525" marB="0" anchor="ctr">
                    <a:solidFill>
                      <a:schemeClr val="accent1"/>
                    </a:solidFill>
                  </a:tcPr>
                </a:tc>
                <a:extLst>
                  <a:ext uri="{0D108BD9-81ED-4DB2-BD59-A6C34878D82A}">
                    <a16:rowId xmlns:a16="http://schemas.microsoft.com/office/drawing/2014/main" val="1389525316"/>
                  </a:ext>
                </a:extLst>
              </a:tr>
              <a:tr h="219217">
                <a:tc>
                  <a:txBody>
                    <a:bodyPr/>
                    <a:lstStyle/>
                    <a:p>
                      <a:pPr algn="just" fontAlgn="b"/>
                      <a:r>
                        <a:rPr lang="en-GB" sz="1100" b="0" i="0" u="none" strike="noStrike">
                          <a:solidFill>
                            <a:schemeClr val="bg1"/>
                          </a:solidFill>
                          <a:effectLst/>
                          <a:latin typeface="Calibri" panose="020F0502020204030204" pitchFamily="34" charset="0"/>
                        </a:rPr>
                        <a:t>         Quick Ratio</a:t>
                      </a:r>
                    </a:p>
                  </a:txBody>
                  <a:tcPr marL="9525" marR="9525" marT="9525" marB="0" anchor="b">
                    <a:solidFill>
                      <a:schemeClr val="accent1"/>
                    </a:solidFill>
                  </a:tcPr>
                </a:tc>
                <a:tc>
                  <a:txBody>
                    <a:bodyPr/>
                    <a:lstStyle/>
                    <a:p>
                      <a:pPr algn="r" fontAlgn="b"/>
                      <a:r>
                        <a:rPr lang="en-GB" sz="1100" b="0" i="0" u="none" strike="noStrike">
                          <a:solidFill>
                            <a:schemeClr val="bg1"/>
                          </a:solidFill>
                          <a:effectLst/>
                          <a:latin typeface="Calibri" panose="020F0502020204030204" pitchFamily="34" charset="0"/>
                        </a:rPr>
                        <a:t>3.22</a:t>
                      </a:r>
                    </a:p>
                  </a:txBody>
                  <a:tcPr marL="9525" marR="9525" marT="9525" marB="0" anchor="b">
                    <a:solidFill>
                      <a:schemeClr val="accent1"/>
                    </a:solidFill>
                  </a:tcPr>
                </a:tc>
                <a:extLst>
                  <a:ext uri="{0D108BD9-81ED-4DB2-BD59-A6C34878D82A}">
                    <a16:rowId xmlns:a16="http://schemas.microsoft.com/office/drawing/2014/main" val="1251298722"/>
                  </a:ext>
                </a:extLst>
              </a:tr>
              <a:tr h="281940">
                <a:tc>
                  <a:txBody>
                    <a:bodyPr/>
                    <a:lstStyle/>
                    <a:p>
                      <a:pPr algn="l" fontAlgn="b"/>
                      <a:r>
                        <a:rPr lang="en-GB" sz="1100" b="0" i="0" u="none" strike="noStrike">
                          <a:solidFill>
                            <a:schemeClr val="bg1"/>
                          </a:solidFill>
                          <a:effectLst/>
                          <a:latin typeface="Calibri" panose="020F0502020204030204" pitchFamily="34" charset="0"/>
                        </a:rPr>
                        <a:t>        Current Ratio</a:t>
                      </a:r>
                    </a:p>
                  </a:txBody>
                  <a:tcPr marL="9525" marR="9525" marT="9525" marB="0" anchor="b">
                    <a:solidFill>
                      <a:schemeClr val="accent1"/>
                    </a:solidFill>
                  </a:tcPr>
                </a:tc>
                <a:tc>
                  <a:txBody>
                    <a:bodyPr/>
                    <a:lstStyle/>
                    <a:p>
                      <a:pPr algn="r" fontAlgn="b"/>
                      <a:r>
                        <a:rPr lang="en-GB" sz="1100" b="0" i="0" u="none" strike="noStrike">
                          <a:solidFill>
                            <a:schemeClr val="bg1"/>
                          </a:solidFill>
                          <a:effectLst/>
                          <a:latin typeface="Calibri" panose="020F0502020204030204" pitchFamily="34" charset="0"/>
                        </a:rPr>
                        <a:t>3.72</a:t>
                      </a:r>
                    </a:p>
                  </a:txBody>
                  <a:tcPr marL="9525" marR="9525" marT="9525" marB="0" anchor="b">
                    <a:solidFill>
                      <a:schemeClr val="accent1"/>
                    </a:solidFill>
                  </a:tcPr>
                </a:tc>
                <a:extLst>
                  <a:ext uri="{0D108BD9-81ED-4DB2-BD59-A6C34878D82A}">
                    <a16:rowId xmlns:a16="http://schemas.microsoft.com/office/drawing/2014/main" val="2784612068"/>
                  </a:ext>
                </a:extLst>
              </a:tr>
              <a:tr h="264714">
                <a:tc>
                  <a:txBody>
                    <a:bodyPr/>
                    <a:lstStyle/>
                    <a:p>
                      <a:pPr algn="just" fontAlgn="b"/>
                      <a:r>
                        <a:rPr lang="en-GB" sz="1100" b="0" i="0" u="none" strike="noStrike">
                          <a:solidFill>
                            <a:schemeClr val="bg1"/>
                          </a:solidFill>
                          <a:effectLst/>
                          <a:latin typeface="Calibri" panose="020F0502020204030204" pitchFamily="34" charset="0"/>
                        </a:rPr>
                        <a:t>        Asset turnover</a:t>
                      </a:r>
                    </a:p>
                  </a:txBody>
                  <a:tcPr marL="9525" marR="9525" marT="9525" marB="0" anchor="b">
                    <a:solidFill>
                      <a:schemeClr val="accent1"/>
                    </a:solidFill>
                  </a:tcPr>
                </a:tc>
                <a:tc>
                  <a:txBody>
                    <a:bodyPr/>
                    <a:lstStyle/>
                    <a:p>
                      <a:pPr algn="r" fontAlgn="b"/>
                      <a:r>
                        <a:rPr lang="en-GB" sz="1050" b="0" i="0" u="none" strike="noStrike">
                          <a:solidFill>
                            <a:schemeClr val="bg1"/>
                          </a:solidFill>
                          <a:effectLst/>
                          <a:latin typeface="Calibri" panose="020F0502020204030204" pitchFamily="34" charset="0"/>
                        </a:rPr>
                        <a:t>0.7082</a:t>
                      </a:r>
                    </a:p>
                  </a:txBody>
                  <a:tcPr marL="9525" marR="9525" marT="9525" marB="0" anchor="b">
                    <a:solidFill>
                      <a:schemeClr val="accent1"/>
                    </a:solidFill>
                  </a:tcPr>
                </a:tc>
                <a:extLst>
                  <a:ext uri="{0D108BD9-81ED-4DB2-BD59-A6C34878D82A}">
                    <a16:rowId xmlns:a16="http://schemas.microsoft.com/office/drawing/2014/main" val="2222897769"/>
                  </a:ext>
                </a:extLst>
              </a:tr>
              <a:tr h="329646">
                <a:tc>
                  <a:txBody>
                    <a:bodyPr/>
                    <a:lstStyle/>
                    <a:p>
                      <a:pPr algn="l" fontAlgn="b"/>
                      <a:r>
                        <a:rPr lang="en-GB" sz="1100" b="0" i="0" u="none" strike="noStrike">
                          <a:solidFill>
                            <a:schemeClr val="bg1"/>
                          </a:solidFill>
                          <a:effectLst/>
                          <a:latin typeface="Calibri" panose="020F0502020204030204" pitchFamily="34" charset="0"/>
                        </a:rPr>
                        <a:t>        Receivable turnover </a:t>
                      </a:r>
                    </a:p>
                  </a:txBody>
                  <a:tcPr marL="9525" marR="9525" marT="9525" marB="0" anchor="b">
                    <a:solidFill>
                      <a:schemeClr val="accent1"/>
                    </a:solidFill>
                  </a:tcPr>
                </a:tc>
                <a:tc>
                  <a:txBody>
                    <a:bodyPr/>
                    <a:lstStyle/>
                    <a:p>
                      <a:pPr algn="r" fontAlgn="b"/>
                      <a:r>
                        <a:rPr lang="en-GB" sz="1100" b="0" i="0" u="none" strike="noStrike">
                          <a:solidFill>
                            <a:schemeClr val="bg1"/>
                          </a:solidFill>
                          <a:effectLst/>
                          <a:latin typeface="Calibri" panose="020F0502020204030204" pitchFamily="34" charset="0"/>
                        </a:rPr>
                        <a:t>7.26776</a:t>
                      </a:r>
                    </a:p>
                  </a:txBody>
                  <a:tcPr marL="9525" marR="9525" marT="9525" marB="0" anchor="b">
                    <a:solidFill>
                      <a:schemeClr val="accent1"/>
                    </a:solidFill>
                  </a:tcPr>
                </a:tc>
                <a:extLst>
                  <a:ext uri="{0D108BD9-81ED-4DB2-BD59-A6C34878D82A}">
                    <a16:rowId xmlns:a16="http://schemas.microsoft.com/office/drawing/2014/main" val="3629739113"/>
                  </a:ext>
                </a:extLst>
              </a:tr>
              <a:tr h="548640">
                <a:tc>
                  <a:txBody>
                    <a:bodyPr/>
                    <a:lstStyle/>
                    <a:p>
                      <a:pPr algn="l" fontAlgn="ctr"/>
                      <a:r>
                        <a:rPr lang="en-GB" sz="1000" u="none" strike="noStrike">
                          <a:solidFill>
                            <a:schemeClr val="bg1"/>
                          </a:solidFill>
                          <a:effectLst/>
                        </a:rPr>
                        <a:t>Dividend Yield ANN</a:t>
                      </a:r>
                      <a:endParaRPr lang="en-GB" sz="1000" b="0" i="0" u="none" strike="noStrike">
                        <a:solidFill>
                          <a:schemeClr val="bg1"/>
                        </a:solidFill>
                        <a:effectLst/>
                        <a:latin typeface="Inherit"/>
                      </a:endParaRPr>
                    </a:p>
                  </a:txBody>
                  <a:tcPr marL="257175" marR="9525" marT="9525" marB="0" anchor="ctr">
                    <a:solidFill>
                      <a:schemeClr val="accent1"/>
                    </a:solidFill>
                  </a:tcPr>
                </a:tc>
                <a:tc>
                  <a:txBody>
                    <a:bodyPr/>
                    <a:lstStyle/>
                    <a:p>
                      <a:pPr algn="r" fontAlgn="ctr"/>
                      <a:r>
                        <a:rPr lang="en-GB" sz="1000" u="none" strike="noStrike">
                          <a:solidFill>
                            <a:schemeClr val="bg1"/>
                          </a:solidFill>
                          <a:effectLst/>
                        </a:rPr>
                        <a:t>5.58%</a:t>
                      </a:r>
                      <a:endParaRPr lang="en-GB" sz="1000" b="0" i="0" u="none" strike="noStrike">
                        <a:solidFill>
                          <a:schemeClr val="bg1"/>
                        </a:solidFill>
                        <a:effectLst/>
                        <a:latin typeface="Arial" panose="020B0604020202020204" pitchFamily="34" charset="0"/>
                      </a:endParaRPr>
                    </a:p>
                  </a:txBody>
                  <a:tcPr marL="9525" marR="85725" marT="9525" marB="0" anchor="ctr">
                    <a:solidFill>
                      <a:schemeClr val="accent1"/>
                    </a:solidFill>
                  </a:tcPr>
                </a:tc>
                <a:extLst>
                  <a:ext uri="{0D108BD9-81ED-4DB2-BD59-A6C34878D82A}">
                    <a16:rowId xmlns:a16="http://schemas.microsoft.com/office/drawing/2014/main" val="1227349023"/>
                  </a:ext>
                </a:extLst>
              </a:tr>
              <a:tr h="449580">
                <a:tc>
                  <a:txBody>
                    <a:bodyPr/>
                    <a:lstStyle/>
                    <a:p>
                      <a:pPr algn="l" fontAlgn="ctr"/>
                      <a:r>
                        <a:rPr lang="en-GB" sz="1000" u="none" strike="noStrike">
                          <a:solidFill>
                            <a:schemeClr val="bg1"/>
                          </a:solidFill>
                          <a:effectLst/>
                        </a:rPr>
                        <a:t>Dividend Yield 5 Year Avg. 5YA</a:t>
                      </a:r>
                      <a:endParaRPr lang="en-GB" sz="1000" b="0" i="0" u="none" strike="noStrike">
                        <a:solidFill>
                          <a:schemeClr val="bg1"/>
                        </a:solidFill>
                        <a:effectLst/>
                        <a:latin typeface="Inherit"/>
                      </a:endParaRPr>
                    </a:p>
                  </a:txBody>
                  <a:tcPr marL="257175" marR="9525" marT="9525" marB="0" anchor="ctr">
                    <a:solidFill>
                      <a:schemeClr val="accent1"/>
                    </a:solidFill>
                  </a:tcPr>
                </a:tc>
                <a:tc>
                  <a:txBody>
                    <a:bodyPr/>
                    <a:lstStyle/>
                    <a:p>
                      <a:pPr algn="r" fontAlgn="ctr"/>
                      <a:r>
                        <a:rPr lang="en-GB" sz="1000" u="none" strike="noStrike">
                          <a:solidFill>
                            <a:schemeClr val="bg1"/>
                          </a:solidFill>
                          <a:effectLst/>
                        </a:rPr>
                        <a:t>4.18%</a:t>
                      </a:r>
                      <a:endParaRPr lang="en-GB" sz="1000" b="0" i="0" u="none" strike="noStrike">
                        <a:solidFill>
                          <a:schemeClr val="bg1"/>
                        </a:solidFill>
                        <a:effectLst/>
                        <a:latin typeface="Arial" panose="020B0604020202020204" pitchFamily="34" charset="0"/>
                      </a:endParaRPr>
                    </a:p>
                  </a:txBody>
                  <a:tcPr marL="9525" marR="85725" marT="9525" marB="0" anchor="ctr">
                    <a:solidFill>
                      <a:schemeClr val="accent1"/>
                    </a:solidFill>
                  </a:tcPr>
                </a:tc>
                <a:extLst>
                  <a:ext uri="{0D108BD9-81ED-4DB2-BD59-A6C34878D82A}">
                    <a16:rowId xmlns:a16="http://schemas.microsoft.com/office/drawing/2014/main" val="3575914063"/>
                  </a:ext>
                </a:extLst>
              </a:tr>
              <a:tr h="326390">
                <a:tc>
                  <a:txBody>
                    <a:bodyPr/>
                    <a:lstStyle/>
                    <a:p>
                      <a:pPr algn="l" fontAlgn="ctr"/>
                      <a:r>
                        <a:rPr lang="en-GB" sz="1000" u="none" strike="noStrike">
                          <a:solidFill>
                            <a:schemeClr val="bg1"/>
                          </a:solidFill>
                          <a:effectLst/>
                        </a:rPr>
                        <a:t>Payout Ratio TTM</a:t>
                      </a:r>
                      <a:endParaRPr lang="en-GB" sz="1000" b="0" i="0" u="none" strike="noStrike">
                        <a:solidFill>
                          <a:schemeClr val="bg1"/>
                        </a:solidFill>
                        <a:effectLst/>
                        <a:latin typeface="Inherit"/>
                      </a:endParaRPr>
                    </a:p>
                  </a:txBody>
                  <a:tcPr marL="257175" marR="9525" marT="9525" marB="0" anchor="ctr">
                    <a:solidFill>
                      <a:schemeClr val="accent1"/>
                    </a:solidFill>
                  </a:tcPr>
                </a:tc>
                <a:tc>
                  <a:txBody>
                    <a:bodyPr/>
                    <a:lstStyle/>
                    <a:p>
                      <a:pPr algn="r" fontAlgn="ctr"/>
                      <a:r>
                        <a:rPr lang="en-GB" sz="1000" u="none" strike="noStrike" dirty="0">
                          <a:solidFill>
                            <a:schemeClr val="bg1"/>
                          </a:solidFill>
                          <a:effectLst/>
                        </a:rPr>
                        <a:t>68.98%</a:t>
                      </a:r>
                      <a:endParaRPr lang="en-GB" sz="1000" b="0" i="0" u="none" strike="noStrike" dirty="0">
                        <a:solidFill>
                          <a:schemeClr val="bg1"/>
                        </a:solidFill>
                        <a:effectLst/>
                        <a:latin typeface="Arial" panose="020B0604020202020204" pitchFamily="34" charset="0"/>
                      </a:endParaRPr>
                    </a:p>
                  </a:txBody>
                  <a:tcPr marL="9525" marR="85725" marT="9525" marB="0" anchor="ctr">
                    <a:solidFill>
                      <a:schemeClr val="accent1"/>
                    </a:solidFill>
                  </a:tcPr>
                </a:tc>
                <a:extLst>
                  <a:ext uri="{0D108BD9-81ED-4DB2-BD59-A6C34878D82A}">
                    <a16:rowId xmlns:a16="http://schemas.microsoft.com/office/drawing/2014/main" val="2651527280"/>
                  </a:ext>
                </a:extLst>
              </a:tr>
            </a:tbl>
          </a:graphicData>
        </a:graphic>
      </p:graphicFrame>
      <p:sp>
        <p:nvSpPr>
          <p:cNvPr id="9" name="TextBox 8">
            <a:extLst>
              <a:ext uri="{FF2B5EF4-FFF2-40B4-BE49-F238E27FC236}">
                <a16:creationId xmlns:a16="http://schemas.microsoft.com/office/drawing/2014/main" id="{91E6BF25-3F87-A7B2-8D66-5D80CDBAE9E7}"/>
              </a:ext>
            </a:extLst>
          </p:cNvPr>
          <p:cNvSpPr txBox="1"/>
          <p:nvPr/>
        </p:nvSpPr>
        <p:spPr>
          <a:xfrm>
            <a:off x="5691159" y="568001"/>
            <a:ext cx="677365" cy="369332"/>
          </a:xfrm>
          <a:prstGeom prst="rect">
            <a:avLst/>
          </a:prstGeom>
          <a:noFill/>
        </p:spPr>
        <p:txBody>
          <a:bodyPr wrap="none" rtlCol="0">
            <a:spAutoFit/>
          </a:bodyPr>
          <a:lstStyle/>
          <a:p>
            <a:r>
              <a:rPr lang="fr-FR" dirty="0">
                <a:solidFill>
                  <a:schemeClr val="bg1"/>
                </a:solidFill>
              </a:rPr>
              <a:t>SFBT</a:t>
            </a:r>
            <a:endParaRPr lang="en-GB" dirty="0">
              <a:solidFill>
                <a:schemeClr val="bg1"/>
              </a:solidFill>
            </a:endParaRPr>
          </a:p>
        </p:txBody>
      </p:sp>
    </p:spTree>
    <p:extLst>
      <p:ext uri="{BB962C8B-B14F-4D97-AF65-F5344CB8AC3E}">
        <p14:creationId xmlns:p14="http://schemas.microsoft.com/office/powerpoint/2010/main" val="7833112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E5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3AC8D-FA53-B49D-D5CC-EC2A6B380786}"/>
              </a:ext>
            </a:extLst>
          </p:cNvPr>
          <p:cNvSpPr>
            <a:spLocks noGrp="1"/>
          </p:cNvSpPr>
          <p:nvPr>
            <p:ph type="title"/>
          </p:nvPr>
        </p:nvSpPr>
        <p:spPr>
          <a:xfrm>
            <a:off x="4538748" y="0"/>
            <a:ext cx="2449154" cy="743037"/>
          </a:xfrm>
        </p:spPr>
        <p:txBody>
          <a:bodyPr>
            <a:noAutofit/>
          </a:bodyPr>
          <a:lstStyle/>
          <a:p>
            <a:r>
              <a:rPr lang="fr-FR" sz="2400" b="1" dirty="0">
                <a:solidFill>
                  <a:schemeClr val="bg2"/>
                </a:solidFill>
              </a:rPr>
              <a:t>Consumer </a:t>
            </a:r>
            <a:r>
              <a:rPr lang="fr-FR" sz="2400" b="1" dirty="0" err="1">
                <a:solidFill>
                  <a:schemeClr val="bg2"/>
                </a:solidFill>
              </a:rPr>
              <a:t>goods</a:t>
            </a:r>
            <a:endParaRPr lang="en-GB" sz="2400" b="1" dirty="0">
              <a:solidFill>
                <a:schemeClr val="bg2"/>
              </a:solidFill>
            </a:endParaRPr>
          </a:p>
        </p:txBody>
      </p:sp>
      <p:graphicFrame>
        <p:nvGraphicFramePr>
          <p:cNvPr id="4" name="Table 3">
            <a:extLst>
              <a:ext uri="{FF2B5EF4-FFF2-40B4-BE49-F238E27FC236}">
                <a16:creationId xmlns:a16="http://schemas.microsoft.com/office/drawing/2014/main" id="{408361DD-BE45-0CBC-EC62-ADAD3B3567A3}"/>
              </a:ext>
            </a:extLst>
          </p:cNvPr>
          <p:cNvGraphicFramePr>
            <a:graphicFrameLocks noGrp="1"/>
          </p:cNvGraphicFramePr>
          <p:nvPr>
            <p:extLst>
              <p:ext uri="{D42A27DB-BD31-4B8C-83A1-F6EECF244321}">
                <p14:modId xmlns:p14="http://schemas.microsoft.com/office/powerpoint/2010/main" val="3166613097"/>
              </p:ext>
            </p:extLst>
          </p:nvPr>
        </p:nvGraphicFramePr>
        <p:xfrm>
          <a:off x="9162680" y="927837"/>
          <a:ext cx="2742851" cy="5833320"/>
        </p:xfrm>
        <a:graphic>
          <a:graphicData uri="http://schemas.openxmlformats.org/drawingml/2006/table">
            <a:tbl>
              <a:tblPr>
                <a:tableStyleId>{5C22544A-7EE6-4342-B048-85BDC9FD1C3A}</a:tableStyleId>
              </a:tblPr>
              <a:tblGrid>
                <a:gridCol w="2062686">
                  <a:extLst>
                    <a:ext uri="{9D8B030D-6E8A-4147-A177-3AD203B41FA5}">
                      <a16:colId xmlns:a16="http://schemas.microsoft.com/office/drawing/2014/main" val="3765273991"/>
                    </a:ext>
                  </a:extLst>
                </a:gridCol>
                <a:gridCol w="680165">
                  <a:extLst>
                    <a:ext uri="{9D8B030D-6E8A-4147-A177-3AD203B41FA5}">
                      <a16:colId xmlns:a16="http://schemas.microsoft.com/office/drawing/2014/main" val="1063869397"/>
                    </a:ext>
                  </a:extLst>
                </a:gridCol>
              </a:tblGrid>
              <a:tr h="301681">
                <a:tc>
                  <a:txBody>
                    <a:bodyPr/>
                    <a:lstStyle/>
                    <a:p>
                      <a:pPr algn="l" fontAlgn="ctr"/>
                      <a:r>
                        <a:rPr lang="en-GB" sz="1000" u="none" strike="noStrike">
                          <a:effectLst/>
                        </a:rPr>
                        <a:t>P/E Ratio TTM</a:t>
                      </a:r>
                      <a:endParaRPr lang="en-GB" sz="1000" b="0" i="0" u="none" strike="noStrike">
                        <a:solidFill>
                          <a:srgbClr val="333333"/>
                        </a:solidFill>
                        <a:effectLst/>
                        <a:latin typeface="Inherit"/>
                      </a:endParaRPr>
                    </a:p>
                  </a:txBody>
                  <a:tcPr marL="145584" marR="8088" marT="8088" marB="0" anchor="ctr">
                    <a:solidFill>
                      <a:schemeClr val="accent1">
                        <a:lumMod val="20000"/>
                        <a:lumOff val="80000"/>
                      </a:schemeClr>
                    </a:solidFill>
                  </a:tcPr>
                </a:tc>
                <a:tc>
                  <a:txBody>
                    <a:bodyPr/>
                    <a:lstStyle/>
                    <a:p>
                      <a:pPr algn="r" fontAlgn="ctr"/>
                      <a:r>
                        <a:rPr lang="en-GB" sz="1000" u="none" strike="noStrike">
                          <a:effectLst/>
                        </a:rPr>
                        <a:t>10.04</a:t>
                      </a:r>
                      <a:endParaRPr lang="en-GB" sz="1000" b="0" i="0" u="none" strike="noStrike">
                        <a:solidFill>
                          <a:srgbClr val="333333"/>
                        </a:solidFill>
                        <a:effectLst/>
                        <a:latin typeface="Arial" panose="020B0604020202020204" pitchFamily="34" charset="0"/>
                      </a:endParaRPr>
                    </a:p>
                  </a:txBody>
                  <a:tcPr marL="8088" marR="8088" marT="8088" marB="0" anchor="ctr">
                    <a:solidFill>
                      <a:schemeClr val="accent1">
                        <a:lumMod val="20000"/>
                        <a:lumOff val="80000"/>
                      </a:schemeClr>
                    </a:solidFill>
                  </a:tcPr>
                </a:tc>
                <a:extLst>
                  <a:ext uri="{0D108BD9-81ED-4DB2-BD59-A6C34878D82A}">
                    <a16:rowId xmlns:a16="http://schemas.microsoft.com/office/drawing/2014/main" val="398377128"/>
                  </a:ext>
                </a:extLst>
              </a:tr>
              <a:tr h="269269">
                <a:tc>
                  <a:txBody>
                    <a:bodyPr/>
                    <a:lstStyle/>
                    <a:p>
                      <a:pPr algn="l" fontAlgn="ctr"/>
                      <a:r>
                        <a:rPr lang="en-GB" sz="1000" u="none" strike="noStrike">
                          <a:effectLst/>
                        </a:rPr>
                        <a:t>Price to Sales TTM</a:t>
                      </a:r>
                      <a:endParaRPr lang="en-GB" sz="1000" b="0" i="0" u="none" strike="noStrike">
                        <a:solidFill>
                          <a:srgbClr val="333333"/>
                        </a:solidFill>
                        <a:effectLst/>
                        <a:latin typeface="Inherit"/>
                      </a:endParaRPr>
                    </a:p>
                  </a:txBody>
                  <a:tcPr marL="145584" marR="8088" marT="8088" marB="0" anchor="ctr">
                    <a:solidFill>
                      <a:schemeClr val="accent1">
                        <a:lumMod val="20000"/>
                        <a:lumOff val="80000"/>
                      </a:schemeClr>
                    </a:solidFill>
                  </a:tcPr>
                </a:tc>
                <a:tc>
                  <a:txBody>
                    <a:bodyPr/>
                    <a:lstStyle/>
                    <a:p>
                      <a:pPr algn="r" fontAlgn="ctr"/>
                      <a:r>
                        <a:rPr lang="en-GB" sz="1000" u="none" strike="noStrike">
                          <a:effectLst/>
                        </a:rPr>
                        <a:t>2.6</a:t>
                      </a:r>
                      <a:endParaRPr lang="en-GB" sz="1000" b="0" i="0" u="none" strike="noStrike">
                        <a:solidFill>
                          <a:srgbClr val="333333"/>
                        </a:solidFill>
                        <a:effectLst/>
                        <a:latin typeface="Arial" panose="020B0604020202020204" pitchFamily="34" charset="0"/>
                      </a:endParaRPr>
                    </a:p>
                  </a:txBody>
                  <a:tcPr marL="8088" marR="8088" marT="8088" marB="0" anchor="ctr">
                    <a:solidFill>
                      <a:schemeClr val="accent1">
                        <a:lumMod val="20000"/>
                        <a:lumOff val="80000"/>
                      </a:schemeClr>
                    </a:solidFill>
                  </a:tcPr>
                </a:tc>
                <a:extLst>
                  <a:ext uri="{0D108BD9-81ED-4DB2-BD59-A6C34878D82A}">
                    <a16:rowId xmlns:a16="http://schemas.microsoft.com/office/drawing/2014/main" val="1917015470"/>
                  </a:ext>
                </a:extLst>
              </a:tr>
              <a:tr h="350049">
                <a:tc>
                  <a:txBody>
                    <a:bodyPr/>
                    <a:lstStyle/>
                    <a:p>
                      <a:pPr algn="l" fontAlgn="ctr"/>
                      <a:r>
                        <a:rPr lang="en-GB" sz="1000" u="none" strike="noStrike">
                          <a:effectLst/>
                        </a:rPr>
                        <a:t>Operating margin TTM</a:t>
                      </a:r>
                      <a:endParaRPr lang="en-GB" sz="1000" b="0" i="0" u="none" strike="noStrike">
                        <a:solidFill>
                          <a:srgbClr val="000000"/>
                        </a:solidFill>
                        <a:effectLst/>
                        <a:latin typeface="Inherit"/>
                      </a:endParaRPr>
                    </a:p>
                  </a:txBody>
                  <a:tcPr marL="145584" marR="8088" marT="8088" marB="0" anchor="ctr">
                    <a:solidFill>
                      <a:schemeClr val="accent1">
                        <a:lumMod val="20000"/>
                        <a:lumOff val="80000"/>
                      </a:schemeClr>
                    </a:solidFill>
                  </a:tcPr>
                </a:tc>
                <a:tc>
                  <a:txBody>
                    <a:bodyPr/>
                    <a:lstStyle/>
                    <a:p>
                      <a:pPr algn="r" fontAlgn="ctr"/>
                      <a:r>
                        <a:rPr lang="en-GB" sz="1000" u="none" strike="noStrike">
                          <a:effectLst/>
                        </a:rPr>
                        <a:t>9.61</a:t>
                      </a:r>
                      <a:endParaRPr lang="en-GB" sz="1000" b="0" i="0" u="none" strike="noStrike">
                        <a:solidFill>
                          <a:srgbClr val="000000"/>
                        </a:solidFill>
                        <a:effectLst/>
                        <a:latin typeface="Arial" panose="020B0604020202020204" pitchFamily="34" charset="0"/>
                      </a:endParaRPr>
                    </a:p>
                  </a:txBody>
                  <a:tcPr marL="8088" marR="8088" marT="8088" marB="0" anchor="ctr">
                    <a:solidFill>
                      <a:schemeClr val="accent1">
                        <a:lumMod val="20000"/>
                        <a:lumOff val="80000"/>
                      </a:schemeClr>
                    </a:solidFill>
                  </a:tcPr>
                </a:tc>
                <a:extLst>
                  <a:ext uri="{0D108BD9-81ED-4DB2-BD59-A6C34878D82A}">
                    <a16:rowId xmlns:a16="http://schemas.microsoft.com/office/drawing/2014/main" val="3798680731"/>
                  </a:ext>
                </a:extLst>
              </a:tr>
              <a:tr h="323122">
                <a:tc>
                  <a:txBody>
                    <a:bodyPr/>
                    <a:lstStyle/>
                    <a:p>
                      <a:pPr algn="l" fontAlgn="ctr"/>
                      <a:r>
                        <a:rPr lang="en-GB" sz="1000" u="none" strike="noStrike">
                          <a:effectLst/>
                        </a:rPr>
                        <a:t>Operating margin 5YA</a:t>
                      </a:r>
                      <a:endParaRPr lang="en-GB" sz="1000" b="0" i="0" u="none" strike="noStrike">
                        <a:solidFill>
                          <a:srgbClr val="000000"/>
                        </a:solidFill>
                        <a:effectLst/>
                        <a:latin typeface="Inherit"/>
                      </a:endParaRPr>
                    </a:p>
                  </a:txBody>
                  <a:tcPr marL="145584" marR="8088" marT="8088" marB="0" anchor="ctr">
                    <a:solidFill>
                      <a:schemeClr val="accent1">
                        <a:lumMod val="20000"/>
                        <a:lumOff val="80000"/>
                      </a:schemeClr>
                    </a:solidFill>
                  </a:tcPr>
                </a:tc>
                <a:tc>
                  <a:txBody>
                    <a:bodyPr/>
                    <a:lstStyle/>
                    <a:p>
                      <a:pPr algn="r" fontAlgn="ctr"/>
                      <a:r>
                        <a:rPr lang="en-GB" sz="1000" u="none" strike="noStrike">
                          <a:effectLst/>
                        </a:rPr>
                        <a:t>13.91</a:t>
                      </a:r>
                      <a:endParaRPr lang="en-GB" sz="1000" b="0" i="0" u="none" strike="noStrike">
                        <a:solidFill>
                          <a:srgbClr val="000000"/>
                        </a:solidFill>
                        <a:effectLst/>
                        <a:latin typeface="Arial" panose="020B0604020202020204" pitchFamily="34" charset="0"/>
                      </a:endParaRPr>
                    </a:p>
                  </a:txBody>
                  <a:tcPr marL="8088" marR="8088" marT="8088" marB="0" anchor="ctr">
                    <a:solidFill>
                      <a:schemeClr val="accent1">
                        <a:lumMod val="20000"/>
                        <a:lumOff val="80000"/>
                      </a:schemeClr>
                    </a:solidFill>
                  </a:tcPr>
                </a:tc>
                <a:extLst>
                  <a:ext uri="{0D108BD9-81ED-4DB2-BD59-A6C34878D82A}">
                    <a16:rowId xmlns:a16="http://schemas.microsoft.com/office/drawing/2014/main" val="2785390252"/>
                  </a:ext>
                </a:extLst>
              </a:tr>
              <a:tr h="278245">
                <a:tc>
                  <a:txBody>
                    <a:bodyPr/>
                    <a:lstStyle/>
                    <a:p>
                      <a:pPr algn="l" fontAlgn="ctr"/>
                      <a:r>
                        <a:rPr lang="en-GB" sz="1000" u="none" strike="noStrike">
                          <a:effectLst/>
                        </a:rPr>
                        <a:t>Pretax margin TTM</a:t>
                      </a:r>
                      <a:endParaRPr lang="en-GB" sz="1000" b="0" i="0" u="none" strike="noStrike">
                        <a:solidFill>
                          <a:srgbClr val="000000"/>
                        </a:solidFill>
                        <a:effectLst/>
                        <a:latin typeface="Inherit"/>
                      </a:endParaRPr>
                    </a:p>
                  </a:txBody>
                  <a:tcPr marL="145584" marR="8088" marT="8088" marB="0" anchor="ctr">
                    <a:solidFill>
                      <a:schemeClr val="accent1">
                        <a:lumMod val="20000"/>
                        <a:lumOff val="80000"/>
                      </a:schemeClr>
                    </a:solidFill>
                  </a:tcPr>
                </a:tc>
                <a:tc>
                  <a:txBody>
                    <a:bodyPr/>
                    <a:lstStyle/>
                    <a:p>
                      <a:pPr algn="r" fontAlgn="ctr"/>
                      <a:r>
                        <a:rPr lang="en-GB" sz="1000" u="none" strike="noStrike">
                          <a:effectLst/>
                        </a:rPr>
                        <a:t>16.44</a:t>
                      </a:r>
                      <a:endParaRPr lang="en-GB" sz="1000" b="0" i="0" u="none" strike="noStrike">
                        <a:solidFill>
                          <a:srgbClr val="000000"/>
                        </a:solidFill>
                        <a:effectLst/>
                        <a:latin typeface="Arial" panose="020B0604020202020204" pitchFamily="34" charset="0"/>
                      </a:endParaRPr>
                    </a:p>
                  </a:txBody>
                  <a:tcPr marL="8088" marR="8088" marT="8088" marB="0" anchor="ctr">
                    <a:solidFill>
                      <a:schemeClr val="accent1">
                        <a:lumMod val="20000"/>
                        <a:lumOff val="80000"/>
                      </a:schemeClr>
                    </a:solidFill>
                  </a:tcPr>
                </a:tc>
                <a:extLst>
                  <a:ext uri="{0D108BD9-81ED-4DB2-BD59-A6C34878D82A}">
                    <a16:rowId xmlns:a16="http://schemas.microsoft.com/office/drawing/2014/main" val="2538588729"/>
                  </a:ext>
                </a:extLst>
              </a:tr>
              <a:tr h="278245">
                <a:tc>
                  <a:txBody>
                    <a:bodyPr/>
                    <a:lstStyle/>
                    <a:p>
                      <a:pPr algn="l" fontAlgn="ctr"/>
                      <a:r>
                        <a:rPr lang="en-GB" sz="1000" u="none" strike="noStrike">
                          <a:effectLst/>
                        </a:rPr>
                        <a:t>Pretax margin 5YA</a:t>
                      </a:r>
                      <a:endParaRPr lang="en-GB" sz="1000" b="0" i="0" u="none" strike="noStrike">
                        <a:solidFill>
                          <a:srgbClr val="000000"/>
                        </a:solidFill>
                        <a:effectLst/>
                        <a:latin typeface="Inherit"/>
                      </a:endParaRPr>
                    </a:p>
                  </a:txBody>
                  <a:tcPr marL="145584" marR="8088" marT="8088" marB="0" anchor="ctr">
                    <a:solidFill>
                      <a:schemeClr val="accent1">
                        <a:lumMod val="20000"/>
                        <a:lumOff val="80000"/>
                      </a:schemeClr>
                    </a:solidFill>
                  </a:tcPr>
                </a:tc>
                <a:tc>
                  <a:txBody>
                    <a:bodyPr/>
                    <a:lstStyle/>
                    <a:p>
                      <a:pPr algn="r" fontAlgn="ctr"/>
                      <a:r>
                        <a:rPr lang="en-GB" sz="1000" u="none" strike="noStrike">
                          <a:effectLst/>
                        </a:rPr>
                        <a:t>19.72</a:t>
                      </a:r>
                      <a:endParaRPr lang="en-GB" sz="1000" b="0" i="0" u="none" strike="noStrike">
                        <a:solidFill>
                          <a:srgbClr val="000000"/>
                        </a:solidFill>
                        <a:effectLst/>
                        <a:latin typeface="Arial" panose="020B0604020202020204" pitchFamily="34" charset="0"/>
                      </a:endParaRPr>
                    </a:p>
                  </a:txBody>
                  <a:tcPr marL="8088" marR="8088" marT="8088" marB="0" anchor="ctr">
                    <a:solidFill>
                      <a:schemeClr val="accent1">
                        <a:lumMod val="20000"/>
                        <a:lumOff val="80000"/>
                      </a:schemeClr>
                    </a:solidFill>
                  </a:tcPr>
                </a:tc>
                <a:extLst>
                  <a:ext uri="{0D108BD9-81ED-4DB2-BD59-A6C34878D82A}">
                    <a16:rowId xmlns:a16="http://schemas.microsoft.com/office/drawing/2014/main" val="758340562"/>
                  </a:ext>
                </a:extLst>
              </a:tr>
              <a:tr h="314146">
                <a:tc>
                  <a:txBody>
                    <a:bodyPr/>
                    <a:lstStyle/>
                    <a:p>
                      <a:pPr algn="l" fontAlgn="ctr"/>
                      <a:r>
                        <a:rPr lang="en-GB" sz="1000" u="none" strike="noStrike">
                          <a:effectLst/>
                        </a:rPr>
                        <a:t>Net Profit margin TTM</a:t>
                      </a:r>
                      <a:endParaRPr lang="en-GB" sz="1000" b="0" i="0" u="none" strike="noStrike">
                        <a:solidFill>
                          <a:srgbClr val="000000"/>
                        </a:solidFill>
                        <a:effectLst/>
                        <a:latin typeface="Inherit"/>
                      </a:endParaRPr>
                    </a:p>
                  </a:txBody>
                  <a:tcPr marL="145584" marR="8088" marT="8088" marB="0" anchor="ctr">
                    <a:solidFill>
                      <a:schemeClr val="accent1">
                        <a:lumMod val="20000"/>
                        <a:lumOff val="80000"/>
                      </a:schemeClr>
                    </a:solidFill>
                  </a:tcPr>
                </a:tc>
                <a:tc>
                  <a:txBody>
                    <a:bodyPr/>
                    <a:lstStyle/>
                    <a:p>
                      <a:pPr algn="r" fontAlgn="ctr"/>
                      <a:r>
                        <a:rPr lang="en-GB" sz="1000" u="none" strike="noStrike">
                          <a:effectLst/>
                        </a:rPr>
                        <a:t>13.97</a:t>
                      </a:r>
                      <a:endParaRPr lang="en-GB" sz="1000" b="0" i="0" u="none" strike="noStrike">
                        <a:solidFill>
                          <a:srgbClr val="000000"/>
                        </a:solidFill>
                        <a:effectLst/>
                        <a:latin typeface="Arial" panose="020B0604020202020204" pitchFamily="34" charset="0"/>
                      </a:endParaRPr>
                    </a:p>
                  </a:txBody>
                  <a:tcPr marL="8088" marR="8088" marT="8088" marB="0" anchor="ctr">
                    <a:solidFill>
                      <a:schemeClr val="accent1">
                        <a:lumMod val="20000"/>
                        <a:lumOff val="80000"/>
                      </a:schemeClr>
                    </a:solidFill>
                  </a:tcPr>
                </a:tc>
                <a:extLst>
                  <a:ext uri="{0D108BD9-81ED-4DB2-BD59-A6C34878D82A}">
                    <a16:rowId xmlns:a16="http://schemas.microsoft.com/office/drawing/2014/main" val="3284404721"/>
                  </a:ext>
                </a:extLst>
              </a:tr>
              <a:tr h="421854">
                <a:tc>
                  <a:txBody>
                    <a:bodyPr/>
                    <a:lstStyle/>
                    <a:p>
                      <a:pPr algn="l" fontAlgn="ctr"/>
                      <a:r>
                        <a:rPr lang="en-GB" sz="1000" u="none" strike="noStrike">
                          <a:effectLst/>
                        </a:rPr>
                        <a:t>Net Profit margin 5YA</a:t>
                      </a:r>
                      <a:endParaRPr lang="en-GB" sz="1000" b="0" i="0" u="none" strike="noStrike">
                        <a:solidFill>
                          <a:srgbClr val="000000"/>
                        </a:solidFill>
                        <a:effectLst/>
                        <a:latin typeface="Inherit"/>
                      </a:endParaRPr>
                    </a:p>
                  </a:txBody>
                  <a:tcPr marL="145584" marR="8088" marT="8088" marB="0" anchor="ctr">
                    <a:solidFill>
                      <a:schemeClr val="accent1">
                        <a:lumMod val="20000"/>
                        <a:lumOff val="80000"/>
                      </a:schemeClr>
                    </a:solidFill>
                  </a:tcPr>
                </a:tc>
                <a:tc>
                  <a:txBody>
                    <a:bodyPr/>
                    <a:lstStyle/>
                    <a:p>
                      <a:pPr algn="r" fontAlgn="ctr"/>
                      <a:r>
                        <a:rPr lang="en-GB" sz="1000" u="none" strike="noStrike">
                          <a:effectLst/>
                        </a:rPr>
                        <a:t>16.76</a:t>
                      </a:r>
                      <a:endParaRPr lang="en-GB" sz="1000" b="0" i="0" u="none" strike="noStrike">
                        <a:solidFill>
                          <a:srgbClr val="000000"/>
                        </a:solidFill>
                        <a:effectLst/>
                        <a:latin typeface="Arial" panose="020B0604020202020204" pitchFamily="34" charset="0"/>
                      </a:endParaRPr>
                    </a:p>
                  </a:txBody>
                  <a:tcPr marL="8088" marR="8088" marT="8088" marB="0" anchor="ctr">
                    <a:solidFill>
                      <a:schemeClr val="accent1">
                        <a:lumMod val="20000"/>
                        <a:lumOff val="80000"/>
                      </a:schemeClr>
                    </a:solidFill>
                  </a:tcPr>
                </a:tc>
                <a:extLst>
                  <a:ext uri="{0D108BD9-81ED-4DB2-BD59-A6C34878D82A}">
                    <a16:rowId xmlns:a16="http://schemas.microsoft.com/office/drawing/2014/main" val="2757421179"/>
                  </a:ext>
                </a:extLst>
              </a:tr>
              <a:tr h="287220">
                <a:tc>
                  <a:txBody>
                    <a:bodyPr/>
                    <a:lstStyle/>
                    <a:p>
                      <a:pPr algn="l" fontAlgn="ctr"/>
                      <a:r>
                        <a:rPr lang="en-GB" sz="1000" u="none" strike="noStrike">
                          <a:effectLst/>
                        </a:rPr>
                        <a:t>Revenue/Share TTM</a:t>
                      </a:r>
                      <a:endParaRPr lang="en-GB" sz="1000" b="0" i="0" u="none" strike="noStrike">
                        <a:solidFill>
                          <a:srgbClr val="000000"/>
                        </a:solidFill>
                        <a:effectLst/>
                        <a:latin typeface="Inherit"/>
                      </a:endParaRPr>
                    </a:p>
                  </a:txBody>
                  <a:tcPr marL="145584" marR="8088" marT="8088" marB="0" anchor="ctr">
                    <a:solidFill>
                      <a:schemeClr val="accent1">
                        <a:lumMod val="20000"/>
                        <a:lumOff val="80000"/>
                      </a:schemeClr>
                    </a:solidFill>
                  </a:tcPr>
                </a:tc>
                <a:tc>
                  <a:txBody>
                    <a:bodyPr/>
                    <a:lstStyle/>
                    <a:p>
                      <a:pPr algn="r" fontAlgn="ctr"/>
                      <a:r>
                        <a:rPr lang="en-GB" sz="1000" u="none" strike="noStrike">
                          <a:effectLst/>
                        </a:rPr>
                        <a:t>12.93</a:t>
                      </a:r>
                      <a:endParaRPr lang="en-GB" sz="1000" b="0" i="0" u="none" strike="noStrike">
                        <a:solidFill>
                          <a:srgbClr val="000000"/>
                        </a:solidFill>
                        <a:effectLst/>
                        <a:latin typeface="Arial" panose="020B0604020202020204" pitchFamily="34" charset="0"/>
                      </a:endParaRPr>
                    </a:p>
                  </a:txBody>
                  <a:tcPr marL="8088" marR="8088" marT="8088" marB="0" anchor="ctr">
                    <a:solidFill>
                      <a:schemeClr val="accent1">
                        <a:lumMod val="20000"/>
                        <a:lumOff val="80000"/>
                      </a:schemeClr>
                    </a:solidFill>
                  </a:tcPr>
                </a:tc>
                <a:extLst>
                  <a:ext uri="{0D108BD9-81ED-4DB2-BD59-A6C34878D82A}">
                    <a16:rowId xmlns:a16="http://schemas.microsoft.com/office/drawing/2014/main" val="1705690664"/>
                  </a:ext>
                </a:extLst>
              </a:tr>
              <a:tr h="269268">
                <a:tc>
                  <a:txBody>
                    <a:bodyPr/>
                    <a:lstStyle/>
                    <a:p>
                      <a:pPr algn="l" fontAlgn="ctr"/>
                      <a:r>
                        <a:rPr lang="en-GB" sz="1000" u="none" strike="noStrike">
                          <a:effectLst/>
                        </a:rPr>
                        <a:t>Basic EPS ANN</a:t>
                      </a:r>
                      <a:endParaRPr lang="en-GB" sz="1000" b="0" i="0" u="none" strike="noStrike">
                        <a:solidFill>
                          <a:srgbClr val="000000"/>
                        </a:solidFill>
                        <a:effectLst/>
                        <a:latin typeface="Inherit"/>
                      </a:endParaRPr>
                    </a:p>
                  </a:txBody>
                  <a:tcPr marL="145584" marR="8088" marT="8088" marB="0" anchor="ctr">
                    <a:solidFill>
                      <a:schemeClr val="accent1">
                        <a:lumMod val="20000"/>
                        <a:lumOff val="80000"/>
                      </a:schemeClr>
                    </a:solidFill>
                  </a:tcPr>
                </a:tc>
                <a:tc>
                  <a:txBody>
                    <a:bodyPr/>
                    <a:lstStyle/>
                    <a:p>
                      <a:pPr algn="r" fontAlgn="ctr"/>
                      <a:r>
                        <a:rPr lang="en-GB" sz="1000" u="none" strike="noStrike">
                          <a:effectLst/>
                        </a:rPr>
                        <a:t>-0.27</a:t>
                      </a:r>
                      <a:endParaRPr lang="en-GB" sz="1000" b="0" i="0" u="none" strike="noStrike">
                        <a:solidFill>
                          <a:srgbClr val="000000"/>
                        </a:solidFill>
                        <a:effectLst/>
                        <a:latin typeface="Arial" panose="020B0604020202020204" pitchFamily="34" charset="0"/>
                      </a:endParaRPr>
                    </a:p>
                  </a:txBody>
                  <a:tcPr marL="8088" marR="8088" marT="8088" marB="0" anchor="ctr">
                    <a:solidFill>
                      <a:schemeClr val="accent1">
                        <a:lumMod val="20000"/>
                        <a:lumOff val="80000"/>
                      </a:schemeClr>
                    </a:solidFill>
                  </a:tcPr>
                </a:tc>
                <a:extLst>
                  <a:ext uri="{0D108BD9-81ED-4DB2-BD59-A6C34878D82A}">
                    <a16:rowId xmlns:a16="http://schemas.microsoft.com/office/drawing/2014/main" val="2799852575"/>
                  </a:ext>
                </a:extLst>
              </a:tr>
              <a:tr h="260294">
                <a:tc>
                  <a:txBody>
                    <a:bodyPr/>
                    <a:lstStyle/>
                    <a:p>
                      <a:pPr algn="l" fontAlgn="ctr"/>
                      <a:r>
                        <a:rPr lang="en-GB" sz="1000" u="none" strike="noStrike">
                          <a:effectLst/>
                        </a:rPr>
                        <a:t>Quick Ratio MRQ</a:t>
                      </a:r>
                      <a:endParaRPr lang="en-GB" sz="1000" b="0" i="0" u="none" strike="noStrike">
                        <a:solidFill>
                          <a:srgbClr val="000000"/>
                        </a:solidFill>
                        <a:effectLst/>
                        <a:latin typeface="Inherit"/>
                      </a:endParaRPr>
                    </a:p>
                  </a:txBody>
                  <a:tcPr marL="145584" marR="8088" marT="8088" marB="0" anchor="ctr">
                    <a:solidFill>
                      <a:schemeClr val="accent1">
                        <a:lumMod val="20000"/>
                        <a:lumOff val="80000"/>
                      </a:schemeClr>
                    </a:solidFill>
                  </a:tcPr>
                </a:tc>
                <a:tc>
                  <a:txBody>
                    <a:bodyPr/>
                    <a:lstStyle/>
                    <a:p>
                      <a:pPr algn="r" fontAlgn="ctr"/>
                      <a:r>
                        <a:rPr lang="en-GB" sz="1000" u="none" strike="noStrike">
                          <a:effectLst/>
                        </a:rPr>
                        <a:t>2.3</a:t>
                      </a:r>
                      <a:endParaRPr lang="en-GB" sz="1000" b="0" i="0" u="none" strike="noStrike">
                        <a:solidFill>
                          <a:srgbClr val="000000"/>
                        </a:solidFill>
                        <a:effectLst/>
                        <a:latin typeface="Arial" panose="020B0604020202020204" pitchFamily="34" charset="0"/>
                      </a:endParaRPr>
                    </a:p>
                  </a:txBody>
                  <a:tcPr marL="8088" marR="8088" marT="8088" marB="0" anchor="ctr">
                    <a:solidFill>
                      <a:schemeClr val="accent1">
                        <a:lumMod val="20000"/>
                        <a:lumOff val="80000"/>
                      </a:schemeClr>
                    </a:solidFill>
                  </a:tcPr>
                </a:tc>
                <a:extLst>
                  <a:ext uri="{0D108BD9-81ED-4DB2-BD59-A6C34878D82A}">
                    <a16:rowId xmlns:a16="http://schemas.microsoft.com/office/drawing/2014/main" val="3209793098"/>
                  </a:ext>
                </a:extLst>
              </a:tr>
              <a:tr h="260293">
                <a:tc>
                  <a:txBody>
                    <a:bodyPr/>
                    <a:lstStyle/>
                    <a:p>
                      <a:pPr algn="l" fontAlgn="ctr"/>
                      <a:r>
                        <a:rPr lang="en-GB" sz="1000" u="none" strike="noStrike">
                          <a:effectLst/>
                        </a:rPr>
                        <a:t>Current Ratio MRQ</a:t>
                      </a:r>
                      <a:endParaRPr lang="en-GB" sz="1000" b="0" i="0" u="none" strike="noStrike">
                        <a:solidFill>
                          <a:srgbClr val="000000"/>
                        </a:solidFill>
                        <a:effectLst/>
                        <a:latin typeface="Inherit"/>
                      </a:endParaRPr>
                    </a:p>
                  </a:txBody>
                  <a:tcPr marL="145584" marR="8088" marT="8088" marB="0" anchor="ctr">
                    <a:solidFill>
                      <a:schemeClr val="accent1">
                        <a:lumMod val="20000"/>
                        <a:lumOff val="80000"/>
                      </a:schemeClr>
                    </a:solidFill>
                  </a:tcPr>
                </a:tc>
                <a:tc>
                  <a:txBody>
                    <a:bodyPr/>
                    <a:lstStyle/>
                    <a:p>
                      <a:pPr algn="r" fontAlgn="ctr"/>
                      <a:r>
                        <a:rPr lang="en-GB" sz="1000" u="none" strike="noStrike">
                          <a:effectLst/>
                        </a:rPr>
                        <a:t>2.98</a:t>
                      </a:r>
                      <a:endParaRPr lang="en-GB" sz="1000" b="0" i="0" u="none" strike="noStrike">
                        <a:solidFill>
                          <a:srgbClr val="000000"/>
                        </a:solidFill>
                        <a:effectLst/>
                        <a:latin typeface="Arial" panose="020B0604020202020204" pitchFamily="34" charset="0"/>
                      </a:endParaRPr>
                    </a:p>
                  </a:txBody>
                  <a:tcPr marL="8088" marR="8088" marT="8088" marB="0" anchor="ctr">
                    <a:solidFill>
                      <a:schemeClr val="accent1">
                        <a:lumMod val="20000"/>
                        <a:lumOff val="80000"/>
                      </a:schemeClr>
                    </a:solidFill>
                  </a:tcPr>
                </a:tc>
                <a:extLst>
                  <a:ext uri="{0D108BD9-81ED-4DB2-BD59-A6C34878D82A}">
                    <a16:rowId xmlns:a16="http://schemas.microsoft.com/office/drawing/2014/main" val="51176089"/>
                  </a:ext>
                </a:extLst>
              </a:tr>
              <a:tr h="233366">
                <a:tc>
                  <a:txBody>
                    <a:bodyPr/>
                    <a:lstStyle/>
                    <a:p>
                      <a:pPr algn="l" fontAlgn="ctr"/>
                      <a:r>
                        <a:rPr lang="en-GB" sz="1000" u="none" strike="noStrike">
                          <a:effectLst/>
                        </a:rPr>
                        <a:t>Asset Turnover TTM</a:t>
                      </a:r>
                      <a:endParaRPr lang="en-GB" sz="1000" b="0" i="0" u="none" strike="noStrike">
                        <a:solidFill>
                          <a:srgbClr val="000000"/>
                        </a:solidFill>
                        <a:effectLst/>
                        <a:latin typeface="Inherit"/>
                      </a:endParaRPr>
                    </a:p>
                  </a:txBody>
                  <a:tcPr marL="145584" marR="8088" marT="8088" marB="0" anchor="ctr">
                    <a:solidFill>
                      <a:schemeClr val="accent1">
                        <a:lumMod val="20000"/>
                        <a:lumOff val="80000"/>
                      </a:schemeClr>
                    </a:solidFill>
                  </a:tcPr>
                </a:tc>
                <a:tc>
                  <a:txBody>
                    <a:bodyPr/>
                    <a:lstStyle/>
                    <a:p>
                      <a:pPr algn="r" fontAlgn="ctr"/>
                      <a:r>
                        <a:rPr lang="en-GB" sz="1000" u="none" strike="noStrike">
                          <a:effectLst/>
                        </a:rPr>
                        <a:t>0.54</a:t>
                      </a:r>
                      <a:endParaRPr lang="en-GB" sz="1000" b="0" i="0" u="none" strike="noStrike">
                        <a:solidFill>
                          <a:srgbClr val="000000"/>
                        </a:solidFill>
                        <a:effectLst/>
                        <a:latin typeface="Arial" panose="020B0604020202020204" pitchFamily="34" charset="0"/>
                      </a:endParaRPr>
                    </a:p>
                  </a:txBody>
                  <a:tcPr marL="8088" marR="8088" marT="8088" marB="0" anchor="ctr">
                    <a:solidFill>
                      <a:schemeClr val="accent1">
                        <a:lumMod val="20000"/>
                        <a:lumOff val="80000"/>
                      </a:schemeClr>
                    </a:solidFill>
                  </a:tcPr>
                </a:tc>
                <a:extLst>
                  <a:ext uri="{0D108BD9-81ED-4DB2-BD59-A6C34878D82A}">
                    <a16:rowId xmlns:a16="http://schemas.microsoft.com/office/drawing/2014/main" val="1117641449"/>
                  </a:ext>
                </a:extLst>
              </a:tr>
              <a:tr h="412878">
                <a:tc>
                  <a:txBody>
                    <a:bodyPr/>
                    <a:lstStyle/>
                    <a:p>
                      <a:pPr algn="l" fontAlgn="ctr"/>
                      <a:r>
                        <a:rPr lang="en-GB" sz="1000" u="none" strike="noStrike">
                          <a:effectLst/>
                        </a:rPr>
                        <a:t>Inventory Turnover TTM</a:t>
                      </a:r>
                      <a:endParaRPr lang="en-GB" sz="1000" b="0" i="0" u="none" strike="noStrike">
                        <a:solidFill>
                          <a:srgbClr val="000000"/>
                        </a:solidFill>
                        <a:effectLst/>
                        <a:latin typeface="Inherit"/>
                      </a:endParaRPr>
                    </a:p>
                  </a:txBody>
                  <a:tcPr marL="145584" marR="8088" marT="8088" marB="0" anchor="ctr">
                    <a:solidFill>
                      <a:schemeClr val="accent1">
                        <a:lumMod val="20000"/>
                        <a:lumOff val="80000"/>
                      </a:schemeClr>
                    </a:solidFill>
                  </a:tcPr>
                </a:tc>
                <a:tc>
                  <a:txBody>
                    <a:bodyPr/>
                    <a:lstStyle/>
                    <a:p>
                      <a:pPr algn="r" fontAlgn="ctr"/>
                      <a:r>
                        <a:rPr lang="en-GB" sz="1000" u="none" strike="noStrike">
                          <a:effectLst/>
                        </a:rPr>
                        <a:t>0.59</a:t>
                      </a:r>
                      <a:endParaRPr lang="en-GB" sz="1000" b="0" i="0" u="none" strike="noStrike">
                        <a:solidFill>
                          <a:srgbClr val="000000"/>
                        </a:solidFill>
                        <a:effectLst/>
                        <a:latin typeface="Arial" panose="020B0604020202020204" pitchFamily="34" charset="0"/>
                      </a:endParaRPr>
                    </a:p>
                  </a:txBody>
                  <a:tcPr marL="8088" marR="8088" marT="8088" marB="0" anchor="ctr">
                    <a:solidFill>
                      <a:schemeClr val="accent1">
                        <a:lumMod val="20000"/>
                        <a:lumOff val="80000"/>
                      </a:schemeClr>
                    </a:solidFill>
                  </a:tcPr>
                </a:tc>
                <a:extLst>
                  <a:ext uri="{0D108BD9-81ED-4DB2-BD59-A6C34878D82A}">
                    <a16:rowId xmlns:a16="http://schemas.microsoft.com/office/drawing/2014/main" val="3590390382"/>
                  </a:ext>
                </a:extLst>
              </a:tr>
              <a:tr h="556488">
                <a:tc>
                  <a:txBody>
                    <a:bodyPr/>
                    <a:lstStyle/>
                    <a:p>
                      <a:pPr algn="l" fontAlgn="ctr"/>
                      <a:r>
                        <a:rPr lang="en-GB" sz="1000" u="none" strike="noStrike">
                          <a:effectLst/>
                        </a:rPr>
                        <a:t>Receivable Turnover TTM</a:t>
                      </a:r>
                      <a:endParaRPr lang="en-GB" sz="1000" b="0" i="0" u="none" strike="noStrike">
                        <a:solidFill>
                          <a:srgbClr val="000000"/>
                        </a:solidFill>
                        <a:effectLst/>
                        <a:latin typeface="Inherit"/>
                      </a:endParaRPr>
                    </a:p>
                  </a:txBody>
                  <a:tcPr marL="145584" marR="8088" marT="8088" marB="0" anchor="ctr">
                    <a:solidFill>
                      <a:schemeClr val="accent1">
                        <a:lumMod val="20000"/>
                        <a:lumOff val="80000"/>
                      </a:schemeClr>
                    </a:solidFill>
                  </a:tcPr>
                </a:tc>
                <a:tc>
                  <a:txBody>
                    <a:bodyPr/>
                    <a:lstStyle/>
                    <a:p>
                      <a:pPr algn="r" fontAlgn="ctr"/>
                      <a:r>
                        <a:rPr lang="en-GB" sz="1000" u="none" strike="noStrike">
                          <a:effectLst/>
                        </a:rPr>
                        <a:t>1.98</a:t>
                      </a:r>
                      <a:endParaRPr lang="en-GB" sz="1000" b="0" i="0" u="none" strike="noStrike">
                        <a:solidFill>
                          <a:srgbClr val="000000"/>
                        </a:solidFill>
                        <a:effectLst/>
                        <a:latin typeface="Arial" panose="020B0604020202020204" pitchFamily="34" charset="0"/>
                      </a:endParaRPr>
                    </a:p>
                  </a:txBody>
                  <a:tcPr marL="8088" marR="8088" marT="8088" marB="0" anchor="ctr">
                    <a:solidFill>
                      <a:schemeClr val="accent1">
                        <a:lumMod val="20000"/>
                        <a:lumOff val="80000"/>
                      </a:schemeClr>
                    </a:solidFill>
                  </a:tcPr>
                </a:tc>
                <a:extLst>
                  <a:ext uri="{0D108BD9-81ED-4DB2-BD59-A6C34878D82A}">
                    <a16:rowId xmlns:a16="http://schemas.microsoft.com/office/drawing/2014/main" val="3978465670"/>
                  </a:ext>
                </a:extLst>
              </a:tr>
              <a:tr h="368000">
                <a:tc>
                  <a:txBody>
                    <a:bodyPr/>
                    <a:lstStyle/>
                    <a:p>
                      <a:pPr algn="l" fontAlgn="ctr"/>
                      <a:r>
                        <a:rPr lang="en-GB" sz="1000" u="none" strike="noStrike">
                          <a:effectLst/>
                        </a:rPr>
                        <a:t>Dividend Yield 5 Year Avg. 5YA</a:t>
                      </a:r>
                      <a:endParaRPr lang="en-GB" sz="1000" b="0" i="0" u="none" strike="noStrike">
                        <a:solidFill>
                          <a:srgbClr val="000000"/>
                        </a:solidFill>
                        <a:effectLst/>
                        <a:latin typeface="Inherit"/>
                      </a:endParaRPr>
                    </a:p>
                  </a:txBody>
                  <a:tcPr marL="145584" marR="8088" marT="8088" marB="0" anchor="ctr">
                    <a:solidFill>
                      <a:schemeClr val="accent1">
                        <a:lumMod val="20000"/>
                        <a:lumOff val="80000"/>
                      </a:schemeClr>
                    </a:solidFill>
                  </a:tcPr>
                </a:tc>
                <a:tc>
                  <a:txBody>
                    <a:bodyPr/>
                    <a:lstStyle/>
                    <a:p>
                      <a:pPr algn="r" fontAlgn="ctr"/>
                      <a:r>
                        <a:rPr lang="en-GB" sz="1000" u="none" strike="noStrike">
                          <a:effectLst/>
                        </a:rPr>
                        <a:t>5.65</a:t>
                      </a:r>
                      <a:endParaRPr lang="en-GB" sz="1000" b="0" i="0" u="none" strike="noStrike">
                        <a:solidFill>
                          <a:srgbClr val="000000"/>
                        </a:solidFill>
                        <a:effectLst/>
                        <a:latin typeface="Arial" panose="020B0604020202020204" pitchFamily="34" charset="0"/>
                      </a:endParaRPr>
                    </a:p>
                  </a:txBody>
                  <a:tcPr marL="8088" marR="8088" marT="8088" marB="0" anchor="ctr">
                    <a:solidFill>
                      <a:schemeClr val="accent1">
                        <a:lumMod val="20000"/>
                        <a:lumOff val="80000"/>
                      </a:schemeClr>
                    </a:solidFill>
                  </a:tcPr>
                </a:tc>
                <a:extLst>
                  <a:ext uri="{0D108BD9-81ED-4DB2-BD59-A6C34878D82A}">
                    <a16:rowId xmlns:a16="http://schemas.microsoft.com/office/drawing/2014/main" val="2726790750"/>
                  </a:ext>
                </a:extLst>
              </a:tr>
              <a:tr h="368000">
                <a:tc>
                  <a:txBody>
                    <a:bodyPr/>
                    <a:lstStyle/>
                    <a:p>
                      <a:pPr algn="l" fontAlgn="ctr"/>
                      <a:r>
                        <a:rPr lang="en-GB" sz="1000" u="none" strike="noStrike">
                          <a:effectLst/>
                        </a:rPr>
                        <a:t>Dividend Growth Rate ANN</a:t>
                      </a:r>
                      <a:endParaRPr lang="en-GB" sz="1000" b="0" i="0" u="none" strike="noStrike">
                        <a:solidFill>
                          <a:srgbClr val="000000"/>
                        </a:solidFill>
                        <a:effectLst/>
                        <a:latin typeface="Inherit"/>
                      </a:endParaRPr>
                    </a:p>
                  </a:txBody>
                  <a:tcPr marL="145584" marR="8088" marT="8088" marB="0" anchor="ctr">
                    <a:solidFill>
                      <a:schemeClr val="accent1">
                        <a:lumMod val="20000"/>
                        <a:lumOff val="80000"/>
                      </a:schemeClr>
                    </a:solidFill>
                  </a:tcPr>
                </a:tc>
                <a:tc>
                  <a:txBody>
                    <a:bodyPr/>
                    <a:lstStyle/>
                    <a:p>
                      <a:pPr algn="r" fontAlgn="ctr"/>
                      <a:r>
                        <a:rPr lang="en-GB" sz="1000" u="none" strike="noStrike">
                          <a:effectLst/>
                        </a:rPr>
                        <a:t>-66.67</a:t>
                      </a:r>
                      <a:endParaRPr lang="en-GB" sz="1000" b="0" i="0" u="none" strike="noStrike">
                        <a:solidFill>
                          <a:srgbClr val="000000"/>
                        </a:solidFill>
                        <a:effectLst/>
                        <a:latin typeface="Arial" panose="020B0604020202020204" pitchFamily="34" charset="0"/>
                      </a:endParaRPr>
                    </a:p>
                  </a:txBody>
                  <a:tcPr marL="8088" marR="8088" marT="8088" marB="0" anchor="ctr">
                    <a:solidFill>
                      <a:schemeClr val="accent1">
                        <a:lumMod val="20000"/>
                        <a:lumOff val="80000"/>
                      </a:schemeClr>
                    </a:solidFill>
                  </a:tcPr>
                </a:tc>
                <a:extLst>
                  <a:ext uri="{0D108BD9-81ED-4DB2-BD59-A6C34878D82A}">
                    <a16:rowId xmlns:a16="http://schemas.microsoft.com/office/drawing/2014/main" val="469413490"/>
                  </a:ext>
                </a:extLst>
              </a:tr>
              <a:tr h="280902">
                <a:tc>
                  <a:txBody>
                    <a:bodyPr/>
                    <a:lstStyle/>
                    <a:p>
                      <a:pPr algn="l" fontAlgn="ctr"/>
                      <a:r>
                        <a:rPr lang="en-GB" sz="1000" u="none" strike="noStrike">
                          <a:effectLst/>
                        </a:rPr>
                        <a:t>Payout Ratio TTM</a:t>
                      </a:r>
                      <a:endParaRPr lang="en-GB" sz="1000" b="0" i="0" u="none" strike="noStrike">
                        <a:solidFill>
                          <a:srgbClr val="000000"/>
                        </a:solidFill>
                        <a:effectLst/>
                        <a:latin typeface="Inherit"/>
                      </a:endParaRPr>
                    </a:p>
                  </a:txBody>
                  <a:tcPr marL="145584" marR="8088" marT="8088" marB="0" anchor="ctr">
                    <a:solidFill>
                      <a:schemeClr val="accent1">
                        <a:lumMod val="20000"/>
                        <a:lumOff val="80000"/>
                      </a:schemeClr>
                    </a:solidFill>
                  </a:tcPr>
                </a:tc>
                <a:tc>
                  <a:txBody>
                    <a:bodyPr/>
                    <a:lstStyle/>
                    <a:p>
                      <a:pPr algn="r" fontAlgn="ctr"/>
                      <a:r>
                        <a:rPr lang="en-GB" sz="1000" u="none" strike="noStrike">
                          <a:effectLst/>
                        </a:rPr>
                        <a:t>110.34</a:t>
                      </a:r>
                      <a:endParaRPr lang="en-GB" sz="1000" b="0" i="0" u="none" strike="noStrike">
                        <a:solidFill>
                          <a:srgbClr val="000000"/>
                        </a:solidFill>
                        <a:effectLst/>
                        <a:latin typeface="Arial" panose="020B0604020202020204" pitchFamily="34" charset="0"/>
                      </a:endParaRPr>
                    </a:p>
                  </a:txBody>
                  <a:tcPr marL="8088" marR="8088" marT="8088" marB="0" anchor="ctr">
                    <a:solidFill>
                      <a:schemeClr val="accent1">
                        <a:lumMod val="20000"/>
                        <a:lumOff val="80000"/>
                      </a:schemeClr>
                    </a:solidFill>
                  </a:tcPr>
                </a:tc>
                <a:extLst>
                  <a:ext uri="{0D108BD9-81ED-4DB2-BD59-A6C34878D82A}">
                    <a16:rowId xmlns:a16="http://schemas.microsoft.com/office/drawing/2014/main" val="2607038814"/>
                  </a:ext>
                </a:extLst>
              </a:tr>
            </a:tbl>
          </a:graphicData>
        </a:graphic>
      </p:graphicFrame>
      <p:sp>
        <p:nvSpPr>
          <p:cNvPr id="5" name="TextBox 4">
            <a:extLst>
              <a:ext uri="{FF2B5EF4-FFF2-40B4-BE49-F238E27FC236}">
                <a16:creationId xmlns:a16="http://schemas.microsoft.com/office/drawing/2014/main" id="{C9154539-E8B3-9919-09AE-9AA4AA2E561E}"/>
              </a:ext>
            </a:extLst>
          </p:cNvPr>
          <p:cNvSpPr txBox="1"/>
          <p:nvPr/>
        </p:nvSpPr>
        <p:spPr>
          <a:xfrm>
            <a:off x="10028726" y="558371"/>
            <a:ext cx="999504" cy="369332"/>
          </a:xfrm>
          <a:prstGeom prst="rect">
            <a:avLst/>
          </a:prstGeom>
          <a:noFill/>
        </p:spPr>
        <p:txBody>
          <a:bodyPr wrap="none" rtlCol="0">
            <a:spAutoFit/>
          </a:bodyPr>
          <a:lstStyle/>
          <a:p>
            <a:r>
              <a:rPr lang="fr-FR" dirty="0" err="1">
                <a:solidFill>
                  <a:schemeClr val="bg1"/>
                </a:solidFill>
              </a:rPr>
              <a:t>Industry</a:t>
            </a:r>
            <a:endParaRPr lang="en-GB" dirty="0">
              <a:solidFill>
                <a:schemeClr val="bg1"/>
              </a:solidFill>
            </a:endParaRPr>
          </a:p>
        </p:txBody>
      </p:sp>
      <p:graphicFrame>
        <p:nvGraphicFramePr>
          <p:cNvPr id="6" name="Table 5">
            <a:extLst>
              <a:ext uri="{FF2B5EF4-FFF2-40B4-BE49-F238E27FC236}">
                <a16:creationId xmlns:a16="http://schemas.microsoft.com/office/drawing/2014/main" id="{9C0C2754-DFAC-31FF-DF43-4504461C105C}"/>
              </a:ext>
            </a:extLst>
          </p:cNvPr>
          <p:cNvGraphicFramePr>
            <a:graphicFrameLocks noGrp="1"/>
          </p:cNvGraphicFramePr>
          <p:nvPr>
            <p:extLst>
              <p:ext uri="{D42A27DB-BD31-4B8C-83A1-F6EECF244321}">
                <p14:modId xmlns:p14="http://schemas.microsoft.com/office/powerpoint/2010/main" val="1994701102"/>
              </p:ext>
            </p:extLst>
          </p:nvPr>
        </p:nvGraphicFramePr>
        <p:xfrm>
          <a:off x="159194" y="952870"/>
          <a:ext cx="2582787" cy="5814845"/>
        </p:xfrm>
        <a:graphic>
          <a:graphicData uri="http://schemas.openxmlformats.org/drawingml/2006/table">
            <a:tbl>
              <a:tblPr>
                <a:tableStyleId>{5C22544A-7EE6-4342-B048-85BDC9FD1C3A}</a:tableStyleId>
              </a:tblPr>
              <a:tblGrid>
                <a:gridCol w="1835956">
                  <a:extLst>
                    <a:ext uri="{9D8B030D-6E8A-4147-A177-3AD203B41FA5}">
                      <a16:colId xmlns:a16="http://schemas.microsoft.com/office/drawing/2014/main" val="2320647612"/>
                    </a:ext>
                  </a:extLst>
                </a:gridCol>
                <a:gridCol w="746831">
                  <a:extLst>
                    <a:ext uri="{9D8B030D-6E8A-4147-A177-3AD203B41FA5}">
                      <a16:colId xmlns:a16="http://schemas.microsoft.com/office/drawing/2014/main" val="3221571152"/>
                    </a:ext>
                  </a:extLst>
                </a:gridCol>
              </a:tblGrid>
              <a:tr h="298075">
                <a:tc>
                  <a:txBody>
                    <a:bodyPr/>
                    <a:lstStyle/>
                    <a:p>
                      <a:pPr algn="l" fontAlgn="ctr"/>
                      <a:r>
                        <a:rPr lang="en-GB" sz="1000" u="none" strike="noStrike">
                          <a:ln>
                            <a:noFill/>
                          </a:ln>
                          <a:solidFill>
                            <a:schemeClr val="bg1"/>
                          </a:solidFill>
                          <a:effectLst/>
                        </a:rPr>
                        <a:t>P/E Ratio TTM</a:t>
                      </a:r>
                      <a:endParaRPr lang="en-GB" sz="1000" b="0" i="0" u="none" strike="noStrike">
                        <a:ln>
                          <a:noFill/>
                        </a:ln>
                        <a:solidFill>
                          <a:schemeClr val="bg1"/>
                        </a:solidFill>
                        <a:effectLst/>
                        <a:latin typeface="Inherit"/>
                      </a:endParaRPr>
                    </a:p>
                  </a:txBody>
                  <a:tcPr marL="257175" marR="9525" marT="9525" marB="0" anchor="ctr">
                    <a:solidFill>
                      <a:schemeClr val="accent1"/>
                    </a:solidFill>
                  </a:tcPr>
                </a:tc>
                <a:tc>
                  <a:txBody>
                    <a:bodyPr/>
                    <a:lstStyle/>
                    <a:p>
                      <a:pPr algn="r" fontAlgn="ctr"/>
                      <a:r>
                        <a:rPr lang="en-GB" sz="1000" u="none" strike="noStrike">
                          <a:ln>
                            <a:noFill/>
                          </a:ln>
                          <a:solidFill>
                            <a:schemeClr val="bg1"/>
                          </a:solidFill>
                          <a:effectLst/>
                        </a:rPr>
                        <a:t>16.45</a:t>
                      </a:r>
                      <a:endParaRPr lang="en-GB" sz="1000" b="0" i="0" u="none" strike="noStrike">
                        <a:ln>
                          <a:noFill/>
                        </a:ln>
                        <a:solidFill>
                          <a:schemeClr val="bg1"/>
                        </a:solidFill>
                        <a:effectLst/>
                        <a:latin typeface="Arial" panose="020B0604020202020204" pitchFamily="34" charset="0"/>
                      </a:endParaRPr>
                    </a:p>
                  </a:txBody>
                  <a:tcPr marL="9525" marR="85725" marT="9525" marB="0" anchor="ctr">
                    <a:solidFill>
                      <a:schemeClr val="accent1"/>
                    </a:solidFill>
                  </a:tcPr>
                </a:tc>
                <a:extLst>
                  <a:ext uri="{0D108BD9-81ED-4DB2-BD59-A6C34878D82A}">
                    <a16:rowId xmlns:a16="http://schemas.microsoft.com/office/drawing/2014/main" val="3933383212"/>
                  </a:ext>
                </a:extLst>
              </a:tr>
              <a:tr h="294877">
                <a:tc>
                  <a:txBody>
                    <a:bodyPr/>
                    <a:lstStyle/>
                    <a:p>
                      <a:pPr algn="l" fontAlgn="ctr"/>
                      <a:r>
                        <a:rPr lang="en-GB" sz="1000" u="none" strike="noStrike" dirty="0">
                          <a:ln>
                            <a:noFill/>
                          </a:ln>
                          <a:solidFill>
                            <a:schemeClr val="bg1"/>
                          </a:solidFill>
                          <a:effectLst/>
                        </a:rPr>
                        <a:t>Price to Sales TTM</a:t>
                      </a:r>
                      <a:endParaRPr lang="en-GB" sz="1000" b="0" i="0" u="none" strike="noStrike" dirty="0">
                        <a:ln>
                          <a:noFill/>
                        </a:ln>
                        <a:solidFill>
                          <a:schemeClr val="bg1"/>
                        </a:solidFill>
                        <a:effectLst/>
                        <a:latin typeface="Inherit"/>
                      </a:endParaRPr>
                    </a:p>
                  </a:txBody>
                  <a:tcPr marL="257175" marR="9525" marT="9525" marB="0" anchor="ctr">
                    <a:solidFill>
                      <a:schemeClr val="accent1"/>
                    </a:solidFill>
                  </a:tcPr>
                </a:tc>
                <a:tc>
                  <a:txBody>
                    <a:bodyPr/>
                    <a:lstStyle/>
                    <a:p>
                      <a:pPr algn="r" fontAlgn="ctr"/>
                      <a:r>
                        <a:rPr lang="en-GB" sz="1000" u="none" strike="noStrike">
                          <a:ln>
                            <a:noFill/>
                          </a:ln>
                          <a:solidFill>
                            <a:schemeClr val="bg1"/>
                          </a:solidFill>
                          <a:effectLst/>
                        </a:rPr>
                        <a:t>1.18</a:t>
                      </a:r>
                      <a:endParaRPr lang="en-GB" sz="1000" b="0" i="0" u="none" strike="noStrike">
                        <a:ln>
                          <a:noFill/>
                        </a:ln>
                        <a:solidFill>
                          <a:schemeClr val="bg1"/>
                        </a:solidFill>
                        <a:effectLst/>
                        <a:latin typeface="Arial" panose="020B0604020202020204" pitchFamily="34" charset="0"/>
                      </a:endParaRPr>
                    </a:p>
                  </a:txBody>
                  <a:tcPr marL="9525" marR="85725" marT="9525" marB="0" anchor="ctr">
                    <a:solidFill>
                      <a:schemeClr val="accent1"/>
                    </a:solidFill>
                  </a:tcPr>
                </a:tc>
                <a:extLst>
                  <a:ext uri="{0D108BD9-81ED-4DB2-BD59-A6C34878D82A}">
                    <a16:rowId xmlns:a16="http://schemas.microsoft.com/office/drawing/2014/main" val="3701300709"/>
                  </a:ext>
                </a:extLst>
              </a:tr>
              <a:tr h="304092">
                <a:tc>
                  <a:txBody>
                    <a:bodyPr/>
                    <a:lstStyle/>
                    <a:p>
                      <a:pPr algn="l" fontAlgn="ctr"/>
                      <a:r>
                        <a:rPr lang="en-GB" sz="1000" u="none" strike="noStrike">
                          <a:ln>
                            <a:noFill/>
                          </a:ln>
                          <a:solidFill>
                            <a:schemeClr val="bg1"/>
                          </a:solidFill>
                          <a:effectLst/>
                        </a:rPr>
                        <a:t>Operating margin TTM</a:t>
                      </a:r>
                      <a:endParaRPr lang="en-GB" sz="1000" b="0" i="0" u="none" strike="noStrike">
                        <a:ln>
                          <a:noFill/>
                        </a:ln>
                        <a:solidFill>
                          <a:schemeClr val="bg1"/>
                        </a:solidFill>
                        <a:effectLst/>
                        <a:latin typeface="Inherit"/>
                      </a:endParaRPr>
                    </a:p>
                  </a:txBody>
                  <a:tcPr marL="257175" marR="9525" marT="9525" marB="0" anchor="ctr">
                    <a:solidFill>
                      <a:schemeClr val="accent1"/>
                    </a:solidFill>
                  </a:tcPr>
                </a:tc>
                <a:tc>
                  <a:txBody>
                    <a:bodyPr/>
                    <a:lstStyle/>
                    <a:p>
                      <a:pPr algn="r" fontAlgn="ctr"/>
                      <a:r>
                        <a:rPr lang="en-GB" sz="1000" u="none" strike="noStrike">
                          <a:ln>
                            <a:noFill/>
                          </a:ln>
                          <a:solidFill>
                            <a:schemeClr val="bg1"/>
                          </a:solidFill>
                          <a:effectLst/>
                        </a:rPr>
                        <a:t>12.51%</a:t>
                      </a:r>
                      <a:endParaRPr lang="en-GB" sz="1000" b="0" i="0" u="none" strike="noStrike">
                        <a:ln>
                          <a:noFill/>
                        </a:ln>
                        <a:solidFill>
                          <a:schemeClr val="bg1"/>
                        </a:solidFill>
                        <a:effectLst/>
                        <a:latin typeface="Arial" panose="020B0604020202020204" pitchFamily="34" charset="0"/>
                      </a:endParaRPr>
                    </a:p>
                  </a:txBody>
                  <a:tcPr marL="9525" marR="85725" marT="9525" marB="0" anchor="ctr">
                    <a:solidFill>
                      <a:schemeClr val="accent1"/>
                    </a:solidFill>
                  </a:tcPr>
                </a:tc>
                <a:extLst>
                  <a:ext uri="{0D108BD9-81ED-4DB2-BD59-A6C34878D82A}">
                    <a16:rowId xmlns:a16="http://schemas.microsoft.com/office/drawing/2014/main" val="357344992"/>
                  </a:ext>
                </a:extLst>
              </a:tr>
              <a:tr h="258397">
                <a:tc>
                  <a:txBody>
                    <a:bodyPr/>
                    <a:lstStyle/>
                    <a:p>
                      <a:pPr algn="l" fontAlgn="ctr"/>
                      <a:r>
                        <a:rPr lang="en-GB" sz="1000" u="none" strike="noStrike">
                          <a:ln>
                            <a:noFill/>
                          </a:ln>
                          <a:solidFill>
                            <a:schemeClr val="bg1"/>
                          </a:solidFill>
                          <a:effectLst/>
                        </a:rPr>
                        <a:t>Operating margin 5YA</a:t>
                      </a:r>
                      <a:endParaRPr lang="en-GB" sz="1000" b="0" i="0" u="none" strike="noStrike">
                        <a:ln>
                          <a:noFill/>
                        </a:ln>
                        <a:solidFill>
                          <a:schemeClr val="bg1"/>
                        </a:solidFill>
                        <a:effectLst/>
                        <a:latin typeface="Inherit"/>
                      </a:endParaRPr>
                    </a:p>
                  </a:txBody>
                  <a:tcPr marL="257175" marR="9525" marT="9525" marB="0" anchor="ctr">
                    <a:solidFill>
                      <a:schemeClr val="accent1"/>
                    </a:solidFill>
                  </a:tcPr>
                </a:tc>
                <a:tc>
                  <a:txBody>
                    <a:bodyPr/>
                    <a:lstStyle/>
                    <a:p>
                      <a:pPr algn="r" fontAlgn="ctr"/>
                      <a:r>
                        <a:rPr lang="en-GB" sz="1000" u="none" strike="noStrike" dirty="0">
                          <a:ln>
                            <a:noFill/>
                          </a:ln>
                          <a:solidFill>
                            <a:schemeClr val="bg1"/>
                          </a:solidFill>
                          <a:effectLst/>
                        </a:rPr>
                        <a:t>15.99%</a:t>
                      </a:r>
                      <a:endParaRPr lang="en-GB" sz="1000" b="0" i="0" u="none" strike="noStrike" dirty="0">
                        <a:ln>
                          <a:noFill/>
                        </a:ln>
                        <a:solidFill>
                          <a:schemeClr val="bg1"/>
                        </a:solidFill>
                        <a:effectLst/>
                        <a:latin typeface="Arial" panose="020B0604020202020204" pitchFamily="34" charset="0"/>
                      </a:endParaRPr>
                    </a:p>
                  </a:txBody>
                  <a:tcPr marL="9525" marR="85725" marT="9525" marB="0" anchor="ctr">
                    <a:solidFill>
                      <a:schemeClr val="accent1"/>
                    </a:solidFill>
                  </a:tcPr>
                </a:tc>
                <a:extLst>
                  <a:ext uri="{0D108BD9-81ED-4DB2-BD59-A6C34878D82A}">
                    <a16:rowId xmlns:a16="http://schemas.microsoft.com/office/drawing/2014/main" val="2198980589"/>
                  </a:ext>
                </a:extLst>
              </a:tr>
              <a:tr h="331356">
                <a:tc>
                  <a:txBody>
                    <a:bodyPr/>
                    <a:lstStyle/>
                    <a:p>
                      <a:pPr algn="l" fontAlgn="ctr"/>
                      <a:r>
                        <a:rPr lang="en-GB" sz="1000" u="none" strike="noStrike">
                          <a:ln>
                            <a:noFill/>
                          </a:ln>
                          <a:solidFill>
                            <a:schemeClr val="bg1"/>
                          </a:solidFill>
                          <a:effectLst/>
                        </a:rPr>
                        <a:t>Pretax margin TTM</a:t>
                      </a:r>
                      <a:endParaRPr lang="en-GB" sz="1000" b="0" i="0" u="none" strike="noStrike">
                        <a:ln>
                          <a:noFill/>
                        </a:ln>
                        <a:solidFill>
                          <a:schemeClr val="bg1"/>
                        </a:solidFill>
                        <a:effectLst/>
                        <a:latin typeface="Inherit"/>
                      </a:endParaRPr>
                    </a:p>
                  </a:txBody>
                  <a:tcPr marL="257175" marR="9525" marT="9525" marB="0" anchor="ctr">
                    <a:solidFill>
                      <a:schemeClr val="accent1"/>
                    </a:solidFill>
                  </a:tcPr>
                </a:tc>
                <a:tc>
                  <a:txBody>
                    <a:bodyPr/>
                    <a:lstStyle/>
                    <a:p>
                      <a:pPr algn="r" fontAlgn="ctr"/>
                      <a:r>
                        <a:rPr lang="en-GB" sz="1000" u="none" strike="noStrike">
                          <a:ln>
                            <a:noFill/>
                          </a:ln>
                          <a:solidFill>
                            <a:schemeClr val="bg1"/>
                          </a:solidFill>
                          <a:effectLst/>
                        </a:rPr>
                        <a:t>8.18%</a:t>
                      </a:r>
                      <a:endParaRPr lang="en-GB" sz="1000" b="0" i="0" u="none" strike="noStrike">
                        <a:ln>
                          <a:noFill/>
                        </a:ln>
                        <a:solidFill>
                          <a:schemeClr val="bg1"/>
                        </a:solidFill>
                        <a:effectLst/>
                        <a:latin typeface="Arial" panose="020B0604020202020204" pitchFamily="34" charset="0"/>
                      </a:endParaRPr>
                    </a:p>
                  </a:txBody>
                  <a:tcPr marL="9525" marR="85725" marT="9525" marB="0" anchor="ctr">
                    <a:solidFill>
                      <a:schemeClr val="accent1"/>
                    </a:solidFill>
                  </a:tcPr>
                </a:tc>
                <a:extLst>
                  <a:ext uri="{0D108BD9-81ED-4DB2-BD59-A6C34878D82A}">
                    <a16:rowId xmlns:a16="http://schemas.microsoft.com/office/drawing/2014/main" val="1398367115"/>
                  </a:ext>
                </a:extLst>
              </a:tr>
              <a:tr h="304092">
                <a:tc>
                  <a:txBody>
                    <a:bodyPr/>
                    <a:lstStyle/>
                    <a:p>
                      <a:pPr algn="l" fontAlgn="ctr"/>
                      <a:r>
                        <a:rPr lang="en-GB" sz="1000" u="none" strike="noStrike">
                          <a:ln>
                            <a:noFill/>
                          </a:ln>
                          <a:solidFill>
                            <a:schemeClr val="bg1"/>
                          </a:solidFill>
                          <a:effectLst/>
                        </a:rPr>
                        <a:t>Pretax margin 5YA</a:t>
                      </a:r>
                      <a:endParaRPr lang="en-GB" sz="1000" b="0" i="0" u="none" strike="noStrike">
                        <a:ln>
                          <a:noFill/>
                        </a:ln>
                        <a:solidFill>
                          <a:schemeClr val="bg1"/>
                        </a:solidFill>
                        <a:effectLst/>
                        <a:latin typeface="Inherit"/>
                      </a:endParaRPr>
                    </a:p>
                  </a:txBody>
                  <a:tcPr marL="257175" marR="9525" marT="9525" marB="0" anchor="ctr">
                    <a:solidFill>
                      <a:schemeClr val="accent1"/>
                    </a:solidFill>
                  </a:tcPr>
                </a:tc>
                <a:tc>
                  <a:txBody>
                    <a:bodyPr/>
                    <a:lstStyle/>
                    <a:p>
                      <a:pPr algn="r" fontAlgn="ctr"/>
                      <a:r>
                        <a:rPr lang="en-GB" sz="1000" u="none" strike="noStrike">
                          <a:ln>
                            <a:noFill/>
                          </a:ln>
                          <a:solidFill>
                            <a:schemeClr val="bg1"/>
                          </a:solidFill>
                          <a:effectLst/>
                        </a:rPr>
                        <a:t>14.57%</a:t>
                      </a:r>
                      <a:endParaRPr lang="en-GB" sz="1000" b="0" i="0" u="none" strike="noStrike">
                        <a:ln>
                          <a:noFill/>
                        </a:ln>
                        <a:solidFill>
                          <a:schemeClr val="bg1"/>
                        </a:solidFill>
                        <a:effectLst/>
                        <a:latin typeface="Arial" panose="020B0604020202020204" pitchFamily="34" charset="0"/>
                      </a:endParaRPr>
                    </a:p>
                  </a:txBody>
                  <a:tcPr marL="9525" marR="85725" marT="9525" marB="0" anchor="ctr">
                    <a:solidFill>
                      <a:schemeClr val="accent1"/>
                    </a:solidFill>
                  </a:tcPr>
                </a:tc>
                <a:extLst>
                  <a:ext uri="{0D108BD9-81ED-4DB2-BD59-A6C34878D82A}">
                    <a16:rowId xmlns:a16="http://schemas.microsoft.com/office/drawing/2014/main" val="1779303987"/>
                  </a:ext>
                </a:extLst>
              </a:tr>
              <a:tr h="359382">
                <a:tc>
                  <a:txBody>
                    <a:bodyPr/>
                    <a:lstStyle/>
                    <a:p>
                      <a:pPr algn="l" fontAlgn="ctr"/>
                      <a:r>
                        <a:rPr lang="en-GB" sz="1000" u="none" strike="noStrike">
                          <a:ln>
                            <a:noFill/>
                          </a:ln>
                          <a:solidFill>
                            <a:schemeClr val="bg1"/>
                          </a:solidFill>
                          <a:effectLst/>
                        </a:rPr>
                        <a:t>Net Profit margin TTM</a:t>
                      </a:r>
                      <a:endParaRPr lang="en-GB" sz="1000" b="0" i="0" u="none" strike="noStrike">
                        <a:ln>
                          <a:noFill/>
                        </a:ln>
                        <a:solidFill>
                          <a:schemeClr val="bg1"/>
                        </a:solidFill>
                        <a:effectLst/>
                        <a:latin typeface="Inherit"/>
                      </a:endParaRPr>
                    </a:p>
                  </a:txBody>
                  <a:tcPr marL="257175" marR="9525" marT="9525" marB="0" anchor="ctr">
                    <a:solidFill>
                      <a:schemeClr val="accent1"/>
                    </a:solidFill>
                  </a:tcPr>
                </a:tc>
                <a:tc>
                  <a:txBody>
                    <a:bodyPr/>
                    <a:lstStyle/>
                    <a:p>
                      <a:pPr algn="r" fontAlgn="ctr"/>
                      <a:r>
                        <a:rPr lang="en-GB" sz="1000" u="none" strike="noStrike">
                          <a:ln>
                            <a:noFill/>
                          </a:ln>
                          <a:solidFill>
                            <a:schemeClr val="bg1"/>
                          </a:solidFill>
                          <a:effectLst/>
                        </a:rPr>
                        <a:t>7.19%</a:t>
                      </a:r>
                      <a:endParaRPr lang="en-GB" sz="1000" b="0" i="0" u="none" strike="noStrike">
                        <a:ln>
                          <a:noFill/>
                        </a:ln>
                        <a:solidFill>
                          <a:schemeClr val="bg1"/>
                        </a:solidFill>
                        <a:effectLst/>
                        <a:latin typeface="Arial" panose="020B0604020202020204" pitchFamily="34" charset="0"/>
                      </a:endParaRPr>
                    </a:p>
                  </a:txBody>
                  <a:tcPr marL="9525" marR="85725" marT="9525" marB="0" anchor="ctr">
                    <a:solidFill>
                      <a:schemeClr val="accent1"/>
                    </a:solidFill>
                  </a:tcPr>
                </a:tc>
                <a:extLst>
                  <a:ext uri="{0D108BD9-81ED-4DB2-BD59-A6C34878D82A}">
                    <a16:rowId xmlns:a16="http://schemas.microsoft.com/office/drawing/2014/main" val="3031747611"/>
                  </a:ext>
                </a:extLst>
              </a:tr>
              <a:tr h="368597">
                <a:tc>
                  <a:txBody>
                    <a:bodyPr/>
                    <a:lstStyle/>
                    <a:p>
                      <a:pPr algn="l" fontAlgn="ctr"/>
                      <a:r>
                        <a:rPr lang="en-GB" sz="1000" u="none" strike="noStrike">
                          <a:ln>
                            <a:noFill/>
                          </a:ln>
                          <a:solidFill>
                            <a:schemeClr val="bg1"/>
                          </a:solidFill>
                          <a:effectLst/>
                        </a:rPr>
                        <a:t>Net Profit margin 5YA</a:t>
                      </a:r>
                      <a:endParaRPr lang="en-GB" sz="1000" b="0" i="0" u="none" strike="noStrike">
                        <a:ln>
                          <a:noFill/>
                        </a:ln>
                        <a:solidFill>
                          <a:schemeClr val="bg1"/>
                        </a:solidFill>
                        <a:effectLst/>
                        <a:latin typeface="Inherit"/>
                      </a:endParaRPr>
                    </a:p>
                  </a:txBody>
                  <a:tcPr marL="257175" marR="9525" marT="9525" marB="0" anchor="ctr">
                    <a:solidFill>
                      <a:schemeClr val="accent1"/>
                    </a:solidFill>
                  </a:tcPr>
                </a:tc>
                <a:tc>
                  <a:txBody>
                    <a:bodyPr/>
                    <a:lstStyle/>
                    <a:p>
                      <a:pPr algn="r" fontAlgn="ctr"/>
                      <a:r>
                        <a:rPr lang="en-GB" sz="1000" u="none" strike="noStrike">
                          <a:ln>
                            <a:noFill/>
                          </a:ln>
                          <a:solidFill>
                            <a:schemeClr val="bg1"/>
                          </a:solidFill>
                          <a:effectLst/>
                        </a:rPr>
                        <a:t>12.70%</a:t>
                      </a:r>
                      <a:endParaRPr lang="en-GB" sz="1000" b="0" i="0" u="none" strike="noStrike">
                        <a:ln>
                          <a:noFill/>
                        </a:ln>
                        <a:solidFill>
                          <a:schemeClr val="bg1"/>
                        </a:solidFill>
                        <a:effectLst/>
                        <a:latin typeface="Arial" panose="020B0604020202020204" pitchFamily="34" charset="0"/>
                      </a:endParaRPr>
                    </a:p>
                  </a:txBody>
                  <a:tcPr marL="9525" marR="85725" marT="9525" marB="0" anchor="ctr">
                    <a:solidFill>
                      <a:schemeClr val="accent1"/>
                    </a:solidFill>
                  </a:tcPr>
                </a:tc>
                <a:extLst>
                  <a:ext uri="{0D108BD9-81ED-4DB2-BD59-A6C34878D82A}">
                    <a16:rowId xmlns:a16="http://schemas.microsoft.com/office/drawing/2014/main" val="4151222372"/>
                  </a:ext>
                </a:extLst>
              </a:tr>
              <a:tr h="271318">
                <a:tc>
                  <a:txBody>
                    <a:bodyPr/>
                    <a:lstStyle/>
                    <a:p>
                      <a:pPr algn="l" fontAlgn="ctr"/>
                      <a:r>
                        <a:rPr lang="en-GB" sz="1000" u="none" strike="noStrike">
                          <a:ln>
                            <a:noFill/>
                          </a:ln>
                          <a:solidFill>
                            <a:schemeClr val="bg1"/>
                          </a:solidFill>
                          <a:effectLst/>
                        </a:rPr>
                        <a:t>Revenue/Share TTM</a:t>
                      </a:r>
                      <a:endParaRPr lang="en-GB" sz="1000" b="0" i="0" u="none" strike="noStrike">
                        <a:ln>
                          <a:noFill/>
                        </a:ln>
                        <a:solidFill>
                          <a:schemeClr val="bg1"/>
                        </a:solidFill>
                        <a:effectLst/>
                        <a:latin typeface="Inherit"/>
                      </a:endParaRPr>
                    </a:p>
                  </a:txBody>
                  <a:tcPr marL="257175" marR="9525" marT="9525" marB="0" anchor="ctr">
                    <a:solidFill>
                      <a:schemeClr val="accent1"/>
                    </a:solidFill>
                  </a:tcPr>
                </a:tc>
                <a:tc>
                  <a:txBody>
                    <a:bodyPr/>
                    <a:lstStyle/>
                    <a:p>
                      <a:pPr algn="r" fontAlgn="ctr"/>
                      <a:r>
                        <a:rPr lang="en-GB" sz="1000" u="none" strike="noStrike">
                          <a:ln>
                            <a:noFill/>
                          </a:ln>
                          <a:solidFill>
                            <a:schemeClr val="bg1"/>
                          </a:solidFill>
                          <a:effectLst/>
                        </a:rPr>
                        <a:t>12.62</a:t>
                      </a:r>
                      <a:endParaRPr lang="en-GB" sz="1000" b="0" i="0" u="none" strike="noStrike">
                        <a:ln>
                          <a:noFill/>
                        </a:ln>
                        <a:solidFill>
                          <a:schemeClr val="bg1"/>
                        </a:solidFill>
                        <a:effectLst/>
                        <a:latin typeface="Arial" panose="020B0604020202020204" pitchFamily="34" charset="0"/>
                      </a:endParaRPr>
                    </a:p>
                  </a:txBody>
                  <a:tcPr marL="9525" marR="85725" marT="9525" marB="0" anchor="ctr">
                    <a:solidFill>
                      <a:schemeClr val="accent1"/>
                    </a:solidFill>
                  </a:tcPr>
                </a:tc>
                <a:extLst>
                  <a:ext uri="{0D108BD9-81ED-4DB2-BD59-A6C34878D82A}">
                    <a16:rowId xmlns:a16="http://schemas.microsoft.com/office/drawing/2014/main" val="2936159449"/>
                  </a:ext>
                </a:extLst>
              </a:tr>
              <a:tr h="227007">
                <a:tc>
                  <a:txBody>
                    <a:bodyPr/>
                    <a:lstStyle/>
                    <a:p>
                      <a:pPr algn="l" fontAlgn="ctr"/>
                      <a:r>
                        <a:rPr lang="en-GB" sz="1000" u="none" strike="noStrike">
                          <a:ln>
                            <a:noFill/>
                          </a:ln>
                          <a:solidFill>
                            <a:schemeClr val="bg1"/>
                          </a:solidFill>
                          <a:effectLst/>
                        </a:rPr>
                        <a:t>Basic EPS ANN</a:t>
                      </a:r>
                      <a:endParaRPr lang="en-GB" sz="1000" b="0" i="0" u="none" strike="noStrike">
                        <a:ln>
                          <a:noFill/>
                        </a:ln>
                        <a:solidFill>
                          <a:schemeClr val="bg1"/>
                        </a:solidFill>
                        <a:effectLst/>
                        <a:latin typeface="Inherit"/>
                      </a:endParaRPr>
                    </a:p>
                  </a:txBody>
                  <a:tcPr marL="257175" marR="9525" marT="9525" marB="0" anchor="ctr">
                    <a:solidFill>
                      <a:schemeClr val="accent1"/>
                    </a:solidFill>
                  </a:tcPr>
                </a:tc>
                <a:tc>
                  <a:txBody>
                    <a:bodyPr/>
                    <a:lstStyle/>
                    <a:p>
                      <a:pPr algn="r" fontAlgn="ctr"/>
                      <a:r>
                        <a:rPr lang="en-GB" sz="1000" u="none" strike="noStrike">
                          <a:ln>
                            <a:noFill/>
                          </a:ln>
                          <a:solidFill>
                            <a:schemeClr val="bg1"/>
                          </a:solidFill>
                          <a:effectLst/>
                        </a:rPr>
                        <a:t>1.7</a:t>
                      </a:r>
                      <a:endParaRPr lang="en-GB" sz="1000" b="0" i="0" u="none" strike="noStrike">
                        <a:ln>
                          <a:noFill/>
                        </a:ln>
                        <a:solidFill>
                          <a:schemeClr val="bg1"/>
                        </a:solidFill>
                        <a:effectLst/>
                        <a:latin typeface="Arial" panose="020B0604020202020204" pitchFamily="34" charset="0"/>
                      </a:endParaRPr>
                    </a:p>
                  </a:txBody>
                  <a:tcPr marL="9525" marR="85725" marT="9525" marB="0" anchor="ctr">
                    <a:solidFill>
                      <a:schemeClr val="accent1"/>
                    </a:solidFill>
                  </a:tcPr>
                </a:tc>
                <a:extLst>
                  <a:ext uri="{0D108BD9-81ED-4DB2-BD59-A6C34878D82A}">
                    <a16:rowId xmlns:a16="http://schemas.microsoft.com/office/drawing/2014/main" val="688372860"/>
                  </a:ext>
                </a:extLst>
              </a:tr>
              <a:tr h="265288">
                <a:tc>
                  <a:txBody>
                    <a:bodyPr/>
                    <a:lstStyle/>
                    <a:p>
                      <a:pPr algn="l" fontAlgn="ctr"/>
                      <a:r>
                        <a:rPr lang="en-GB" sz="1000" u="none" strike="noStrike">
                          <a:ln>
                            <a:noFill/>
                          </a:ln>
                          <a:solidFill>
                            <a:schemeClr val="bg1"/>
                          </a:solidFill>
                          <a:effectLst/>
                        </a:rPr>
                        <a:t>Quick Ratio MRQ</a:t>
                      </a:r>
                      <a:endParaRPr lang="en-GB" sz="1000" b="0" i="0" u="none" strike="noStrike">
                        <a:ln>
                          <a:noFill/>
                        </a:ln>
                        <a:solidFill>
                          <a:schemeClr val="bg1"/>
                        </a:solidFill>
                        <a:effectLst/>
                        <a:latin typeface="Inherit"/>
                      </a:endParaRPr>
                    </a:p>
                  </a:txBody>
                  <a:tcPr marL="257175" marR="9525" marT="9525" marB="0" anchor="ctr">
                    <a:solidFill>
                      <a:schemeClr val="accent1"/>
                    </a:solidFill>
                  </a:tcPr>
                </a:tc>
                <a:tc>
                  <a:txBody>
                    <a:bodyPr/>
                    <a:lstStyle/>
                    <a:p>
                      <a:pPr algn="r" fontAlgn="ctr"/>
                      <a:r>
                        <a:rPr lang="en-GB" sz="1000" u="none" strike="noStrike">
                          <a:ln>
                            <a:noFill/>
                          </a:ln>
                          <a:solidFill>
                            <a:schemeClr val="bg1"/>
                          </a:solidFill>
                          <a:effectLst/>
                        </a:rPr>
                        <a:t>0.2</a:t>
                      </a:r>
                      <a:endParaRPr lang="en-GB" sz="1000" b="0" i="0" u="none" strike="noStrike">
                        <a:ln>
                          <a:noFill/>
                        </a:ln>
                        <a:solidFill>
                          <a:schemeClr val="bg1"/>
                        </a:solidFill>
                        <a:effectLst/>
                        <a:latin typeface="Arial" panose="020B0604020202020204" pitchFamily="34" charset="0"/>
                      </a:endParaRPr>
                    </a:p>
                  </a:txBody>
                  <a:tcPr marL="9525" marR="85725" marT="9525" marB="0" anchor="ctr">
                    <a:solidFill>
                      <a:schemeClr val="accent1"/>
                    </a:solidFill>
                  </a:tcPr>
                </a:tc>
                <a:extLst>
                  <a:ext uri="{0D108BD9-81ED-4DB2-BD59-A6C34878D82A}">
                    <a16:rowId xmlns:a16="http://schemas.microsoft.com/office/drawing/2014/main" val="375449040"/>
                  </a:ext>
                </a:extLst>
              </a:tr>
              <a:tr h="254647">
                <a:tc>
                  <a:txBody>
                    <a:bodyPr/>
                    <a:lstStyle/>
                    <a:p>
                      <a:pPr algn="l" fontAlgn="ctr"/>
                      <a:r>
                        <a:rPr lang="en-GB" sz="1000" u="none" strike="noStrike">
                          <a:ln>
                            <a:noFill/>
                          </a:ln>
                          <a:solidFill>
                            <a:schemeClr val="bg1"/>
                          </a:solidFill>
                          <a:effectLst/>
                        </a:rPr>
                        <a:t>Current Ratio MRQ</a:t>
                      </a:r>
                      <a:endParaRPr lang="en-GB" sz="1000" b="0" i="0" u="none" strike="noStrike">
                        <a:ln>
                          <a:noFill/>
                        </a:ln>
                        <a:solidFill>
                          <a:schemeClr val="bg1"/>
                        </a:solidFill>
                        <a:effectLst/>
                        <a:latin typeface="Inherit"/>
                      </a:endParaRPr>
                    </a:p>
                  </a:txBody>
                  <a:tcPr marL="257175" marR="9525" marT="9525" marB="0" anchor="ctr">
                    <a:solidFill>
                      <a:schemeClr val="accent1"/>
                    </a:solidFill>
                  </a:tcPr>
                </a:tc>
                <a:tc>
                  <a:txBody>
                    <a:bodyPr/>
                    <a:lstStyle/>
                    <a:p>
                      <a:pPr algn="r" fontAlgn="ctr"/>
                      <a:r>
                        <a:rPr lang="en-GB" sz="1000" u="none" strike="noStrike" dirty="0">
                          <a:ln>
                            <a:noFill/>
                          </a:ln>
                          <a:solidFill>
                            <a:schemeClr val="bg1"/>
                          </a:solidFill>
                          <a:effectLst/>
                        </a:rPr>
                        <a:t>1.29</a:t>
                      </a:r>
                      <a:endParaRPr lang="en-GB" sz="1000" b="0" i="0" u="none" strike="noStrike" dirty="0">
                        <a:ln>
                          <a:noFill/>
                        </a:ln>
                        <a:solidFill>
                          <a:schemeClr val="bg1"/>
                        </a:solidFill>
                        <a:effectLst/>
                        <a:latin typeface="Arial" panose="020B0604020202020204" pitchFamily="34" charset="0"/>
                      </a:endParaRPr>
                    </a:p>
                  </a:txBody>
                  <a:tcPr marL="9525" marR="85725" marT="9525" marB="0" anchor="ctr">
                    <a:solidFill>
                      <a:schemeClr val="accent1"/>
                    </a:solidFill>
                  </a:tcPr>
                </a:tc>
                <a:extLst>
                  <a:ext uri="{0D108BD9-81ED-4DB2-BD59-A6C34878D82A}">
                    <a16:rowId xmlns:a16="http://schemas.microsoft.com/office/drawing/2014/main" val="586429851"/>
                  </a:ext>
                </a:extLst>
              </a:tr>
              <a:tr h="253080">
                <a:tc>
                  <a:txBody>
                    <a:bodyPr/>
                    <a:lstStyle/>
                    <a:p>
                      <a:pPr algn="l" fontAlgn="ctr"/>
                      <a:r>
                        <a:rPr lang="en-GB" sz="1000" u="none" strike="noStrike">
                          <a:ln>
                            <a:noFill/>
                          </a:ln>
                          <a:solidFill>
                            <a:schemeClr val="bg1"/>
                          </a:solidFill>
                          <a:effectLst/>
                        </a:rPr>
                        <a:t>Asset Turnover TTM</a:t>
                      </a:r>
                      <a:endParaRPr lang="en-GB" sz="1000" b="0" i="0" u="none" strike="noStrike">
                        <a:ln>
                          <a:noFill/>
                        </a:ln>
                        <a:solidFill>
                          <a:schemeClr val="bg1"/>
                        </a:solidFill>
                        <a:effectLst/>
                        <a:latin typeface="Inherit"/>
                      </a:endParaRPr>
                    </a:p>
                  </a:txBody>
                  <a:tcPr marL="257175" marR="9525" marT="9525" marB="0" anchor="ctr">
                    <a:solidFill>
                      <a:schemeClr val="accent1"/>
                    </a:solidFill>
                  </a:tcPr>
                </a:tc>
                <a:tc>
                  <a:txBody>
                    <a:bodyPr/>
                    <a:lstStyle/>
                    <a:p>
                      <a:pPr algn="r" fontAlgn="ctr"/>
                      <a:r>
                        <a:rPr lang="en-GB" sz="1000" u="none" strike="noStrike">
                          <a:ln>
                            <a:noFill/>
                          </a:ln>
                          <a:solidFill>
                            <a:schemeClr val="bg1"/>
                          </a:solidFill>
                          <a:effectLst/>
                        </a:rPr>
                        <a:t>0.55</a:t>
                      </a:r>
                      <a:endParaRPr lang="en-GB" sz="1000" b="0" i="0" u="none" strike="noStrike">
                        <a:ln>
                          <a:noFill/>
                        </a:ln>
                        <a:solidFill>
                          <a:schemeClr val="bg1"/>
                        </a:solidFill>
                        <a:effectLst/>
                        <a:latin typeface="Arial" panose="020B0604020202020204" pitchFamily="34" charset="0"/>
                      </a:endParaRPr>
                    </a:p>
                  </a:txBody>
                  <a:tcPr marL="9525" marR="85725" marT="9525" marB="0" anchor="ctr">
                    <a:solidFill>
                      <a:schemeClr val="accent1"/>
                    </a:solidFill>
                  </a:tcPr>
                </a:tc>
                <a:extLst>
                  <a:ext uri="{0D108BD9-81ED-4DB2-BD59-A6C34878D82A}">
                    <a16:rowId xmlns:a16="http://schemas.microsoft.com/office/drawing/2014/main" val="37620492"/>
                  </a:ext>
                </a:extLst>
              </a:tr>
              <a:tr h="413436">
                <a:tc>
                  <a:txBody>
                    <a:bodyPr/>
                    <a:lstStyle/>
                    <a:p>
                      <a:pPr algn="l" fontAlgn="ctr"/>
                      <a:r>
                        <a:rPr lang="en-GB" sz="1000" u="none" strike="noStrike">
                          <a:ln>
                            <a:noFill/>
                          </a:ln>
                          <a:solidFill>
                            <a:schemeClr val="bg1"/>
                          </a:solidFill>
                          <a:effectLst/>
                        </a:rPr>
                        <a:t>Inventory Turnover TTM</a:t>
                      </a:r>
                      <a:endParaRPr lang="en-GB" sz="1000" b="0" i="0" u="none" strike="noStrike">
                        <a:ln>
                          <a:noFill/>
                        </a:ln>
                        <a:solidFill>
                          <a:schemeClr val="bg1"/>
                        </a:solidFill>
                        <a:effectLst/>
                        <a:latin typeface="Inherit"/>
                      </a:endParaRPr>
                    </a:p>
                  </a:txBody>
                  <a:tcPr marL="257175" marR="9525" marT="9525" marB="0" anchor="ctr">
                    <a:solidFill>
                      <a:schemeClr val="accent1"/>
                    </a:solidFill>
                  </a:tcPr>
                </a:tc>
                <a:tc>
                  <a:txBody>
                    <a:bodyPr/>
                    <a:lstStyle/>
                    <a:p>
                      <a:pPr algn="r" fontAlgn="ctr"/>
                      <a:r>
                        <a:rPr lang="en-GB" sz="1000" u="none" strike="noStrike">
                          <a:ln>
                            <a:noFill/>
                          </a:ln>
                          <a:solidFill>
                            <a:schemeClr val="bg1"/>
                          </a:solidFill>
                          <a:effectLst/>
                        </a:rPr>
                        <a:t>0.54</a:t>
                      </a:r>
                      <a:endParaRPr lang="en-GB" sz="1000" b="0" i="0" u="none" strike="noStrike">
                        <a:ln>
                          <a:noFill/>
                        </a:ln>
                        <a:solidFill>
                          <a:schemeClr val="bg1"/>
                        </a:solidFill>
                        <a:effectLst/>
                        <a:latin typeface="Arial" panose="020B0604020202020204" pitchFamily="34" charset="0"/>
                      </a:endParaRPr>
                    </a:p>
                  </a:txBody>
                  <a:tcPr marL="9525" marR="85725" marT="9525" marB="0" anchor="ctr">
                    <a:solidFill>
                      <a:schemeClr val="accent1"/>
                    </a:solidFill>
                  </a:tcPr>
                </a:tc>
                <a:extLst>
                  <a:ext uri="{0D108BD9-81ED-4DB2-BD59-A6C34878D82A}">
                    <a16:rowId xmlns:a16="http://schemas.microsoft.com/office/drawing/2014/main" val="49893347"/>
                  </a:ext>
                </a:extLst>
              </a:tr>
              <a:tr h="526574">
                <a:tc>
                  <a:txBody>
                    <a:bodyPr/>
                    <a:lstStyle/>
                    <a:p>
                      <a:pPr algn="l" fontAlgn="ctr"/>
                      <a:r>
                        <a:rPr lang="en-GB" sz="1000" u="none" strike="noStrike">
                          <a:ln>
                            <a:noFill/>
                          </a:ln>
                          <a:solidFill>
                            <a:schemeClr val="bg1"/>
                          </a:solidFill>
                          <a:effectLst/>
                        </a:rPr>
                        <a:t>Receivable Turnover TTM</a:t>
                      </a:r>
                      <a:endParaRPr lang="en-GB" sz="1000" b="0" i="0" u="none" strike="noStrike">
                        <a:ln>
                          <a:noFill/>
                        </a:ln>
                        <a:solidFill>
                          <a:schemeClr val="bg1"/>
                        </a:solidFill>
                        <a:effectLst/>
                        <a:latin typeface="Inherit"/>
                      </a:endParaRPr>
                    </a:p>
                  </a:txBody>
                  <a:tcPr marL="257175" marR="9525" marT="9525" marB="0" anchor="ctr">
                    <a:solidFill>
                      <a:schemeClr val="accent1"/>
                    </a:solidFill>
                  </a:tcPr>
                </a:tc>
                <a:tc>
                  <a:txBody>
                    <a:bodyPr/>
                    <a:lstStyle/>
                    <a:p>
                      <a:pPr algn="r" fontAlgn="ctr"/>
                      <a:r>
                        <a:rPr lang="en-GB" sz="1000" u="none" strike="noStrike">
                          <a:ln>
                            <a:noFill/>
                          </a:ln>
                          <a:solidFill>
                            <a:schemeClr val="bg1"/>
                          </a:solidFill>
                          <a:effectLst/>
                        </a:rPr>
                        <a:t>3.91</a:t>
                      </a:r>
                      <a:endParaRPr lang="en-GB" sz="1000" b="0" i="0" u="none" strike="noStrike">
                        <a:ln>
                          <a:noFill/>
                        </a:ln>
                        <a:solidFill>
                          <a:schemeClr val="bg1"/>
                        </a:solidFill>
                        <a:effectLst/>
                        <a:latin typeface="Arial" panose="020B0604020202020204" pitchFamily="34" charset="0"/>
                      </a:endParaRPr>
                    </a:p>
                  </a:txBody>
                  <a:tcPr marL="9525" marR="85725" marT="9525" marB="0" anchor="ctr">
                    <a:solidFill>
                      <a:schemeClr val="accent1"/>
                    </a:solidFill>
                  </a:tcPr>
                </a:tc>
                <a:extLst>
                  <a:ext uri="{0D108BD9-81ED-4DB2-BD59-A6C34878D82A}">
                    <a16:rowId xmlns:a16="http://schemas.microsoft.com/office/drawing/2014/main" val="1885556690"/>
                  </a:ext>
                </a:extLst>
              </a:tr>
              <a:tr h="413436">
                <a:tc>
                  <a:txBody>
                    <a:bodyPr/>
                    <a:lstStyle/>
                    <a:p>
                      <a:pPr algn="l" fontAlgn="ctr"/>
                      <a:r>
                        <a:rPr lang="en-GB" sz="1000" u="none" strike="noStrike">
                          <a:ln>
                            <a:noFill/>
                          </a:ln>
                          <a:solidFill>
                            <a:schemeClr val="bg1"/>
                          </a:solidFill>
                          <a:effectLst/>
                        </a:rPr>
                        <a:t>Dividend Yield 5 Year Avg. 5YA</a:t>
                      </a:r>
                      <a:endParaRPr lang="en-GB" sz="1000" b="0" i="0" u="none" strike="noStrike">
                        <a:ln>
                          <a:noFill/>
                        </a:ln>
                        <a:solidFill>
                          <a:schemeClr val="bg1"/>
                        </a:solidFill>
                        <a:effectLst/>
                        <a:latin typeface="Inherit"/>
                      </a:endParaRPr>
                    </a:p>
                  </a:txBody>
                  <a:tcPr marL="257175" marR="9525" marT="9525" marB="0" anchor="ctr">
                    <a:solidFill>
                      <a:schemeClr val="accent1"/>
                    </a:solidFill>
                  </a:tcPr>
                </a:tc>
                <a:tc>
                  <a:txBody>
                    <a:bodyPr/>
                    <a:lstStyle/>
                    <a:p>
                      <a:pPr algn="r" fontAlgn="ctr"/>
                      <a:r>
                        <a:rPr lang="en-GB" sz="1000" u="none" strike="noStrike">
                          <a:ln>
                            <a:noFill/>
                          </a:ln>
                          <a:solidFill>
                            <a:schemeClr val="bg1"/>
                          </a:solidFill>
                          <a:effectLst/>
                        </a:rPr>
                        <a:t>6.82%</a:t>
                      </a:r>
                      <a:endParaRPr lang="en-GB" sz="1000" b="0" i="0" u="none" strike="noStrike">
                        <a:ln>
                          <a:noFill/>
                        </a:ln>
                        <a:solidFill>
                          <a:schemeClr val="bg1"/>
                        </a:solidFill>
                        <a:effectLst/>
                        <a:latin typeface="Arial" panose="020B0604020202020204" pitchFamily="34" charset="0"/>
                      </a:endParaRPr>
                    </a:p>
                  </a:txBody>
                  <a:tcPr marL="9525" marR="85725" marT="9525" marB="0" anchor="ctr">
                    <a:solidFill>
                      <a:schemeClr val="accent1"/>
                    </a:solidFill>
                  </a:tcPr>
                </a:tc>
                <a:extLst>
                  <a:ext uri="{0D108BD9-81ED-4DB2-BD59-A6C34878D82A}">
                    <a16:rowId xmlns:a16="http://schemas.microsoft.com/office/drawing/2014/main" val="901729840"/>
                  </a:ext>
                </a:extLst>
              </a:tr>
              <a:tr h="336764">
                <a:tc>
                  <a:txBody>
                    <a:bodyPr/>
                    <a:lstStyle/>
                    <a:p>
                      <a:pPr algn="l" fontAlgn="ctr"/>
                      <a:r>
                        <a:rPr lang="en-GB" sz="1000" u="none" strike="noStrike">
                          <a:ln>
                            <a:noFill/>
                          </a:ln>
                          <a:solidFill>
                            <a:schemeClr val="bg1"/>
                          </a:solidFill>
                          <a:effectLst/>
                        </a:rPr>
                        <a:t>Dividend Growth Rate ANN</a:t>
                      </a:r>
                      <a:endParaRPr lang="en-GB" sz="1000" b="0" i="0" u="none" strike="noStrike">
                        <a:ln>
                          <a:noFill/>
                        </a:ln>
                        <a:solidFill>
                          <a:schemeClr val="bg1"/>
                        </a:solidFill>
                        <a:effectLst/>
                        <a:latin typeface="Inherit"/>
                      </a:endParaRPr>
                    </a:p>
                  </a:txBody>
                  <a:tcPr marL="257175" marR="9525" marT="9525" marB="0" anchor="ctr">
                    <a:solidFill>
                      <a:schemeClr val="accent1"/>
                    </a:solidFill>
                  </a:tcPr>
                </a:tc>
                <a:tc>
                  <a:txBody>
                    <a:bodyPr/>
                    <a:lstStyle/>
                    <a:p>
                      <a:pPr algn="r" fontAlgn="ctr"/>
                      <a:r>
                        <a:rPr lang="en-GB" sz="1000" u="none" strike="noStrike">
                          <a:ln>
                            <a:noFill/>
                          </a:ln>
                          <a:solidFill>
                            <a:schemeClr val="bg1"/>
                          </a:solidFill>
                          <a:effectLst/>
                        </a:rPr>
                        <a:t>10.23%</a:t>
                      </a:r>
                      <a:endParaRPr lang="en-GB" sz="1000" b="0" i="0" u="none" strike="noStrike">
                        <a:ln>
                          <a:noFill/>
                        </a:ln>
                        <a:solidFill>
                          <a:schemeClr val="bg1"/>
                        </a:solidFill>
                        <a:effectLst/>
                        <a:latin typeface="Arial" panose="020B0604020202020204" pitchFamily="34" charset="0"/>
                      </a:endParaRPr>
                    </a:p>
                  </a:txBody>
                  <a:tcPr marL="9525" marR="85725" marT="9525" marB="0" anchor="ctr">
                    <a:solidFill>
                      <a:schemeClr val="accent1"/>
                    </a:solidFill>
                  </a:tcPr>
                </a:tc>
                <a:extLst>
                  <a:ext uri="{0D108BD9-81ED-4DB2-BD59-A6C34878D82A}">
                    <a16:rowId xmlns:a16="http://schemas.microsoft.com/office/drawing/2014/main" val="2478506789"/>
                  </a:ext>
                </a:extLst>
              </a:tr>
              <a:tr h="334427">
                <a:tc>
                  <a:txBody>
                    <a:bodyPr/>
                    <a:lstStyle/>
                    <a:p>
                      <a:pPr algn="l" fontAlgn="ctr"/>
                      <a:r>
                        <a:rPr lang="en-GB" sz="1000" u="none" strike="noStrike">
                          <a:ln>
                            <a:noFill/>
                          </a:ln>
                          <a:solidFill>
                            <a:schemeClr val="bg1"/>
                          </a:solidFill>
                          <a:effectLst/>
                        </a:rPr>
                        <a:t>Payout Ratio TTM</a:t>
                      </a:r>
                      <a:endParaRPr lang="en-GB" sz="1000" b="0" i="0" u="none" strike="noStrike">
                        <a:ln>
                          <a:noFill/>
                        </a:ln>
                        <a:solidFill>
                          <a:schemeClr val="bg1"/>
                        </a:solidFill>
                        <a:effectLst/>
                        <a:latin typeface="Inherit"/>
                      </a:endParaRPr>
                    </a:p>
                  </a:txBody>
                  <a:tcPr marL="257175" marR="9525" marT="9525" marB="0" anchor="ctr">
                    <a:solidFill>
                      <a:schemeClr val="accent1"/>
                    </a:solidFill>
                  </a:tcPr>
                </a:tc>
                <a:tc>
                  <a:txBody>
                    <a:bodyPr/>
                    <a:lstStyle/>
                    <a:p>
                      <a:pPr algn="r" fontAlgn="ctr"/>
                      <a:r>
                        <a:rPr lang="en-GB" sz="1000" u="none" strike="noStrike" dirty="0">
                          <a:ln>
                            <a:noFill/>
                          </a:ln>
                          <a:solidFill>
                            <a:schemeClr val="bg1"/>
                          </a:solidFill>
                          <a:effectLst/>
                        </a:rPr>
                        <a:t>110.25%</a:t>
                      </a:r>
                      <a:endParaRPr lang="en-GB" sz="1000" b="0" i="0" u="none" strike="noStrike" dirty="0">
                        <a:ln>
                          <a:noFill/>
                        </a:ln>
                        <a:solidFill>
                          <a:schemeClr val="bg1"/>
                        </a:solidFill>
                        <a:effectLst/>
                        <a:latin typeface="Arial" panose="020B0604020202020204" pitchFamily="34" charset="0"/>
                      </a:endParaRPr>
                    </a:p>
                  </a:txBody>
                  <a:tcPr marL="9525" marR="85725" marT="9525" marB="0" anchor="ctr">
                    <a:solidFill>
                      <a:schemeClr val="accent1"/>
                    </a:solidFill>
                  </a:tcPr>
                </a:tc>
                <a:extLst>
                  <a:ext uri="{0D108BD9-81ED-4DB2-BD59-A6C34878D82A}">
                    <a16:rowId xmlns:a16="http://schemas.microsoft.com/office/drawing/2014/main" val="2858361972"/>
                  </a:ext>
                </a:extLst>
              </a:tr>
            </a:tbl>
          </a:graphicData>
        </a:graphic>
      </p:graphicFrame>
      <p:sp>
        <p:nvSpPr>
          <p:cNvPr id="7" name="TextBox 6">
            <a:extLst>
              <a:ext uri="{FF2B5EF4-FFF2-40B4-BE49-F238E27FC236}">
                <a16:creationId xmlns:a16="http://schemas.microsoft.com/office/drawing/2014/main" id="{B4F0C4A4-1E77-D5FC-6B39-1F7A7C5C677D}"/>
              </a:ext>
            </a:extLst>
          </p:cNvPr>
          <p:cNvSpPr txBox="1"/>
          <p:nvPr/>
        </p:nvSpPr>
        <p:spPr>
          <a:xfrm>
            <a:off x="810315" y="576978"/>
            <a:ext cx="1168333" cy="369332"/>
          </a:xfrm>
          <a:prstGeom prst="rect">
            <a:avLst/>
          </a:prstGeom>
          <a:noFill/>
        </p:spPr>
        <p:txBody>
          <a:bodyPr wrap="none" rtlCol="0">
            <a:spAutoFit/>
          </a:bodyPr>
          <a:lstStyle/>
          <a:p>
            <a:r>
              <a:rPr lang="fr-FR" dirty="0" err="1">
                <a:solidFill>
                  <a:schemeClr val="bg1"/>
                </a:solidFill>
              </a:rPr>
              <a:t>Eurocycle</a:t>
            </a:r>
            <a:endParaRPr lang="en-GB" dirty="0">
              <a:solidFill>
                <a:schemeClr val="bg1"/>
              </a:solidFill>
            </a:endParaRPr>
          </a:p>
        </p:txBody>
      </p:sp>
      <p:graphicFrame>
        <p:nvGraphicFramePr>
          <p:cNvPr id="8" name="Table 7">
            <a:extLst>
              <a:ext uri="{FF2B5EF4-FFF2-40B4-BE49-F238E27FC236}">
                <a16:creationId xmlns:a16="http://schemas.microsoft.com/office/drawing/2014/main" id="{FD1E945E-0C01-5B10-6C13-70300EAD68AF}"/>
              </a:ext>
            </a:extLst>
          </p:cNvPr>
          <p:cNvGraphicFramePr>
            <a:graphicFrameLocks noGrp="1"/>
          </p:cNvGraphicFramePr>
          <p:nvPr>
            <p:extLst>
              <p:ext uri="{D42A27DB-BD31-4B8C-83A1-F6EECF244321}">
                <p14:modId xmlns:p14="http://schemas.microsoft.com/office/powerpoint/2010/main" val="2489640950"/>
              </p:ext>
            </p:extLst>
          </p:nvPr>
        </p:nvGraphicFramePr>
        <p:xfrm>
          <a:off x="2996010" y="946310"/>
          <a:ext cx="2449153" cy="5814846"/>
        </p:xfrm>
        <a:graphic>
          <a:graphicData uri="http://schemas.openxmlformats.org/drawingml/2006/table">
            <a:tbl>
              <a:tblPr>
                <a:tableStyleId>{5C22544A-7EE6-4342-B048-85BDC9FD1C3A}</a:tableStyleId>
              </a:tblPr>
              <a:tblGrid>
                <a:gridCol w="1901071">
                  <a:extLst>
                    <a:ext uri="{9D8B030D-6E8A-4147-A177-3AD203B41FA5}">
                      <a16:colId xmlns:a16="http://schemas.microsoft.com/office/drawing/2014/main" val="1090290531"/>
                    </a:ext>
                  </a:extLst>
                </a:gridCol>
                <a:gridCol w="548082">
                  <a:extLst>
                    <a:ext uri="{9D8B030D-6E8A-4147-A177-3AD203B41FA5}">
                      <a16:colId xmlns:a16="http://schemas.microsoft.com/office/drawing/2014/main" val="762827572"/>
                    </a:ext>
                  </a:extLst>
                </a:gridCol>
              </a:tblGrid>
              <a:tr h="270006">
                <a:tc>
                  <a:txBody>
                    <a:bodyPr/>
                    <a:lstStyle/>
                    <a:p>
                      <a:pPr algn="l" fontAlgn="ctr"/>
                      <a:r>
                        <a:rPr lang="en-GB" sz="1000" u="none" strike="noStrike" dirty="0">
                          <a:solidFill>
                            <a:schemeClr val="bg1"/>
                          </a:solidFill>
                          <a:effectLst/>
                        </a:rPr>
                        <a:t>P/E Ratio TTM</a:t>
                      </a:r>
                      <a:endParaRPr lang="en-GB" sz="1000" b="0" i="0" u="none" strike="noStrike" dirty="0">
                        <a:solidFill>
                          <a:schemeClr val="bg1"/>
                        </a:solidFill>
                        <a:effectLst/>
                        <a:latin typeface="Inherit"/>
                      </a:endParaRPr>
                    </a:p>
                  </a:txBody>
                  <a:tcPr marL="82853" marR="3069" marT="3069" marB="0" anchor="ctr">
                    <a:solidFill>
                      <a:schemeClr val="accent1"/>
                    </a:solidFill>
                  </a:tcPr>
                </a:tc>
                <a:tc>
                  <a:txBody>
                    <a:bodyPr/>
                    <a:lstStyle/>
                    <a:p>
                      <a:pPr algn="r" fontAlgn="ctr"/>
                      <a:r>
                        <a:rPr lang="en-GB" sz="1000" u="none" strike="noStrike">
                          <a:solidFill>
                            <a:schemeClr val="bg1"/>
                          </a:solidFill>
                          <a:effectLst/>
                        </a:rPr>
                        <a:t>17.11</a:t>
                      </a:r>
                      <a:endParaRPr lang="en-GB" sz="1000" b="0" i="0" u="none" strike="noStrike">
                        <a:solidFill>
                          <a:schemeClr val="bg1"/>
                        </a:solidFill>
                        <a:effectLst/>
                        <a:latin typeface="Arial" panose="020B0604020202020204" pitchFamily="34" charset="0"/>
                      </a:endParaRPr>
                    </a:p>
                  </a:txBody>
                  <a:tcPr marL="3069" marR="27618" marT="3069" marB="0" anchor="ctr">
                    <a:solidFill>
                      <a:schemeClr val="accent1"/>
                    </a:solidFill>
                  </a:tcPr>
                </a:tc>
                <a:extLst>
                  <a:ext uri="{0D108BD9-81ED-4DB2-BD59-A6C34878D82A}">
                    <a16:rowId xmlns:a16="http://schemas.microsoft.com/office/drawing/2014/main" val="649503946"/>
                  </a:ext>
                </a:extLst>
              </a:tr>
              <a:tr h="287868">
                <a:tc>
                  <a:txBody>
                    <a:bodyPr/>
                    <a:lstStyle/>
                    <a:p>
                      <a:pPr algn="l" fontAlgn="ctr"/>
                      <a:r>
                        <a:rPr lang="en-GB" sz="1000" u="none" strike="noStrike">
                          <a:solidFill>
                            <a:schemeClr val="bg1"/>
                          </a:solidFill>
                          <a:effectLst/>
                        </a:rPr>
                        <a:t>Price to Sales TTM</a:t>
                      </a:r>
                      <a:endParaRPr lang="en-GB" sz="1000" b="0" i="0" u="none" strike="noStrike">
                        <a:solidFill>
                          <a:schemeClr val="bg1"/>
                        </a:solidFill>
                        <a:effectLst/>
                        <a:latin typeface="Inherit"/>
                      </a:endParaRPr>
                    </a:p>
                  </a:txBody>
                  <a:tcPr marL="82853" marR="3069" marT="3069" marB="0" anchor="ctr">
                    <a:solidFill>
                      <a:schemeClr val="accent1"/>
                    </a:solidFill>
                  </a:tcPr>
                </a:tc>
                <a:tc>
                  <a:txBody>
                    <a:bodyPr/>
                    <a:lstStyle/>
                    <a:p>
                      <a:pPr algn="r" fontAlgn="ctr"/>
                      <a:r>
                        <a:rPr lang="en-GB" sz="1000" u="none" strike="noStrike">
                          <a:solidFill>
                            <a:schemeClr val="bg1"/>
                          </a:solidFill>
                          <a:effectLst/>
                        </a:rPr>
                        <a:t>3.91</a:t>
                      </a:r>
                      <a:endParaRPr lang="en-GB" sz="1000" b="0" i="0" u="none" strike="noStrike">
                        <a:solidFill>
                          <a:schemeClr val="bg1"/>
                        </a:solidFill>
                        <a:effectLst/>
                        <a:latin typeface="Arial" panose="020B0604020202020204" pitchFamily="34" charset="0"/>
                      </a:endParaRPr>
                    </a:p>
                  </a:txBody>
                  <a:tcPr marL="3069" marR="27618" marT="3069" marB="0" anchor="ctr">
                    <a:solidFill>
                      <a:schemeClr val="accent1"/>
                    </a:solidFill>
                  </a:tcPr>
                </a:tc>
                <a:extLst>
                  <a:ext uri="{0D108BD9-81ED-4DB2-BD59-A6C34878D82A}">
                    <a16:rowId xmlns:a16="http://schemas.microsoft.com/office/drawing/2014/main" val="2446000952"/>
                  </a:ext>
                </a:extLst>
              </a:tr>
              <a:tr h="327259">
                <a:tc>
                  <a:txBody>
                    <a:bodyPr/>
                    <a:lstStyle/>
                    <a:p>
                      <a:pPr algn="l" fontAlgn="ctr"/>
                      <a:r>
                        <a:rPr lang="en-GB" sz="1000" u="none" strike="noStrike">
                          <a:solidFill>
                            <a:schemeClr val="bg1"/>
                          </a:solidFill>
                          <a:effectLst/>
                        </a:rPr>
                        <a:t>Operating margin TTM</a:t>
                      </a:r>
                      <a:endParaRPr lang="en-GB" sz="1000" b="0" i="0" u="none" strike="noStrike">
                        <a:solidFill>
                          <a:schemeClr val="bg1"/>
                        </a:solidFill>
                        <a:effectLst/>
                        <a:latin typeface="Inherit"/>
                      </a:endParaRPr>
                    </a:p>
                  </a:txBody>
                  <a:tcPr marL="82853" marR="3069" marT="3069" marB="0" anchor="ctr">
                    <a:solidFill>
                      <a:schemeClr val="accent1"/>
                    </a:solidFill>
                  </a:tcPr>
                </a:tc>
                <a:tc>
                  <a:txBody>
                    <a:bodyPr/>
                    <a:lstStyle/>
                    <a:p>
                      <a:pPr algn="r" fontAlgn="ctr"/>
                      <a:r>
                        <a:rPr lang="en-GB" sz="1000" u="none" strike="noStrike">
                          <a:solidFill>
                            <a:schemeClr val="bg1"/>
                          </a:solidFill>
                          <a:effectLst/>
                        </a:rPr>
                        <a:t>13.17%</a:t>
                      </a:r>
                      <a:endParaRPr lang="en-GB" sz="1000" b="0" i="0" u="none" strike="noStrike">
                        <a:solidFill>
                          <a:schemeClr val="bg1"/>
                        </a:solidFill>
                        <a:effectLst/>
                        <a:latin typeface="Arial" panose="020B0604020202020204" pitchFamily="34" charset="0"/>
                      </a:endParaRPr>
                    </a:p>
                  </a:txBody>
                  <a:tcPr marL="3069" marR="27618" marT="3069" marB="0" anchor="ctr">
                    <a:solidFill>
                      <a:schemeClr val="accent1"/>
                    </a:solidFill>
                  </a:tcPr>
                </a:tc>
                <a:extLst>
                  <a:ext uri="{0D108BD9-81ED-4DB2-BD59-A6C34878D82A}">
                    <a16:rowId xmlns:a16="http://schemas.microsoft.com/office/drawing/2014/main" val="2255387755"/>
                  </a:ext>
                </a:extLst>
              </a:tr>
              <a:tr h="287868">
                <a:tc>
                  <a:txBody>
                    <a:bodyPr/>
                    <a:lstStyle/>
                    <a:p>
                      <a:pPr algn="l" fontAlgn="ctr"/>
                      <a:r>
                        <a:rPr lang="en-GB" sz="1000" u="none" strike="noStrike">
                          <a:solidFill>
                            <a:schemeClr val="bg1"/>
                          </a:solidFill>
                          <a:effectLst/>
                        </a:rPr>
                        <a:t>Operating margin 5YA</a:t>
                      </a:r>
                      <a:endParaRPr lang="en-GB" sz="1000" b="0" i="0" u="none" strike="noStrike">
                        <a:solidFill>
                          <a:schemeClr val="bg1"/>
                        </a:solidFill>
                        <a:effectLst/>
                        <a:latin typeface="Inherit"/>
                      </a:endParaRPr>
                    </a:p>
                  </a:txBody>
                  <a:tcPr marL="82853" marR="3069" marT="3069" marB="0" anchor="ctr">
                    <a:solidFill>
                      <a:schemeClr val="accent1"/>
                    </a:solidFill>
                  </a:tcPr>
                </a:tc>
                <a:tc>
                  <a:txBody>
                    <a:bodyPr/>
                    <a:lstStyle/>
                    <a:p>
                      <a:pPr algn="r" fontAlgn="ctr"/>
                      <a:r>
                        <a:rPr lang="en-GB" sz="1000" u="none" strike="noStrike">
                          <a:solidFill>
                            <a:schemeClr val="bg1"/>
                          </a:solidFill>
                          <a:effectLst/>
                        </a:rPr>
                        <a:t>21.25%</a:t>
                      </a:r>
                      <a:endParaRPr lang="en-GB" sz="1000" b="0" i="0" u="none" strike="noStrike">
                        <a:solidFill>
                          <a:schemeClr val="bg1"/>
                        </a:solidFill>
                        <a:effectLst/>
                        <a:latin typeface="Arial" panose="020B0604020202020204" pitchFamily="34" charset="0"/>
                      </a:endParaRPr>
                    </a:p>
                  </a:txBody>
                  <a:tcPr marL="3069" marR="27618" marT="3069" marB="0" anchor="ctr">
                    <a:solidFill>
                      <a:schemeClr val="accent1"/>
                    </a:solidFill>
                  </a:tcPr>
                </a:tc>
                <a:extLst>
                  <a:ext uri="{0D108BD9-81ED-4DB2-BD59-A6C34878D82A}">
                    <a16:rowId xmlns:a16="http://schemas.microsoft.com/office/drawing/2014/main" val="1956658342"/>
                  </a:ext>
                </a:extLst>
              </a:tr>
              <a:tr h="287868">
                <a:tc>
                  <a:txBody>
                    <a:bodyPr/>
                    <a:lstStyle/>
                    <a:p>
                      <a:pPr algn="l" fontAlgn="ctr"/>
                      <a:r>
                        <a:rPr lang="en-GB" sz="1000" u="none" strike="noStrike">
                          <a:solidFill>
                            <a:schemeClr val="bg1"/>
                          </a:solidFill>
                          <a:effectLst/>
                        </a:rPr>
                        <a:t>Pretax margin TTM</a:t>
                      </a:r>
                      <a:endParaRPr lang="en-GB" sz="1000" b="0" i="0" u="none" strike="noStrike">
                        <a:solidFill>
                          <a:schemeClr val="bg1"/>
                        </a:solidFill>
                        <a:effectLst/>
                        <a:latin typeface="Inherit"/>
                      </a:endParaRPr>
                    </a:p>
                  </a:txBody>
                  <a:tcPr marL="82853" marR="3069" marT="3069" marB="0" anchor="ctr">
                    <a:solidFill>
                      <a:schemeClr val="accent1"/>
                    </a:solidFill>
                  </a:tcPr>
                </a:tc>
                <a:tc>
                  <a:txBody>
                    <a:bodyPr/>
                    <a:lstStyle/>
                    <a:p>
                      <a:pPr algn="r" fontAlgn="ctr"/>
                      <a:r>
                        <a:rPr lang="en-GB" sz="1000" u="none" strike="noStrike">
                          <a:solidFill>
                            <a:schemeClr val="bg1"/>
                          </a:solidFill>
                          <a:effectLst/>
                        </a:rPr>
                        <a:t>26.42%</a:t>
                      </a:r>
                      <a:endParaRPr lang="en-GB" sz="1000" b="0" i="0" u="none" strike="noStrike">
                        <a:solidFill>
                          <a:schemeClr val="bg1"/>
                        </a:solidFill>
                        <a:effectLst/>
                        <a:latin typeface="Arial" panose="020B0604020202020204" pitchFamily="34" charset="0"/>
                      </a:endParaRPr>
                    </a:p>
                  </a:txBody>
                  <a:tcPr marL="3069" marR="27618" marT="3069" marB="0" anchor="ctr">
                    <a:solidFill>
                      <a:schemeClr val="accent1"/>
                    </a:solidFill>
                  </a:tcPr>
                </a:tc>
                <a:extLst>
                  <a:ext uri="{0D108BD9-81ED-4DB2-BD59-A6C34878D82A}">
                    <a16:rowId xmlns:a16="http://schemas.microsoft.com/office/drawing/2014/main" val="3638510494"/>
                  </a:ext>
                </a:extLst>
              </a:tr>
              <a:tr h="287868">
                <a:tc>
                  <a:txBody>
                    <a:bodyPr/>
                    <a:lstStyle/>
                    <a:p>
                      <a:pPr algn="l" fontAlgn="ctr"/>
                      <a:r>
                        <a:rPr lang="en-GB" sz="1000" u="none" strike="noStrike">
                          <a:solidFill>
                            <a:schemeClr val="bg1"/>
                          </a:solidFill>
                          <a:effectLst/>
                        </a:rPr>
                        <a:t>Pretax margin 5YA</a:t>
                      </a:r>
                      <a:endParaRPr lang="en-GB" sz="1000" b="0" i="0" u="none" strike="noStrike">
                        <a:solidFill>
                          <a:schemeClr val="bg1"/>
                        </a:solidFill>
                        <a:effectLst/>
                        <a:latin typeface="Inherit"/>
                      </a:endParaRPr>
                    </a:p>
                  </a:txBody>
                  <a:tcPr marL="82853" marR="3069" marT="3069" marB="0" anchor="ctr">
                    <a:solidFill>
                      <a:schemeClr val="accent1"/>
                    </a:solidFill>
                  </a:tcPr>
                </a:tc>
                <a:tc>
                  <a:txBody>
                    <a:bodyPr/>
                    <a:lstStyle/>
                    <a:p>
                      <a:pPr algn="r" fontAlgn="ctr"/>
                      <a:r>
                        <a:rPr lang="en-GB" sz="1000" u="none" strike="noStrike">
                          <a:solidFill>
                            <a:schemeClr val="bg1"/>
                          </a:solidFill>
                          <a:effectLst/>
                        </a:rPr>
                        <a:t>31.82%</a:t>
                      </a:r>
                      <a:endParaRPr lang="en-GB" sz="1000" b="0" i="0" u="none" strike="noStrike">
                        <a:solidFill>
                          <a:schemeClr val="bg1"/>
                        </a:solidFill>
                        <a:effectLst/>
                        <a:latin typeface="Arial" panose="020B0604020202020204" pitchFamily="34" charset="0"/>
                      </a:endParaRPr>
                    </a:p>
                  </a:txBody>
                  <a:tcPr marL="3069" marR="27618" marT="3069" marB="0" anchor="ctr">
                    <a:solidFill>
                      <a:schemeClr val="accent1"/>
                    </a:solidFill>
                  </a:tcPr>
                </a:tc>
                <a:extLst>
                  <a:ext uri="{0D108BD9-81ED-4DB2-BD59-A6C34878D82A}">
                    <a16:rowId xmlns:a16="http://schemas.microsoft.com/office/drawing/2014/main" val="4279524492"/>
                  </a:ext>
                </a:extLst>
              </a:tr>
              <a:tr h="346170">
                <a:tc>
                  <a:txBody>
                    <a:bodyPr/>
                    <a:lstStyle/>
                    <a:p>
                      <a:pPr algn="l" fontAlgn="ctr"/>
                      <a:r>
                        <a:rPr lang="en-GB" sz="1000" u="none" strike="noStrike">
                          <a:solidFill>
                            <a:schemeClr val="bg1"/>
                          </a:solidFill>
                          <a:effectLst/>
                        </a:rPr>
                        <a:t>Net Profit margin TTM</a:t>
                      </a:r>
                      <a:endParaRPr lang="en-GB" sz="1000" b="0" i="0" u="none" strike="noStrike">
                        <a:solidFill>
                          <a:schemeClr val="bg1"/>
                        </a:solidFill>
                        <a:effectLst/>
                        <a:latin typeface="Inherit"/>
                      </a:endParaRPr>
                    </a:p>
                  </a:txBody>
                  <a:tcPr marL="82853" marR="3069" marT="3069" marB="0" anchor="ctr">
                    <a:solidFill>
                      <a:schemeClr val="accent1"/>
                    </a:solidFill>
                  </a:tcPr>
                </a:tc>
                <a:tc>
                  <a:txBody>
                    <a:bodyPr/>
                    <a:lstStyle/>
                    <a:p>
                      <a:pPr algn="r" fontAlgn="ctr"/>
                      <a:r>
                        <a:rPr lang="en-GB" sz="1000" u="none" strike="noStrike">
                          <a:solidFill>
                            <a:schemeClr val="bg1"/>
                          </a:solidFill>
                          <a:effectLst/>
                        </a:rPr>
                        <a:t>22.82%</a:t>
                      </a:r>
                      <a:endParaRPr lang="en-GB" sz="1000" b="0" i="0" u="none" strike="noStrike">
                        <a:solidFill>
                          <a:schemeClr val="bg1"/>
                        </a:solidFill>
                        <a:effectLst/>
                        <a:latin typeface="Arial" panose="020B0604020202020204" pitchFamily="34" charset="0"/>
                      </a:endParaRPr>
                    </a:p>
                  </a:txBody>
                  <a:tcPr marL="3069" marR="27618" marT="3069" marB="0" anchor="ctr">
                    <a:solidFill>
                      <a:schemeClr val="accent1"/>
                    </a:solidFill>
                  </a:tcPr>
                </a:tc>
                <a:extLst>
                  <a:ext uri="{0D108BD9-81ED-4DB2-BD59-A6C34878D82A}">
                    <a16:rowId xmlns:a16="http://schemas.microsoft.com/office/drawing/2014/main" val="4226253175"/>
                  </a:ext>
                </a:extLst>
              </a:tr>
              <a:tr h="407700">
                <a:tc>
                  <a:txBody>
                    <a:bodyPr/>
                    <a:lstStyle/>
                    <a:p>
                      <a:pPr algn="l" fontAlgn="ctr"/>
                      <a:r>
                        <a:rPr lang="en-GB" sz="1000" u="none" strike="noStrike">
                          <a:solidFill>
                            <a:schemeClr val="bg1"/>
                          </a:solidFill>
                          <a:effectLst/>
                        </a:rPr>
                        <a:t>Net Profit margin 5YA</a:t>
                      </a:r>
                      <a:endParaRPr lang="en-GB" sz="1000" b="0" i="0" u="none" strike="noStrike">
                        <a:solidFill>
                          <a:schemeClr val="bg1"/>
                        </a:solidFill>
                        <a:effectLst/>
                        <a:latin typeface="Inherit"/>
                      </a:endParaRPr>
                    </a:p>
                  </a:txBody>
                  <a:tcPr marL="82853" marR="3069" marT="3069" marB="0" anchor="ctr">
                    <a:solidFill>
                      <a:schemeClr val="accent1"/>
                    </a:solidFill>
                  </a:tcPr>
                </a:tc>
                <a:tc>
                  <a:txBody>
                    <a:bodyPr/>
                    <a:lstStyle/>
                    <a:p>
                      <a:pPr algn="r" fontAlgn="ctr"/>
                      <a:r>
                        <a:rPr lang="en-GB" sz="1000" u="none" strike="noStrike">
                          <a:solidFill>
                            <a:schemeClr val="bg1"/>
                          </a:solidFill>
                          <a:effectLst/>
                        </a:rPr>
                        <a:t>27.45%</a:t>
                      </a:r>
                      <a:endParaRPr lang="en-GB" sz="1000" b="0" i="0" u="none" strike="noStrike">
                        <a:solidFill>
                          <a:schemeClr val="bg1"/>
                        </a:solidFill>
                        <a:effectLst/>
                        <a:latin typeface="Arial" panose="020B0604020202020204" pitchFamily="34" charset="0"/>
                      </a:endParaRPr>
                    </a:p>
                  </a:txBody>
                  <a:tcPr marL="3069" marR="27618" marT="3069" marB="0" anchor="ctr">
                    <a:solidFill>
                      <a:schemeClr val="accent1"/>
                    </a:solidFill>
                  </a:tcPr>
                </a:tc>
                <a:extLst>
                  <a:ext uri="{0D108BD9-81ED-4DB2-BD59-A6C34878D82A}">
                    <a16:rowId xmlns:a16="http://schemas.microsoft.com/office/drawing/2014/main" val="3001340372"/>
                  </a:ext>
                </a:extLst>
              </a:tr>
              <a:tr h="291513">
                <a:tc>
                  <a:txBody>
                    <a:bodyPr/>
                    <a:lstStyle/>
                    <a:p>
                      <a:pPr algn="l" fontAlgn="ctr"/>
                      <a:r>
                        <a:rPr lang="en-GB" sz="1000" u="none" strike="noStrike">
                          <a:solidFill>
                            <a:schemeClr val="bg1"/>
                          </a:solidFill>
                          <a:effectLst/>
                        </a:rPr>
                        <a:t>Revenue/Share TTM</a:t>
                      </a:r>
                      <a:endParaRPr lang="en-GB" sz="1000" b="0" i="0" u="none" strike="noStrike">
                        <a:solidFill>
                          <a:schemeClr val="bg1"/>
                        </a:solidFill>
                        <a:effectLst/>
                        <a:latin typeface="Inherit"/>
                      </a:endParaRPr>
                    </a:p>
                  </a:txBody>
                  <a:tcPr marL="82853" marR="3069" marT="3069" marB="0" anchor="ctr">
                    <a:solidFill>
                      <a:schemeClr val="accent1"/>
                    </a:solidFill>
                  </a:tcPr>
                </a:tc>
                <a:tc>
                  <a:txBody>
                    <a:bodyPr/>
                    <a:lstStyle/>
                    <a:p>
                      <a:pPr algn="r" fontAlgn="ctr"/>
                      <a:r>
                        <a:rPr lang="en-GB" sz="1000" u="none" strike="noStrike">
                          <a:solidFill>
                            <a:schemeClr val="bg1"/>
                          </a:solidFill>
                          <a:effectLst/>
                        </a:rPr>
                        <a:t>1.32</a:t>
                      </a:r>
                      <a:endParaRPr lang="en-GB" sz="1000" b="0" i="0" u="none" strike="noStrike">
                        <a:solidFill>
                          <a:schemeClr val="bg1"/>
                        </a:solidFill>
                        <a:effectLst/>
                        <a:latin typeface="Arial" panose="020B0604020202020204" pitchFamily="34" charset="0"/>
                      </a:endParaRPr>
                    </a:p>
                  </a:txBody>
                  <a:tcPr marL="3069" marR="27618" marT="3069" marB="0" anchor="ctr">
                    <a:solidFill>
                      <a:schemeClr val="accent1"/>
                    </a:solidFill>
                  </a:tcPr>
                </a:tc>
                <a:extLst>
                  <a:ext uri="{0D108BD9-81ED-4DB2-BD59-A6C34878D82A}">
                    <a16:rowId xmlns:a16="http://schemas.microsoft.com/office/drawing/2014/main" val="2340497860"/>
                  </a:ext>
                </a:extLst>
              </a:tr>
              <a:tr h="233208">
                <a:tc>
                  <a:txBody>
                    <a:bodyPr/>
                    <a:lstStyle/>
                    <a:p>
                      <a:pPr algn="l" fontAlgn="ctr"/>
                      <a:r>
                        <a:rPr lang="en-GB" sz="1000" u="none" strike="noStrike">
                          <a:solidFill>
                            <a:schemeClr val="bg1"/>
                          </a:solidFill>
                          <a:effectLst/>
                        </a:rPr>
                        <a:t>Basic EPS ANN</a:t>
                      </a:r>
                      <a:endParaRPr lang="en-GB" sz="1000" b="0" i="0" u="none" strike="noStrike">
                        <a:solidFill>
                          <a:schemeClr val="bg1"/>
                        </a:solidFill>
                        <a:effectLst/>
                        <a:latin typeface="Inherit"/>
                      </a:endParaRPr>
                    </a:p>
                  </a:txBody>
                  <a:tcPr marL="82853" marR="3069" marT="3069" marB="0" anchor="ctr">
                    <a:solidFill>
                      <a:schemeClr val="accent1"/>
                    </a:solidFill>
                  </a:tcPr>
                </a:tc>
                <a:tc>
                  <a:txBody>
                    <a:bodyPr/>
                    <a:lstStyle/>
                    <a:p>
                      <a:pPr algn="r" fontAlgn="ctr"/>
                      <a:r>
                        <a:rPr lang="en-GB" sz="1000" u="none" strike="noStrike">
                          <a:solidFill>
                            <a:schemeClr val="bg1"/>
                          </a:solidFill>
                          <a:effectLst/>
                        </a:rPr>
                        <a:t>0.27</a:t>
                      </a:r>
                      <a:endParaRPr lang="en-GB" sz="1000" b="0" i="0" u="none" strike="noStrike">
                        <a:solidFill>
                          <a:schemeClr val="bg1"/>
                        </a:solidFill>
                        <a:effectLst/>
                        <a:latin typeface="Arial" panose="020B0604020202020204" pitchFamily="34" charset="0"/>
                      </a:endParaRPr>
                    </a:p>
                  </a:txBody>
                  <a:tcPr marL="3069" marR="27618" marT="3069" marB="0" anchor="ctr">
                    <a:solidFill>
                      <a:schemeClr val="accent1"/>
                    </a:solidFill>
                  </a:tcPr>
                </a:tc>
                <a:extLst>
                  <a:ext uri="{0D108BD9-81ED-4DB2-BD59-A6C34878D82A}">
                    <a16:rowId xmlns:a16="http://schemas.microsoft.com/office/drawing/2014/main" val="1678835498"/>
                  </a:ext>
                </a:extLst>
              </a:tr>
              <a:tr h="274016">
                <a:tc>
                  <a:txBody>
                    <a:bodyPr/>
                    <a:lstStyle/>
                    <a:p>
                      <a:pPr algn="l" fontAlgn="ctr"/>
                      <a:r>
                        <a:rPr lang="en-GB" sz="1000" u="none" strike="noStrike">
                          <a:solidFill>
                            <a:schemeClr val="bg1"/>
                          </a:solidFill>
                          <a:effectLst/>
                        </a:rPr>
                        <a:t>Quick Ratio MRQ</a:t>
                      </a:r>
                      <a:endParaRPr lang="en-GB" sz="1000" b="0" i="0" u="none" strike="noStrike">
                        <a:solidFill>
                          <a:schemeClr val="bg1"/>
                        </a:solidFill>
                        <a:effectLst/>
                        <a:latin typeface="Inherit"/>
                      </a:endParaRPr>
                    </a:p>
                  </a:txBody>
                  <a:tcPr marL="82853" marR="3069" marT="3069" marB="0" anchor="ctr">
                    <a:solidFill>
                      <a:schemeClr val="accent1"/>
                    </a:solidFill>
                  </a:tcPr>
                </a:tc>
                <a:tc>
                  <a:txBody>
                    <a:bodyPr/>
                    <a:lstStyle/>
                    <a:p>
                      <a:pPr algn="r" fontAlgn="ctr"/>
                      <a:r>
                        <a:rPr lang="en-GB" sz="1000" u="none" strike="noStrike">
                          <a:solidFill>
                            <a:schemeClr val="bg1"/>
                          </a:solidFill>
                          <a:effectLst/>
                        </a:rPr>
                        <a:t>3.46</a:t>
                      </a:r>
                      <a:endParaRPr lang="en-GB" sz="1000" b="0" i="0" u="none" strike="noStrike">
                        <a:solidFill>
                          <a:schemeClr val="bg1"/>
                        </a:solidFill>
                        <a:effectLst/>
                        <a:latin typeface="Arial" panose="020B0604020202020204" pitchFamily="34" charset="0"/>
                      </a:endParaRPr>
                    </a:p>
                  </a:txBody>
                  <a:tcPr marL="3069" marR="27618" marT="3069" marB="0" anchor="ctr">
                    <a:solidFill>
                      <a:schemeClr val="accent1"/>
                    </a:solidFill>
                  </a:tcPr>
                </a:tc>
                <a:extLst>
                  <a:ext uri="{0D108BD9-81ED-4DB2-BD59-A6C34878D82A}">
                    <a16:rowId xmlns:a16="http://schemas.microsoft.com/office/drawing/2014/main" val="3756987290"/>
                  </a:ext>
                </a:extLst>
              </a:tr>
              <a:tr h="271121">
                <a:tc>
                  <a:txBody>
                    <a:bodyPr/>
                    <a:lstStyle/>
                    <a:p>
                      <a:pPr algn="l" fontAlgn="ctr"/>
                      <a:r>
                        <a:rPr lang="en-GB" sz="1000" u="none" strike="noStrike">
                          <a:solidFill>
                            <a:schemeClr val="bg1"/>
                          </a:solidFill>
                          <a:effectLst/>
                        </a:rPr>
                        <a:t>Current Ratio MRQ</a:t>
                      </a:r>
                      <a:endParaRPr lang="en-GB" sz="1000" b="0" i="0" u="none" strike="noStrike">
                        <a:solidFill>
                          <a:schemeClr val="bg1"/>
                        </a:solidFill>
                        <a:effectLst/>
                        <a:latin typeface="Inherit"/>
                      </a:endParaRPr>
                    </a:p>
                  </a:txBody>
                  <a:tcPr marL="82853" marR="3069" marT="3069" marB="0" anchor="ctr">
                    <a:solidFill>
                      <a:schemeClr val="accent1"/>
                    </a:solidFill>
                  </a:tcPr>
                </a:tc>
                <a:tc>
                  <a:txBody>
                    <a:bodyPr/>
                    <a:lstStyle/>
                    <a:p>
                      <a:pPr algn="r" fontAlgn="ctr"/>
                      <a:r>
                        <a:rPr lang="en-GB" sz="1000" u="none" strike="noStrike">
                          <a:solidFill>
                            <a:schemeClr val="bg1"/>
                          </a:solidFill>
                          <a:effectLst/>
                        </a:rPr>
                        <a:t>4.47</a:t>
                      </a:r>
                      <a:endParaRPr lang="en-GB" sz="1000" b="0" i="0" u="none" strike="noStrike">
                        <a:solidFill>
                          <a:schemeClr val="bg1"/>
                        </a:solidFill>
                        <a:effectLst/>
                        <a:latin typeface="Arial" panose="020B0604020202020204" pitchFamily="34" charset="0"/>
                      </a:endParaRPr>
                    </a:p>
                  </a:txBody>
                  <a:tcPr marL="3069" marR="27618" marT="3069" marB="0" anchor="ctr">
                    <a:solidFill>
                      <a:schemeClr val="accent1"/>
                    </a:solidFill>
                  </a:tcPr>
                </a:tc>
                <a:extLst>
                  <a:ext uri="{0D108BD9-81ED-4DB2-BD59-A6C34878D82A}">
                    <a16:rowId xmlns:a16="http://schemas.microsoft.com/office/drawing/2014/main" val="329711485"/>
                  </a:ext>
                </a:extLst>
              </a:tr>
              <a:tr h="227400">
                <a:tc>
                  <a:txBody>
                    <a:bodyPr/>
                    <a:lstStyle/>
                    <a:p>
                      <a:pPr algn="l" fontAlgn="ctr"/>
                      <a:r>
                        <a:rPr lang="en-GB" sz="1000" u="none" strike="noStrike">
                          <a:solidFill>
                            <a:schemeClr val="bg1"/>
                          </a:solidFill>
                          <a:effectLst/>
                        </a:rPr>
                        <a:t>Asset Turnover TTM</a:t>
                      </a:r>
                      <a:endParaRPr lang="en-GB" sz="1000" b="0" i="0" u="none" strike="noStrike">
                        <a:solidFill>
                          <a:schemeClr val="bg1"/>
                        </a:solidFill>
                        <a:effectLst/>
                        <a:latin typeface="Inherit"/>
                      </a:endParaRPr>
                    </a:p>
                  </a:txBody>
                  <a:tcPr marL="82853" marR="3069" marT="3069" marB="0" anchor="ctr">
                    <a:solidFill>
                      <a:schemeClr val="accent1"/>
                    </a:solidFill>
                  </a:tcPr>
                </a:tc>
                <a:tc>
                  <a:txBody>
                    <a:bodyPr/>
                    <a:lstStyle/>
                    <a:p>
                      <a:pPr algn="r" fontAlgn="ctr"/>
                      <a:r>
                        <a:rPr lang="en-GB" sz="1000" u="none" strike="noStrike">
                          <a:solidFill>
                            <a:schemeClr val="bg1"/>
                          </a:solidFill>
                          <a:effectLst/>
                        </a:rPr>
                        <a:t>0.39</a:t>
                      </a:r>
                      <a:endParaRPr lang="en-GB" sz="1000" b="0" i="0" u="none" strike="noStrike">
                        <a:solidFill>
                          <a:schemeClr val="bg1"/>
                        </a:solidFill>
                        <a:effectLst/>
                        <a:latin typeface="Arial" panose="020B0604020202020204" pitchFamily="34" charset="0"/>
                      </a:endParaRPr>
                    </a:p>
                  </a:txBody>
                  <a:tcPr marL="3069" marR="27618" marT="3069" marB="0" anchor="ctr">
                    <a:solidFill>
                      <a:schemeClr val="accent1"/>
                    </a:solidFill>
                  </a:tcPr>
                </a:tc>
                <a:extLst>
                  <a:ext uri="{0D108BD9-81ED-4DB2-BD59-A6C34878D82A}">
                    <a16:rowId xmlns:a16="http://schemas.microsoft.com/office/drawing/2014/main" val="1194633575"/>
                  </a:ext>
                </a:extLst>
              </a:tr>
              <a:tr h="402315">
                <a:tc>
                  <a:txBody>
                    <a:bodyPr/>
                    <a:lstStyle/>
                    <a:p>
                      <a:pPr algn="l" fontAlgn="ctr"/>
                      <a:r>
                        <a:rPr lang="en-GB" sz="1000" u="none" strike="noStrike">
                          <a:solidFill>
                            <a:schemeClr val="bg1"/>
                          </a:solidFill>
                          <a:effectLst/>
                        </a:rPr>
                        <a:t>Inventory Turnover TTM</a:t>
                      </a:r>
                      <a:endParaRPr lang="en-GB" sz="1000" b="0" i="0" u="none" strike="noStrike">
                        <a:solidFill>
                          <a:schemeClr val="bg1"/>
                        </a:solidFill>
                        <a:effectLst/>
                        <a:latin typeface="Inherit"/>
                      </a:endParaRPr>
                    </a:p>
                  </a:txBody>
                  <a:tcPr marL="82853" marR="3069" marT="3069" marB="0" anchor="ctr">
                    <a:solidFill>
                      <a:schemeClr val="accent1"/>
                    </a:solidFill>
                  </a:tcPr>
                </a:tc>
                <a:tc>
                  <a:txBody>
                    <a:bodyPr/>
                    <a:lstStyle/>
                    <a:p>
                      <a:pPr algn="r" fontAlgn="ctr"/>
                      <a:r>
                        <a:rPr lang="en-GB" sz="1000" u="none" strike="noStrike">
                          <a:solidFill>
                            <a:schemeClr val="bg1"/>
                          </a:solidFill>
                          <a:effectLst/>
                        </a:rPr>
                        <a:t>0.88</a:t>
                      </a:r>
                      <a:endParaRPr lang="en-GB" sz="1000" b="0" i="0" u="none" strike="noStrike">
                        <a:solidFill>
                          <a:schemeClr val="bg1"/>
                        </a:solidFill>
                        <a:effectLst/>
                        <a:latin typeface="Arial" panose="020B0604020202020204" pitchFamily="34" charset="0"/>
                      </a:endParaRPr>
                    </a:p>
                  </a:txBody>
                  <a:tcPr marL="3069" marR="27618" marT="3069" marB="0" anchor="ctr">
                    <a:solidFill>
                      <a:schemeClr val="accent1"/>
                    </a:solidFill>
                  </a:tcPr>
                </a:tc>
                <a:extLst>
                  <a:ext uri="{0D108BD9-81ED-4DB2-BD59-A6C34878D82A}">
                    <a16:rowId xmlns:a16="http://schemas.microsoft.com/office/drawing/2014/main" val="1388353616"/>
                  </a:ext>
                </a:extLst>
              </a:tr>
              <a:tr h="524758">
                <a:tc>
                  <a:txBody>
                    <a:bodyPr/>
                    <a:lstStyle/>
                    <a:p>
                      <a:pPr algn="l" fontAlgn="ctr"/>
                      <a:r>
                        <a:rPr lang="en-GB" sz="1000" u="none" strike="noStrike">
                          <a:solidFill>
                            <a:schemeClr val="bg1"/>
                          </a:solidFill>
                          <a:effectLst/>
                        </a:rPr>
                        <a:t>Receivable Turnover TTM</a:t>
                      </a:r>
                      <a:endParaRPr lang="en-GB" sz="1000" b="0" i="0" u="none" strike="noStrike">
                        <a:solidFill>
                          <a:schemeClr val="bg1"/>
                        </a:solidFill>
                        <a:effectLst/>
                        <a:latin typeface="Inherit"/>
                      </a:endParaRPr>
                    </a:p>
                  </a:txBody>
                  <a:tcPr marL="82853" marR="3069" marT="3069" marB="0" anchor="ctr">
                    <a:solidFill>
                      <a:schemeClr val="accent1"/>
                    </a:solidFill>
                  </a:tcPr>
                </a:tc>
                <a:tc>
                  <a:txBody>
                    <a:bodyPr/>
                    <a:lstStyle/>
                    <a:p>
                      <a:pPr algn="r" fontAlgn="ctr"/>
                      <a:r>
                        <a:rPr lang="en-GB" sz="1000" u="none" strike="noStrike">
                          <a:solidFill>
                            <a:schemeClr val="bg1"/>
                          </a:solidFill>
                          <a:effectLst/>
                        </a:rPr>
                        <a:t>2.96</a:t>
                      </a:r>
                      <a:endParaRPr lang="en-GB" sz="1000" b="0" i="0" u="none" strike="noStrike">
                        <a:solidFill>
                          <a:schemeClr val="bg1"/>
                        </a:solidFill>
                        <a:effectLst/>
                        <a:latin typeface="Arial" panose="020B0604020202020204" pitchFamily="34" charset="0"/>
                      </a:endParaRPr>
                    </a:p>
                  </a:txBody>
                  <a:tcPr marL="3069" marR="27618" marT="3069" marB="0" anchor="ctr">
                    <a:solidFill>
                      <a:schemeClr val="accent1"/>
                    </a:solidFill>
                  </a:tcPr>
                </a:tc>
                <a:extLst>
                  <a:ext uri="{0D108BD9-81ED-4DB2-BD59-A6C34878D82A}">
                    <a16:rowId xmlns:a16="http://schemas.microsoft.com/office/drawing/2014/main" val="754526983"/>
                  </a:ext>
                </a:extLst>
              </a:tr>
              <a:tr h="384824">
                <a:tc>
                  <a:txBody>
                    <a:bodyPr/>
                    <a:lstStyle/>
                    <a:p>
                      <a:pPr algn="l" fontAlgn="ctr"/>
                      <a:r>
                        <a:rPr lang="en-GB" sz="1000" u="none" strike="noStrike">
                          <a:solidFill>
                            <a:schemeClr val="bg1"/>
                          </a:solidFill>
                          <a:effectLst/>
                        </a:rPr>
                        <a:t>Dividend Yield 5 Year Avg. 5YA</a:t>
                      </a:r>
                      <a:endParaRPr lang="en-GB" sz="1000" b="0" i="0" u="none" strike="noStrike">
                        <a:solidFill>
                          <a:schemeClr val="bg1"/>
                        </a:solidFill>
                        <a:effectLst/>
                        <a:latin typeface="Inherit"/>
                      </a:endParaRPr>
                    </a:p>
                  </a:txBody>
                  <a:tcPr marL="82853" marR="3069" marT="3069" marB="0" anchor="ctr">
                    <a:solidFill>
                      <a:schemeClr val="accent1"/>
                    </a:solidFill>
                  </a:tcPr>
                </a:tc>
                <a:tc>
                  <a:txBody>
                    <a:bodyPr/>
                    <a:lstStyle/>
                    <a:p>
                      <a:pPr algn="r" fontAlgn="ctr"/>
                      <a:r>
                        <a:rPr lang="en-GB" sz="1000" u="none" strike="noStrike">
                          <a:solidFill>
                            <a:schemeClr val="bg1"/>
                          </a:solidFill>
                          <a:effectLst/>
                        </a:rPr>
                        <a:t>8.47%</a:t>
                      </a:r>
                      <a:endParaRPr lang="en-GB" sz="1000" b="0" i="0" u="none" strike="noStrike">
                        <a:solidFill>
                          <a:schemeClr val="bg1"/>
                        </a:solidFill>
                        <a:effectLst/>
                        <a:latin typeface="Arial" panose="020B0604020202020204" pitchFamily="34" charset="0"/>
                      </a:endParaRPr>
                    </a:p>
                  </a:txBody>
                  <a:tcPr marL="3069" marR="27618" marT="3069" marB="0" anchor="ctr">
                    <a:solidFill>
                      <a:schemeClr val="accent1"/>
                    </a:solidFill>
                  </a:tcPr>
                </a:tc>
                <a:extLst>
                  <a:ext uri="{0D108BD9-81ED-4DB2-BD59-A6C34878D82A}">
                    <a16:rowId xmlns:a16="http://schemas.microsoft.com/office/drawing/2014/main" val="3071723717"/>
                  </a:ext>
                </a:extLst>
              </a:tr>
              <a:tr h="346170">
                <a:tc>
                  <a:txBody>
                    <a:bodyPr/>
                    <a:lstStyle/>
                    <a:p>
                      <a:pPr algn="l" fontAlgn="ctr"/>
                      <a:r>
                        <a:rPr lang="en-GB" sz="1000" u="none" strike="noStrike">
                          <a:solidFill>
                            <a:schemeClr val="bg1"/>
                          </a:solidFill>
                          <a:effectLst/>
                        </a:rPr>
                        <a:t>Dividend Growth Rate ANN</a:t>
                      </a:r>
                      <a:endParaRPr lang="en-GB" sz="1000" b="0" i="0" u="none" strike="noStrike">
                        <a:solidFill>
                          <a:schemeClr val="bg1"/>
                        </a:solidFill>
                        <a:effectLst/>
                        <a:latin typeface="Inherit"/>
                      </a:endParaRPr>
                    </a:p>
                  </a:txBody>
                  <a:tcPr marL="82853" marR="3069" marT="3069" marB="0" anchor="ctr">
                    <a:solidFill>
                      <a:schemeClr val="accent1"/>
                    </a:solidFill>
                  </a:tcPr>
                </a:tc>
                <a:tc>
                  <a:txBody>
                    <a:bodyPr/>
                    <a:lstStyle/>
                    <a:p>
                      <a:pPr algn="r" fontAlgn="ctr"/>
                      <a:r>
                        <a:rPr lang="en-GB" sz="1000" u="none" strike="noStrike">
                          <a:solidFill>
                            <a:schemeClr val="bg1"/>
                          </a:solidFill>
                          <a:effectLst/>
                        </a:rPr>
                        <a:t>-100%</a:t>
                      </a:r>
                      <a:endParaRPr lang="en-GB" sz="1000" b="0" i="0" u="none" strike="noStrike">
                        <a:solidFill>
                          <a:schemeClr val="bg1"/>
                        </a:solidFill>
                        <a:effectLst/>
                        <a:latin typeface="Arial" panose="020B0604020202020204" pitchFamily="34" charset="0"/>
                      </a:endParaRPr>
                    </a:p>
                  </a:txBody>
                  <a:tcPr marL="3069" marR="27618" marT="3069" marB="0" anchor="ctr">
                    <a:solidFill>
                      <a:schemeClr val="accent1"/>
                    </a:solidFill>
                  </a:tcPr>
                </a:tc>
                <a:extLst>
                  <a:ext uri="{0D108BD9-81ED-4DB2-BD59-A6C34878D82A}">
                    <a16:rowId xmlns:a16="http://schemas.microsoft.com/office/drawing/2014/main" val="3967065786"/>
                  </a:ext>
                </a:extLst>
              </a:tr>
              <a:tr h="356914">
                <a:tc>
                  <a:txBody>
                    <a:bodyPr/>
                    <a:lstStyle/>
                    <a:p>
                      <a:pPr algn="l" fontAlgn="ctr"/>
                      <a:r>
                        <a:rPr lang="en-GB" sz="1000" u="none" strike="noStrike">
                          <a:solidFill>
                            <a:schemeClr val="bg1"/>
                          </a:solidFill>
                          <a:effectLst/>
                        </a:rPr>
                        <a:t>Payout Ratio TTM</a:t>
                      </a:r>
                      <a:endParaRPr lang="en-GB" sz="1000" b="0" i="0" u="none" strike="noStrike">
                        <a:solidFill>
                          <a:schemeClr val="bg1"/>
                        </a:solidFill>
                        <a:effectLst/>
                        <a:latin typeface="Inherit"/>
                      </a:endParaRPr>
                    </a:p>
                  </a:txBody>
                  <a:tcPr marL="82853" marR="3069" marT="3069" marB="0" anchor="ctr">
                    <a:solidFill>
                      <a:schemeClr val="accent1"/>
                    </a:solidFill>
                  </a:tcPr>
                </a:tc>
                <a:tc>
                  <a:txBody>
                    <a:bodyPr/>
                    <a:lstStyle/>
                    <a:p>
                      <a:pPr algn="r" fontAlgn="ctr"/>
                      <a:r>
                        <a:rPr lang="en-GB" sz="1000" u="none" strike="noStrike" dirty="0">
                          <a:solidFill>
                            <a:schemeClr val="bg1"/>
                          </a:solidFill>
                          <a:effectLst/>
                        </a:rPr>
                        <a:t>166.14%</a:t>
                      </a:r>
                      <a:endParaRPr lang="en-GB" sz="1000" b="0" i="0" u="none" strike="noStrike" dirty="0">
                        <a:solidFill>
                          <a:schemeClr val="bg1"/>
                        </a:solidFill>
                        <a:effectLst/>
                        <a:latin typeface="Arial" panose="020B0604020202020204" pitchFamily="34" charset="0"/>
                      </a:endParaRPr>
                    </a:p>
                  </a:txBody>
                  <a:tcPr marL="3069" marR="27618" marT="3069" marB="0" anchor="ctr">
                    <a:solidFill>
                      <a:schemeClr val="accent1"/>
                    </a:solidFill>
                  </a:tcPr>
                </a:tc>
                <a:extLst>
                  <a:ext uri="{0D108BD9-81ED-4DB2-BD59-A6C34878D82A}">
                    <a16:rowId xmlns:a16="http://schemas.microsoft.com/office/drawing/2014/main" val="2563769137"/>
                  </a:ext>
                </a:extLst>
              </a:tr>
            </a:tbl>
          </a:graphicData>
        </a:graphic>
      </p:graphicFrame>
      <p:sp>
        <p:nvSpPr>
          <p:cNvPr id="9" name="TextBox 8">
            <a:extLst>
              <a:ext uri="{FF2B5EF4-FFF2-40B4-BE49-F238E27FC236}">
                <a16:creationId xmlns:a16="http://schemas.microsoft.com/office/drawing/2014/main" id="{4651A698-C9F5-94CF-426E-B2475A89EC64}"/>
              </a:ext>
            </a:extLst>
          </p:cNvPr>
          <p:cNvSpPr txBox="1"/>
          <p:nvPr/>
        </p:nvSpPr>
        <p:spPr>
          <a:xfrm>
            <a:off x="3424823" y="583538"/>
            <a:ext cx="1582228" cy="369332"/>
          </a:xfrm>
          <a:prstGeom prst="rect">
            <a:avLst/>
          </a:prstGeom>
          <a:noFill/>
        </p:spPr>
        <p:txBody>
          <a:bodyPr wrap="none" rtlCol="0">
            <a:spAutoFit/>
          </a:bodyPr>
          <a:lstStyle/>
          <a:p>
            <a:r>
              <a:rPr lang="fr-FR" dirty="0">
                <a:solidFill>
                  <a:schemeClr val="bg1"/>
                </a:solidFill>
              </a:rPr>
              <a:t>New body line</a:t>
            </a:r>
            <a:endParaRPr lang="en-GB" dirty="0">
              <a:solidFill>
                <a:schemeClr val="bg1"/>
              </a:solidFill>
            </a:endParaRPr>
          </a:p>
        </p:txBody>
      </p:sp>
      <p:graphicFrame>
        <p:nvGraphicFramePr>
          <p:cNvPr id="10" name="Table 9">
            <a:extLst>
              <a:ext uri="{FF2B5EF4-FFF2-40B4-BE49-F238E27FC236}">
                <a16:creationId xmlns:a16="http://schemas.microsoft.com/office/drawing/2014/main" id="{4FB0A64D-A5CF-F910-E254-18DB88CEEE19}"/>
              </a:ext>
            </a:extLst>
          </p:cNvPr>
          <p:cNvGraphicFramePr>
            <a:graphicFrameLocks noGrp="1"/>
          </p:cNvGraphicFramePr>
          <p:nvPr>
            <p:extLst>
              <p:ext uri="{D42A27DB-BD31-4B8C-83A1-F6EECF244321}">
                <p14:modId xmlns:p14="http://schemas.microsoft.com/office/powerpoint/2010/main" val="156480077"/>
              </p:ext>
            </p:extLst>
          </p:nvPr>
        </p:nvGraphicFramePr>
        <p:xfrm>
          <a:off x="5699192" y="927702"/>
          <a:ext cx="2613227" cy="5814844"/>
        </p:xfrm>
        <a:graphic>
          <a:graphicData uri="http://schemas.openxmlformats.org/drawingml/2006/table">
            <a:tbl>
              <a:tblPr>
                <a:tableStyleId>{5C22544A-7EE6-4342-B048-85BDC9FD1C3A}</a:tableStyleId>
              </a:tblPr>
              <a:tblGrid>
                <a:gridCol w="1835894">
                  <a:extLst>
                    <a:ext uri="{9D8B030D-6E8A-4147-A177-3AD203B41FA5}">
                      <a16:colId xmlns:a16="http://schemas.microsoft.com/office/drawing/2014/main" val="550837728"/>
                    </a:ext>
                  </a:extLst>
                </a:gridCol>
                <a:gridCol w="777333">
                  <a:extLst>
                    <a:ext uri="{9D8B030D-6E8A-4147-A177-3AD203B41FA5}">
                      <a16:colId xmlns:a16="http://schemas.microsoft.com/office/drawing/2014/main" val="1098039320"/>
                    </a:ext>
                  </a:extLst>
                </a:gridCol>
              </a:tblGrid>
              <a:tr h="276305">
                <a:tc>
                  <a:txBody>
                    <a:bodyPr/>
                    <a:lstStyle/>
                    <a:p>
                      <a:pPr algn="l" fontAlgn="ctr"/>
                      <a:r>
                        <a:rPr lang="en-GB" sz="1000" u="none" strike="noStrike">
                          <a:solidFill>
                            <a:schemeClr val="bg1"/>
                          </a:solidFill>
                          <a:effectLst/>
                        </a:rPr>
                        <a:t>P/E Ratio TTM</a:t>
                      </a:r>
                      <a:endParaRPr lang="en-GB" sz="1000" b="0" i="0" u="none" strike="noStrike">
                        <a:solidFill>
                          <a:schemeClr val="bg1"/>
                        </a:solidFill>
                        <a:effectLst/>
                        <a:latin typeface="Inherit"/>
                      </a:endParaRPr>
                    </a:p>
                  </a:txBody>
                  <a:tcPr marL="109698" marR="4063" marT="4063" marB="0" anchor="ctr">
                    <a:solidFill>
                      <a:schemeClr val="accent1"/>
                    </a:solidFill>
                  </a:tcPr>
                </a:tc>
                <a:tc>
                  <a:txBody>
                    <a:bodyPr/>
                    <a:lstStyle/>
                    <a:p>
                      <a:pPr algn="r" fontAlgn="ctr"/>
                      <a:r>
                        <a:rPr lang="en-GB" sz="1000" u="none" strike="noStrike">
                          <a:solidFill>
                            <a:schemeClr val="bg1"/>
                          </a:solidFill>
                          <a:effectLst/>
                        </a:rPr>
                        <a:t>18.78</a:t>
                      </a:r>
                      <a:endParaRPr lang="en-GB" sz="1000" b="0" i="0" u="none" strike="noStrike">
                        <a:solidFill>
                          <a:schemeClr val="bg1"/>
                        </a:solidFill>
                        <a:effectLst/>
                        <a:latin typeface="Arial" panose="020B0604020202020204" pitchFamily="34" charset="0"/>
                      </a:endParaRPr>
                    </a:p>
                  </a:txBody>
                  <a:tcPr marL="4063" marR="36566" marT="4063" marB="0" anchor="ctr">
                    <a:solidFill>
                      <a:schemeClr val="accent1"/>
                    </a:solidFill>
                  </a:tcPr>
                </a:tc>
                <a:extLst>
                  <a:ext uri="{0D108BD9-81ED-4DB2-BD59-A6C34878D82A}">
                    <a16:rowId xmlns:a16="http://schemas.microsoft.com/office/drawing/2014/main" val="2615460882"/>
                  </a:ext>
                </a:extLst>
              </a:tr>
              <a:tr h="289257">
                <a:tc>
                  <a:txBody>
                    <a:bodyPr/>
                    <a:lstStyle/>
                    <a:p>
                      <a:pPr algn="l" fontAlgn="ctr"/>
                      <a:r>
                        <a:rPr lang="en-GB" sz="1000" u="none" strike="noStrike">
                          <a:solidFill>
                            <a:schemeClr val="bg1"/>
                          </a:solidFill>
                          <a:effectLst/>
                        </a:rPr>
                        <a:t>Price to Sales TTM</a:t>
                      </a:r>
                      <a:endParaRPr lang="en-GB" sz="1000" b="0" i="0" u="none" strike="noStrike">
                        <a:solidFill>
                          <a:schemeClr val="bg1"/>
                        </a:solidFill>
                        <a:effectLst/>
                        <a:latin typeface="Inherit"/>
                      </a:endParaRPr>
                    </a:p>
                  </a:txBody>
                  <a:tcPr marL="109698" marR="4063" marT="4063" marB="0" anchor="ctr">
                    <a:solidFill>
                      <a:schemeClr val="accent1"/>
                    </a:solidFill>
                  </a:tcPr>
                </a:tc>
                <a:tc>
                  <a:txBody>
                    <a:bodyPr/>
                    <a:lstStyle/>
                    <a:p>
                      <a:pPr algn="r" fontAlgn="ctr"/>
                      <a:r>
                        <a:rPr lang="en-GB" sz="1000" u="none" strike="noStrike">
                          <a:solidFill>
                            <a:schemeClr val="bg1"/>
                          </a:solidFill>
                          <a:effectLst/>
                        </a:rPr>
                        <a:t>0.72</a:t>
                      </a:r>
                      <a:endParaRPr lang="en-GB" sz="1000" b="0" i="0" u="none" strike="noStrike">
                        <a:solidFill>
                          <a:schemeClr val="bg1"/>
                        </a:solidFill>
                        <a:effectLst/>
                        <a:latin typeface="Arial" panose="020B0604020202020204" pitchFamily="34" charset="0"/>
                      </a:endParaRPr>
                    </a:p>
                  </a:txBody>
                  <a:tcPr marL="4063" marR="36566" marT="4063" marB="0" anchor="ctr">
                    <a:solidFill>
                      <a:schemeClr val="accent1"/>
                    </a:solidFill>
                  </a:tcPr>
                </a:tc>
                <a:extLst>
                  <a:ext uri="{0D108BD9-81ED-4DB2-BD59-A6C34878D82A}">
                    <a16:rowId xmlns:a16="http://schemas.microsoft.com/office/drawing/2014/main" val="2141204321"/>
                  </a:ext>
                </a:extLst>
              </a:tr>
              <a:tr h="339643">
                <a:tc>
                  <a:txBody>
                    <a:bodyPr/>
                    <a:lstStyle/>
                    <a:p>
                      <a:pPr algn="l" fontAlgn="ctr"/>
                      <a:r>
                        <a:rPr lang="en-GB" sz="1000" u="none" strike="noStrike">
                          <a:solidFill>
                            <a:schemeClr val="bg1"/>
                          </a:solidFill>
                          <a:effectLst/>
                        </a:rPr>
                        <a:t>Operating margin TTM</a:t>
                      </a:r>
                      <a:endParaRPr lang="en-GB" sz="1000" b="0" i="0" u="none" strike="noStrike">
                        <a:solidFill>
                          <a:schemeClr val="bg1"/>
                        </a:solidFill>
                        <a:effectLst/>
                        <a:latin typeface="Inherit"/>
                      </a:endParaRPr>
                    </a:p>
                  </a:txBody>
                  <a:tcPr marL="109698" marR="4063" marT="4063" marB="0" anchor="ctr">
                    <a:solidFill>
                      <a:schemeClr val="accent1"/>
                    </a:solidFill>
                  </a:tcPr>
                </a:tc>
                <a:tc>
                  <a:txBody>
                    <a:bodyPr/>
                    <a:lstStyle/>
                    <a:p>
                      <a:pPr algn="r" fontAlgn="ctr"/>
                      <a:r>
                        <a:rPr lang="en-GB" sz="1000" u="none" strike="noStrike">
                          <a:solidFill>
                            <a:schemeClr val="bg1"/>
                          </a:solidFill>
                          <a:effectLst/>
                        </a:rPr>
                        <a:t>9.31%</a:t>
                      </a:r>
                      <a:endParaRPr lang="en-GB" sz="1000" b="0" i="0" u="none" strike="noStrike">
                        <a:solidFill>
                          <a:schemeClr val="bg1"/>
                        </a:solidFill>
                        <a:effectLst/>
                        <a:latin typeface="Arial" panose="020B0604020202020204" pitchFamily="34" charset="0"/>
                      </a:endParaRPr>
                    </a:p>
                  </a:txBody>
                  <a:tcPr marL="4063" marR="36566" marT="4063" marB="0" anchor="ctr">
                    <a:solidFill>
                      <a:schemeClr val="accent1"/>
                    </a:solidFill>
                  </a:tcPr>
                </a:tc>
                <a:extLst>
                  <a:ext uri="{0D108BD9-81ED-4DB2-BD59-A6C34878D82A}">
                    <a16:rowId xmlns:a16="http://schemas.microsoft.com/office/drawing/2014/main" val="2401316237"/>
                  </a:ext>
                </a:extLst>
              </a:tr>
              <a:tr h="312103">
                <a:tc>
                  <a:txBody>
                    <a:bodyPr/>
                    <a:lstStyle/>
                    <a:p>
                      <a:pPr algn="l" fontAlgn="ctr"/>
                      <a:r>
                        <a:rPr lang="en-GB" sz="1000" u="none" strike="noStrike">
                          <a:solidFill>
                            <a:schemeClr val="bg1"/>
                          </a:solidFill>
                          <a:effectLst/>
                        </a:rPr>
                        <a:t>Operating margin 5YA</a:t>
                      </a:r>
                      <a:endParaRPr lang="en-GB" sz="1000" b="0" i="0" u="none" strike="noStrike">
                        <a:solidFill>
                          <a:schemeClr val="bg1"/>
                        </a:solidFill>
                        <a:effectLst/>
                        <a:latin typeface="Inherit"/>
                      </a:endParaRPr>
                    </a:p>
                  </a:txBody>
                  <a:tcPr marL="109698" marR="4063" marT="4063" marB="0" anchor="ctr">
                    <a:solidFill>
                      <a:schemeClr val="accent1"/>
                    </a:solidFill>
                  </a:tcPr>
                </a:tc>
                <a:tc>
                  <a:txBody>
                    <a:bodyPr/>
                    <a:lstStyle/>
                    <a:p>
                      <a:pPr algn="r" fontAlgn="ctr"/>
                      <a:r>
                        <a:rPr lang="en-GB" sz="1000" u="none" strike="noStrike">
                          <a:solidFill>
                            <a:schemeClr val="bg1"/>
                          </a:solidFill>
                          <a:effectLst/>
                        </a:rPr>
                        <a:t>9.67%</a:t>
                      </a:r>
                      <a:endParaRPr lang="en-GB" sz="1000" b="0" i="0" u="none" strike="noStrike">
                        <a:solidFill>
                          <a:schemeClr val="bg1"/>
                        </a:solidFill>
                        <a:effectLst/>
                        <a:latin typeface="Arial" panose="020B0604020202020204" pitchFamily="34" charset="0"/>
                      </a:endParaRPr>
                    </a:p>
                  </a:txBody>
                  <a:tcPr marL="4063" marR="36566" marT="4063" marB="0" anchor="ctr">
                    <a:solidFill>
                      <a:schemeClr val="accent1"/>
                    </a:solidFill>
                  </a:tcPr>
                </a:tc>
                <a:extLst>
                  <a:ext uri="{0D108BD9-81ED-4DB2-BD59-A6C34878D82A}">
                    <a16:rowId xmlns:a16="http://schemas.microsoft.com/office/drawing/2014/main" val="483993130"/>
                  </a:ext>
                </a:extLst>
              </a:tr>
              <a:tr h="275386">
                <a:tc>
                  <a:txBody>
                    <a:bodyPr/>
                    <a:lstStyle/>
                    <a:p>
                      <a:pPr algn="l" fontAlgn="ctr"/>
                      <a:r>
                        <a:rPr lang="en-GB" sz="1000" u="none" strike="noStrike">
                          <a:solidFill>
                            <a:schemeClr val="bg1"/>
                          </a:solidFill>
                          <a:effectLst/>
                        </a:rPr>
                        <a:t>Pretax margin TTM</a:t>
                      </a:r>
                      <a:endParaRPr lang="en-GB" sz="1000" b="0" i="0" u="none" strike="noStrike">
                        <a:solidFill>
                          <a:schemeClr val="bg1"/>
                        </a:solidFill>
                        <a:effectLst/>
                        <a:latin typeface="Inherit"/>
                      </a:endParaRPr>
                    </a:p>
                  </a:txBody>
                  <a:tcPr marL="109698" marR="4063" marT="4063" marB="0" anchor="ctr">
                    <a:solidFill>
                      <a:schemeClr val="accent1"/>
                    </a:solidFill>
                  </a:tcPr>
                </a:tc>
                <a:tc>
                  <a:txBody>
                    <a:bodyPr/>
                    <a:lstStyle/>
                    <a:p>
                      <a:pPr algn="r" fontAlgn="ctr"/>
                      <a:r>
                        <a:rPr lang="en-GB" sz="1000" u="none" strike="noStrike">
                          <a:solidFill>
                            <a:schemeClr val="bg1"/>
                          </a:solidFill>
                          <a:effectLst/>
                        </a:rPr>
                        <a:t>4.99%</a:t>
                      </a:r>
                      <a:endParaRPr lang="en-GB" sz="1000" b="0" i="0" u="none" strike="noStrike">
                        <a:solidFill>
                          <a:schemeClr val="bg1"/>
                        </a:solidFill>
                        <a:effectLst/>
                        <a:latin typeface="Arial" panose="020B0604020202020204" pitchFamily="34" charset="0"/>
                      </a:endParaRPr>
                    </a:p>
                  </a:txBody>
                  <a:tcPr marL="4063" marR="36566" marT="4063" marB="0" anchor="ctr">
                    <a:solidFill>
                      <a:schemeClr val="accent1"/>
                    </a:solidFill>
                  </a:tcPr>
                </a:tc>
                <a:extLst>
                  <a:ext uri="{0D108BD9-81ED-4DB2-BD59-A6C34878D82A}">
                    <a16:rowId xmlns:a16="http://schemas.microsoft.com/office/drawing/2014/main" val="4230914678"/>
                  </a:ext>
                </a:extLst>
              </a:tr>
              <a:tr h="302924">
                <a:tc>
                  <a:txBody>
                    <a:bodyPr/>
                    <a:lstStyle/>
                    <a:p>
                      <a:pPr algn="l" fontAlgn="ctr"/>
                      <a:r>
                        <a:rPr lang="en-GB" sz="1000" u="none" strike="noStrike">
                          <a:solidFill>
                            <a:schemeClr val="bg1"/>
                          </a:solidFill>
                          <a:effectLst/>
                        </a:rPr>
                        <a:t>Pretax margin 5YA</a:t>
                      </a:r>
                      <a:endParaRPr lang="en-GB" sz="1000" b="0" i="0" u="none" strike="noStrike">
                        <a:solidFill>
                          <a:schemeClr val="bg1"/>
                        </a:solidFill>
                        <a:effectLst/>
                        <a:latin typeface="Inherit"/>
                      </a:endParaRPr>
                    </a:p>
                  </a:txBody>
                  <a:tcPr marL="109698" marR="4063" marT="4063" marB="0" anchor="ctr">
                    <a:solidFill>
                      <a:schemeClr val="accent1"/>
                    </a:solidFill>
                  </a:tcPr>
                </a:tc>
                <a:tc>
                  <a:txBody>
                    <a:bodyPr/>
                    <a:lstStyle/>
                    <a:p>
                      <a:pPr algn="r" fontAlgn="ctr"/>
                      <a:r>
                        <a:rPr lang="en-GB" sz="1000" u="none" strike="noStrike">
                          <a:solidFill>
                            <a:schemeClr val="bg1"/>
                          </a:solidFill>
                          <a:effectLst/>
                        </a:rPr>
                        <a:t>4.42%</a:t>
                      </a:r>
                      <a:endParaRPr lang="en-GB" sz="1000" b="0" i="0" u="none" strike="noStrike">
                        <a:solidFill>
                          <a:schemeClr val="bg1"/>
                        </a:solidFill>
                        <a:effectLst/>
                        <a:latin typeface="Arial" panose="020B0604020202020204" pitchFamily="34" charset="0"/>
                      </a:endParaRPr>
                    </a:p>
                  </a:txBody>
                  <a:tcPr marL="4063" marR="36566" marT="4063" marB="0" anchor="ctr">
                    <a:solidFill>
                      <a:schemeClr val="accent1"/>
                    </a:solidFill>
                  </a:tcPr>
                </a:tc>
                <a:extLst>
                  <a:ext uri="{0D108BD9-81ED-4DB2-BD59-A6C34878D82A}">
                    <a16:rowId xmlns:a16="http://schemas.microsoft.com/office/drawing/2014/main" val="1581405083"/>
                  </a:ext>
                </a:extLst>
              </a:tr>
              <a:tr h="321283">
                <a:tc>
                  <a:txBody>
                    <a:bodyPr/>
                    <a:lstStyle/>
                    <a:p>
                      <a:pPr algn="l" fontAlgn="ctr"/>
                      <a:r>
                        <a:rPr lang="en-GB" sz="1000" u="none" strike="noStrike">
                          <a:solidFill>
                            <a:schemeClr val="bg1"/>
                          </a:solidFill>
                          <a:effectLst/>
                        </a:rPr>
                        <a:t>Net Profit margin TTM</a:t>
                      </a:r>
                      <a:endParaRPr lang="en-GB" sz="1000" b="0" i="0" u="none" strike="noStrike">
                        <a:solidFill>
                          <a:schemeClr val="bg1"/>
                        </a:solidFill>
                        <a:effectLst/>
                        <a:latin typeface="Inherit"/>
                      </a:endParaRPr>
                    </a:p>
                  </a:txBody>
                  <a:tcPr marL="109698" marR="4063" marT="4063" marB="0" anchor="ctr">
                    <a:solidFill>
                      <a:schemeClr val="accent1"/>
                    </a:solidFill>
                  </a:tcPr>
                </a:tc>
                <a:tc>
                  <a:txBody>
                    <a:bodyPr/>
                    <a:lstStyle/>
                    <a:p>
                      <a:pPr algn="r" fontAlgn="ctr"/>
                      <a:r>
                        <a:rPr lang="en-GB" sz="1000" u="none" strike="noStrike">
                          <a:solidFill>
                            <a:schemeClr val="bg1"/>
                          </a:solidFill>
                          <a:effectLst/>
                        </a:rPr>
                        <a:t>3.82%</a:t>
                      </a:r>
                      <a:endParaRPr lang="en-GB" sz="1000" b="0" i="0" u="none" strike="noStrike">
                        <a:solidFill>
                          <a:schemeClr val="bg1"/>
                        </a:solidFill>
                        <a:effectLst/>
                        <a:latin typeface="Arial" panose="020B0604020202020204" pitchFamily="34" charset="0"/>
                      </a:endParaRPr>
                    </a:p>
                  </a:txBody>
                  <a:tcPr marL="4063" marR="36566" marT="4063" marB="0" anchor="ctr">
                    <a:solidFill>
                      <a:schemeClr val="accent1"/>
                    </a:solidFill>
                  </a:tcPr>
                </a:tc>
                <a:extLst>
                  <a:ext uri="{0D108BD9-81ED-4DB2-BD59-A6C34878D82A}">
                    <a16:rowId xmlns:a16="http://schemas.microsoft.com/office/drawing/2014/main" val="1922458506"/>
                  </a:ext>
                </a:extLst>
              </a:tr>
              <a:tr h="394721">
                <a:tc>
                  <a:txBody>
                    <a:bodyPr/>
                    <a:lstStyle/>
                    <a:p>
                      <a:pPr algn="l" fontAlgn="ctr"/>
                      <a:r>
                        <a:rPr lang="en-GB" sz="1000" u="none" strike="noStrike">
                          <a:solidFill>
                            <a:schemeClr val="bg1"/>
                          </a:solidFill>
                          <a:effectLst/>
                        </a:rPr>
                        <a:t>Net Profit margin 5YA</a:t>
                      </a:r>
                      <a:endParaRPr lang="en-GB" sz="1000" b="0" i="0" u="none" strike="noStrike">
                        <a:solidFill>
                          <a:schemeClr val="bg1"/>
                        </a:solidFill>
                        <a:effectLst/>
                        <a:latin typeface="Inherit"/>
                      </a:endParaRPr>
                    </a:p>
                  </a:txBody>
                  <a:tcPr marL="109698" marR="4063" marT="4063" marB="0" anchor="ctr">
                    <a:solidFill>
                      <a:schemeClr val="accent1"/>
                    </a:solidFill>
                  </a:tcPr>
                </a:tc>
                <a:tc>
                  <a:txBody>
                    <a:bodyPr/>
                    <a:lstStyle/>
                    <a:p>
                      <a:pPr algn="r" fontAlgn="ctr"/>
                      <a:r>
                        <a:rPr lang="en-GB" sz="1000" u="none" strike="noStrike">
                          <a:solidFill>
                            <a:schemeClr val="bg1"/>
                          </a:solidFill>
                          <a:effectLst/>
                        </a:rPr>
                        <a:t>4.12%</a:t>
                      </a:r>
                      <a:endParaRPr lang="en-GB" sz="1000" b="0" i="0" u="none" strike="noStrike">
                        <a:solidFill>
                          <a:schemeClr val="bg1"/>
                        </a:solidFill>
                        <a:effectLst/>
                        <a:latin typeface="Arial" panose="020B0604020202020204" pitchFamily="34" charset="0"/>
                      </a:endParaRPr>
                    </a:p>
                  </a:txBody>
                  <a:tcPr marL="4063" marR="36566" marT="4063" marB="0" anchor="ctr">
                    <a:solidFill>
                      <a:schemeClr val="accent1"/>
                    </a:solidFill>
                  </a:tcPr>
                </a:tc>
                <a:extLst>
                  <a:ext uri="{0D108BD9-81ED-4DB2-BD59-A6C34878D82A}">
                    <a16:rowId xmlns:a16="http://schemas.microsoft.com/office/drawing/2014/main" val="2618337326"/>
                  </a:ext>
                </a:extLst>
              </a:tr>
              <a:tr h="293745">
                <a:tc>
                  <a:txBody>
                    <a:bodyPr/>
                    <a:lstStyle/>
                    <a:p>
                      <a:pPr algn="l" fontAlgn="ctr"/>
                      <a:r>
                        <a:rPr lang="en-GB" sz="1000" u="none" strike="noStrike">
                          <a:solidFill>
                            <a:schemeClr val="bg1"/>
                          </a:solidFill>
                          <a:effectLst/>
                        </a:rPr>
                        <a:t>Revenue/Share TTM</a:t>
                      </a:r>
                      <a:endParaRPr lang="en-GB" sz="1000" b="0" i="0" u="none" strike="noStrike">
                        <a:solidFill>
                          <a:schemeClr val="bg1"/>
                        </a:solidFill>
                        <a:effectLst/>
                        <a:latin typeface="Inherit"/>
                      </a:endParaRPr>
                    </a:p>
                  </a:txBody>
                  <a:tcPr marL="109698" marR="4063" marT="4063" marB="0" anchor="ctr">
                    <a:solidFill>
                      <a:schemeClr val="accent1"/>
                    </a:solidFill>
                  </a:tcPr>
                </a:tc>
                <a:tc>
                  <a:txBody>
                    <a:bodyPr/>
                    <a:lstStyle/>
                    <a:p>
                      <a:pPr algn="r" fontAlgn="ctr"/>
                      <a:r>
                        <a:rPr lang="en-GB" sz="1000" u="none" strike="noStrike">
                          <a:solidFill>
                            <a:schemeClr val="bg1"/>
                          </a:solidFill>
                          <a:effectLst/>
                        </a:rPr>
                        <a:t>10.72</a:t>
                      </a:r>
                      <a:endParaRPr lang="en-GB" sz="1000" b="0" i="0" u="none" strike="noStrike">
                        <a:solidFill>
                          <a:schemeClr val="bg1"/>
                        </a:solidFill>
                        <a:effectLst/>
                        <a:latin typeface="Arial" panose="020B0604020202020204" pitchFamily="34" charset="0"/>
                      </a:endParaRPr>
                    </a:p>
                  </a:txBody>
                  <a:tcPr marL="4063" marR="36566" marT="4063" marB="0" anchor="ctr">
                    <a:solidFill>
                      <a:schemeClr val="accent1"/>
                    </a:solidFill>
                  </a:tcPr>
                </a:tc>
                <a:extLst>
                  <a:ext uri="{0D108BD9-81ED-4DB2-BD59-A6C34878D82A}">
                    <a16:rowId xmlns:a16="http://schemas.microsoft.com/office/drawing/2014/main" val="1091234056"/>
                  </a:ext>
                </a:extLst>
              </a:tr>
              <a:tr h="247847">
                <a:tc>
                  <a:txBody>
                    <a:bodyPr/>
                    <a:lstStyle/>
                    <a:p>
                      <a:pPr algn="l" fontAlgn="ctr"/>
                      <a:r>
                        <a:rPr lang="en-GB" sz="1000" u="none" strike="noStrike">
                          <a:solidFill>
                            <a:schemeClr val="bg1"/>
                          </a:solidFill>
                          <a:effectLst/>
                        </a:rPr>
                        <a:t>Basic EPS ANN</a:t>
                      </a:r>
                      <a:endParaRPr lang="en-GB" sz="1000" b="0" i="0" u="none" strike="noStrike">
                        <a:solidFill>
                          <a:schemeClr val="bg1"/>
                        </a:solidFill>
                        <a:effectLst/>
                        <a:latin typeface="Inherit"/>
                      </a:endParaRPr>
                    </a:p>
                  </a:txBody>
                  <a:tcPr marL="109698" marR="4063" marT="4063" marB="0" anchor="ctr">
                    <a:solidFill>
                      <a:schemeClr val="accent1"/>
                    </a:solidFill>
                  </a:tcPr>
                </a:tc>
                <a:tc>
                  <a:txBody>
                    <a:bodyPr/>
                    <a:lstStyle/>
                    <a:p>
                      <a:pPr algn="r" fontAlgn="ctr"/>
                      <a:r>
                        <a:rPr lang="en-GB" sz="1000" u="none" strike="noStrike">
                          <a:solidFill>
                            <a:schemeClr val="bg1"/>
                          </a:solidFill>
                          <a:effectLst/>
                        </a:rPr>
                        <a:t>0.42</a:t>
                      </a:r>
                      <a:endParaRPr lang="en-GB" sz="1000" b="0" i="0" u="none" strike="noStrike">
                        <a:solidFill>
                          <a:schemeClr val="bg1"/>
                        </a:solidFill>
                        <a:effectLst/>
                        <a:latin typeface="Arial" panose="020B0604020202020204" pitchFamily="34" charset="0"/>
                      </a:endParaRPr>
                    </a:p>
                  </a:txBody>
                  <a:tcPr marL="4063" marR="36566" marT="4063" marB="0" anchor="ctr">
                    <a:solidFill>
                      <a:schemeClr val="accent1"/>
                    </a:solidFill>
                  </a:tcPr>
                </a:tc>
                <a:extLst>
                  <a:ext uri="{0D108BD9-81ED-4DB2-BD59-A6C34878D82A}">
                    <a16:rowId xmlns:a16="http://schemas.microsoft.com/office/drawing/2014/main" val="1405267052"/>
                  </a:ext>
                </a:extLst>
              </a:tr>
              <a:tr h="275386">
                <a:tc>
                  <a:txBody>
                    <a:bodyPr/>
                    <a:lstStyle/>
                    <a:p>
                      <a:pPr algn="l" fontAlgn="ctr"/>
                      <a:r>
                        <a:rPr lang="en-GB" sz="1000" u="none" strike="noStrike">
                          <a:solidFill>
                            <a:schemeClr val="bg1"/>
                          </a:solidFill>
                          <a:effectLst/>
                        </a:rPr>
                        <a:t>Quick Ratio MRQ</a:t>
                      </a:r>
                      <a:endParaRPr lang="en-GB" sz="1000" b="0" i="0" u="none" strike="noStrike">
                        <a:solidFill>
                          <a:schemeClr val="bg1"/>
                        </a:solidFill>
                        <a:effectLst/>
                        <a:latin typeface="Inherit"/>
                      </a:endParaRPr>
                    </a:p>
                  </a:txBody>
                  <a:tcPr marL="109698" marR="4063" marT="4063" marB="0" anchor="ctr">
                    <a:solidFill>
                      <a:schemeClr val="accent1"/>
                    </a:solidFill>
                  </a:tcPr>
                </a:tc>
                <a:tc>
                  <a:txBody>
                    <a:bodyPr/>
                    <a:lstStyle/>
                    <a:p>
                      <a:pPr algn="r" fontAlgn="ctr"/>
                      <a:r>
                        <a:rPr lang="en-GB" sz="1000" u="none" strike="noStrike">
                          <a:solidFill>
                            <a:schemeClr val="bg1"/>
                          </a:solidFill>
                          <a:effectLst/>
                        </a:rPr>
                        <a:t>0.43</a:t>
                      </a:r>
                      <a:endParaRPr lang="en-GB" sz="1000" b="0" i="0" u="none" strike="noStrike">
                        <a:solidFill>
                          <a:schemeClr val="bg1"/>
                        </a:solidFill>
                        <a:effectLst/>
                        <a:latin typeface="Arial" panose="020B0604020202020204" pitchFamily="34" charset="0"/>
                      </a:endParaRPr>
                    </a:p>
                  </a:txBody>
                  <a:tcPr marL="4063" marR="36566" marT="4063" marB="0" anchor="ctr">
                    <a:solidFill>
                      <a:schemeClr val="accent1"/>
                    </a:solidFill>
                  </a:tcPr>
                </a:tc>
                <a:extLst>
                  <a:ext uri="{0D108BD9-81ED-4DB2-BD59-A6C34878D82A}">
                    <a16:rowId xmlns:a16="http://schemas.microsoft.com/office/drawing/2014/main" val="4121068830"/>
                  </a:ext>
                </a:extLst>
              </a:tr>
              <a:tr h="266206">
                <a:tc>
                  <a:txBody>
                    <a:bodyPr/>
                    <a:lstStyle/>
                    <a:p>
                      <a:pPr algn="l" fontAlgn="ctr"/>
                      <a:r>
                        <a:rPr lang="en-GB" sz="1000" u="none" strike="noStrike">
                          <a:solidFill>
                            <a:schemeClr val="bg1"/>
                          </a:solidFill>
                          <a:effectLst/>
                        </a:rPr>
                        <a:t>Current Ratio MRQ</a:t>
                      </a:r>
                      <a:endParaRPr lang="en-GB" sz="1000" b="0" i="0" u="none" strike="noStrike">
                        <a:solidFill>
                          <a:schemeClr val="bg1"/>
                        </a:solidFill>
                        <a:effectLst/>
                        <a:latin typeface="Inherit"/>
                      </a:endParaRPr>
                    </a:p>
                  </a:txBody>
                  <a:tcPr marL="109698" marR="4063" marT="4063" marB="0" anchor="ctr">
                    <a:solidFill>
                      <a:schemeClr val="accent1"/>
                    </a:solidFill>
                  </a:tcPr>
                </a:tc>
                <a:tc>
                  <a:txBody>
                    <a:bodyPr/>
                    <a:lstStyle/>
                    <a:p>
                      <a:pPr algn="r" fontAlgn="ctr"/>
                      <a:r>
                        <a:rPr lang="en-GB" sz="1000" u="none" strike="noStrike">
                          <a:solidFill>
                            <a:schemeClr val="bg1"/>
                          </a:solidFill>
                          <a:effectLst/>
                        </a:rPr>
                        <a:t>1.09</a:t>
                      </a:r>
                      <a:endParaRPr lang="en-GB" sz="1000" b="0" i="0" u="none" strike="noStrike">
                        <a:solidFill>
                          <a:schemeClr val="bg1"/>
                        </a:solidFill>
                        <a:effectLst/>
                        <a:latin typeface="Arial" panose="020B0604020202020204" pitchFamily="34" charset="0"/>
                      </a:endParaRPr>
                    </a:p>
                  </a:txBody>
                  <a:tcPr marL="4063" marR="36566" marT="4063" marB="0" anchor="ctr">
                    <a:solidFill>
                      <a:schemeClr val="accent1"/>
                    </a:solidFill>
                  </a:tcPr>
                </a:tc>
                <a:extLst>
                  <a:ext uri="{0D108BD9-81ED-4DB2-BD59-A6C34878D82A}">
                    <a16:rowId xmlns:a16="http://schemas.microsoft.com/office/drawing/2014/main" val="3165406563"/>
                  </a:ext>
                </a:extLst>
              </a:tr>
              <a:tr h="238668">
                <a:tc>
                  <a:txBody>
                    <a:bodyPr/>
                    <a:lstStyle/>
                    <a:p>
                      <a:pPr algn="l" fontAlgn="ctr"/>
                      <a:r>
                        <a:rPr lang="en-GB" sz="1000" u="none" strike="noStrike">
                          <a:solidFill>
                            <a:schemeClr val="bg1"/>
                          </a:solidFill>
                          <a:effectLst/>
                        </a:rPr>
                        <a:t>Asset Turnover TTM</a:t>
                      </a:r>
                      <a:endParaRPr lang="en-GB" sz="1000" b="0" i="0" u="none" strike="noStrike">
                        <a:solidFill>
                          <a:schemeClr val="bg1"/>
                        </a:solidFill>
                        <a:effectLst/>
                        <a:latin typeface="Inherit"/>
                      </a:endParaRPr>
                    </a:p>
                  </a:txBody>
                  <a:tcPr marL="109698" marR="4063" marT="4063" marB="0" anchor="ctr">
                    <a:solidFill>
                      <a:schemeClr val="accent1"/>
                    </a:solidFill>
                  </a:tcPr>
                </a:tc>
                <a:tc>
                  <a:txBody>
                    <a:bodyPr/>
                    <a:lstStyle/>
                    <a:p>
                      <a:pPr algn="r" fontAlgn="ctr"/>
                      <a:r>
                        <a:rPr lang="en-GB" sz="1000" u="none" strike="noStrike">
                          <a:solidFill>
                            <a:schemeClr val="bg1"/>
                          </a:solidFill>
                          <a:effectLst/>
                        </a:rPr>
                        <a:t>0.8</a:t>
                      </a:r>
                      <a:endParaRPr lang="en-GB" sz="1000" b="0" i="0" u="none" strike="noStrike">
                        <a:solidFill>
                          <a:schemeClr val="bg1"/>
                        </a:solidFill>
                        <a:effectLst/>
                        <a:latin typeface="Arial" panose="020B0604020202020204" pitchFamily="34" charset="0"/>
                      </a:endParaRPr>
                    </a:p>
                  </a:txBody>
                  <a:tcPr marL="4063" marR="36566" marT="4063" marB="0" anchor="ctr">
                    <a:solidFill>
                      <a:schemeClr val="accent1"/>
                    </a:solidFill>
                  </a:tcPr>
                </a:tc>
                <a:extLst>
                  <a:ext uri="{0D108BD9-81ED-4DB2-BD59-A6C34878D82A}">
                    <a16:rowId xmlns:a16="http://schemas.microsoft.com/office/drawing/2014/main" val="2616992690"/>
                  </a:ext>
                </a:extLst>
              </a:tr>
              <a:tr h="394720">
                <a:tc>
                  <a:txBody>
                    <a:bodyPr/>
                    <a:lstStyle/>
                    <a:p>
                      <a:pPr algn="l" fontAlgn="ctr"/>
                      <a:r>
                        <a:rPr lang="en-GB" sz="1000" u="none" strike="noStrike">
                          <a:solidFill>
                            <a:schemeClr val="bg1"/>
                          </a:solidFill>
                          <a:effectLst/>
                        </a:rPr>
                        <a:t>Inventory Turnover TTM</a:t>
                      </a:r>
                      <a:endParaRPr lang="en-GB" sz="1000" b="0" i="0" u="none" strike="noStrike">
                        <a:solidFill>
                          <a:schemeClr val="bg1"/>
                        </a:solidFill>
                        <a:effectLst/>
                        <a:latin typeface="Inherit"/>
                      </a:endParaRPr>
                    </a:p>
                  </a:txBody>
                  <a:tcPr marL="109698" marR="4063" marT="4063" marB="0" anchor="ctr">
                    <a:solidFill>
                      <a:schemeClr val="accent1"/>
                    </a:solidFill>
                  </a:tcPr>
                </a:tc>
                <a:tc>
                  <a:txBody>
                    <a:bodyPr/>
                    <a:lstStyle/>
                    <a:p>
                      <a:pPr algn="r" fontAlgn="ctr"/>
                      <a:r>
                        <a:rPr lang="en-GB" sz="1000" u="none" strike="noStrike">
                          <a:solidFill>
                            <a:schemeClr val="bg1"/>
                          </a:solidFill>
                          <a:effectLst/>
                        </a:rPr>
                        <a:t>1.74</a:t>
                      </a:r>
                      <a:endParaRPr lang="en-GB" sz="1000" b="0" i="0" u="none" strike="noStrike">
                        <a:solidFill>
                          <a:schemeClr val="bg1"/>
                        </a:solidFill>
                        <a:effectLst/>
                        <a:latin typeface="Arial" panose="020B0604020202020204" pitchFamily="34" charset="0"/>
                      </a:endParaRPr>
                    </a:p>
                  </a:txBody>
                  <a:tcPr marL="4063" marR="36566" marT="4063" marB="0" anchor="ctr">
                    <a:solidFill>
                      <a:schemeClr val="accent1"/>
                    </a:solidFill>
                  </a:tcPr>
                </a:tc>
                <a:extLst>
                  <a:ext uri="{0D108BD9-81ED-4DB2-BD59-A6C34878D82A}">
                    <a16:rowId xmlns:a16="http://schemas.microsoft.com/office/drawing/2014/main" val="4128006302"/>
                  </a:ext>
                </a:extLst>
              </a:tr>
              <a:tr h="489064">
                <a:tc>
                  <a:txBody>
                    <a:bodyPr/>
                    <a:lstStyle/>
                    <a:p>
                      <a:pPr algn="l" fontAlgn="ctr"/>
                      <a:r>
                        <a:rPr lang="en-GB" sz="1000" u="none" strike="noStrike">
                          <a:solidFill>
                            <a:schemeClr val="bg1"/>
                          </a:solidFill>
                          <a:effectLst/>
                        </a:rPr>
                        <a:t>Receivable Turnover TTM</a:t>
                      </a:r>
                      <a:endParaRPr lang="en-GB" sz="1000" b="0" i="0" u="none" strike="noStrike">
                        <a:solidFill>
                          <a:schemeClr val="bg1"/>
                        </a:solidFill>
                        <a:effectLst/>
                        <a:latin typeface="Inherit"/>
                      </a:endParaRPr>
                    </a:p>
                  </a:txBody>
                  <a:tcPr marL="109698" marR="4063" marT="4063" marB="0" anchor="ctr">
                    <a:solidFill>
                      <a:schemeClr val="accent1"/>
                    </a:solidFill>
                  </a:tcPr>
                </a:tc>
                <a:tc>
                  <a:txBody>
                    <a:bodyPr/>
                    <a:lstStyle/>
                    <a:p>
                      <a:pPr algn="r" fontAlgn="ctr"/>
                      <a:r>
                        <a:rPr lang="en-GB" sz="1000" u="none" strike="noStrike">
                          <a:solidFill>
                            <a:schemeClr val="bg1"/>
                          </a:solidFill>
                          <a:effectLst/>
                        </a:rPr>
                        <a:t>3.54</a:t>
                      </a:r>
                      <a:endParaRPr lang="en-GB" sz="1000" b="0" i="0" u="none" strike="noStrike">
                        <a:solidFill>
                          <a:schemeClr val="bg1"/>
                        </a:solidFill>
                        <a:effectLst/>
                        <a:latin typeface="Arial" panose="020B0604020202020204" pitchFamily="34" charset="0"/>
                      </a:endParaRPr>
                    </a:p>
                  </a:txBody>
                  <a:tcPr marL="4063" marR="36566" marT="4063" marB="0" anchor="ctr">
                    <a:solidFill>
                      <a:schemeClr val="accent1"/>
                    </a:solidFill>
                  </a:tcPr>
                </a:tc>
                <a:extLst>
                  <a:ext uri="{0D108BD9-81ED-4DB2-BD59-A6C34878D82A}">
                    <a16:rowId xmlns:a16="http://schemas.microsoft.com/office/drawing/2014/main" val="3421012975"/>
                  </a:ext>
                </a:extLst>
              </a:tr>
              <a:tr h="341069">
                <a:tc>
                  <a:txBody>
                    <a:bodyPr/>
                    <a:lstStyle/>
                    <a:p>
                      <a:pPr algn="l" fontAlgn="ctr"/>
                      <a:r>
                        <a:rPr lang="en-GB" sz="1000" u="none" strike="noStrike">
                          <a:solidFill>
                            <a:schemeClr val="bg1"/>
                          </a:solidFill>
                          <a:effectLst/>
                        </a:rPr>
                        <a:t>Dividend Yield 5 Year Avg. 5YA</a:t>
                      </a:r>
                      <a:endParaRPr lang="en-GB" sz="1000" b="0" i="0" u="none" strike="noStrike">
                        <a:solidFill>
                          <a:schemeClr val="bg1"/>
                        </a:solidFill>
                        <a:effectLst/>
                        <a:latin typeface="Inherit"/>
                      </a:endParaRPr>
                    </a:p>
                  </a:txBody>
                  <a:tcPr marL="109698" marR="4063" marT="4063" marB="0" anchor="ctr">
                    <a:solidFill>
                      <a:schemeClr val="accent1"/>
                    </a:solidFill>
                  </a:tcPr>
                </a:tc>
                <a:tc>
                  <a:txBody>
                    <a:bodyPr/>
                    <a:lstStyle/>
                    <a:p>
                      <a:pPr algn="r" fontAlgn="ctr"/>
                      <a:r>
                        <a:rPr lang="en-GB" sz="1000" u="none" strike="noStrike">
                          <a:solidFill>
                            <a:schemeClr val="bg1"/>
                          </a:solidFill>
                          <a:effectLst/>
                        </a:rPr>
                        <a:t>0.70%</a:t>
                      </a:r>
                      <a:endParaRPr lang="en-GB" sz="1000" b="0" i="0" u="none" strike="noStrike">
                        <a:solidFill>
                          <a:schemeClr val="bg1"/>
                        </a:solidFill>
                        <a:effectLst/>
                        <a:latin typeface="Arial" panose="020B0604020202020204" pitchFamily="34" charset="0"/>
                      </a:endParaRPr>
                    </a:p>
                  </a:txBody>
                  <a:tcPr marL="4063" marR="36566" marT="4063" marB="0" anchor="ctr">
                    <a:solidFill>
                      <a:schemeClr val="accent1"/>
                    </a:solidFill>
                  </a:tcPr>
                </a:tc>
                <a:extLst>
                  <a:ext uri="{0D108BD9-81ED-4DB2-BD59-A6C34878D82A}">
                    <a16:rowId xmlns:a16="http://schemas.microsoft.com/office/drawing/2014/main" val="1363273366"/>
                  </a:ext>
                </a:extLst>
              </a:tr>
              <a:tr h="411652">
                <a:tc>
                  <a:txBody>
                    <a:bodyPr/>
                    <a:lstStyle/>
                    <a:p>
                      <a:pPr algn="l" fontAlgn="ctr"/>
                      <a:r>
                        <a:rPr lang="en-GB" sz="1000" u="none" strike="noStrike">
                          <a:solidFill>
                            <a:schemeClr val="bg1"/>
                          </a:solidFill>
                          <a:effectLst/>
                        </a:rPr>
                        <a:t>Dividend Growth Rate ANN</a:t>
                      </a:r>
                      <a:endParaRPr lang="en-GB" sz="1000" b="0" i="0" u="none" strike="noStrike">
                        <a:solidFill>
                          <a:schemeClr val="bg1"/>
                        </a:solidFill>
                        <a:effectLst/>
                        <a:latin typeface="Inherit"/>
                      </a:endParaRPr>
                    </a:p>
                  </a:txBody>
                  <a:tcPr marL="109698" marR="4063" marT="4063" marB="0" anchor="ctr">
                    <a:solidFill>
                      <a:schemeClr val="accent1"/>
                    </a:solidFill>
                  </a:tcPr>
                </a:tc>
                <a:tc>
                  <a:txBody>
                    <a:bodyPr/>
                    <a:lstStyle/>
                    <a:p>
                      <a:pPr algn="r" fontAlgn="ctr"/>
                      <a:r>
                        <a:rPr lang="en-GB" sz="1000" u="none" strike="noStrike">
                          <a:solidFill>
                            <a:schemeClr val="bg1"/>
                          </a:solidFill>
                          <a:effectLst/>
                        </a:rPr>
                        <a:t>-100%</a:t>
                      </a:r>
                      <a:endParaRPr lang="en-GB" sz="1000" b="0" i="0" u="none" strike="noStrike">
                        <a:solidFill>
                          <a:schemeClr val="bg1"/>
                        </a:solidFill>
                        <a:effectLst/>
                        <a:latin typeface="Arial" panose="020B0604020202020204" pitchFamily="34" charset="0"/>
                      </a:endParaRPr>
                    </a:p>
                  </a:txBody>
                  <a:tcPr marL="4063" marR="36566" marT="4063" marB="0" anchor="ctr">
                    <a:solidFill>
                      <a:schemeClr val="accent1"/>
                    </a:solidFill>
                  </a:tcPr>
                </a:tc>
                <a:extLst>
                  <a:ext uri="{0D108BD9-81ED-4DB2-BD59-A6C34878D82A}">
                    <a16:rowId xmlns:a16="http://schemas.microsoft.com/office/drawing/2014/main" val="3932144897"/>
                  </a:ext>
                </a:extLst>
              </a:tr>
              <a:tr h="344865">
                <a:tc>
                  <a:txBody>
                    <a:bodyPr/>
                    <a:lstStyle/>
                    <a:p>
                      <a:pPr algn="l" fontAlgn="ctr"/>
                      <a:r>
                        <a:rPr lang="en-GB" sz="1000" u="none" strike="noStrike">
                          <a:solidFill>
                            <a:schemeClr val="bg1"/>
                          </a:solidFill>
                          <a:effectLst/>
                        </a:rPr>
                        <a:t>Payout Ratio TTM</a:t>
                      </a:r>
                      <a:endParaRPr lang="en-GB" sz="1000" b="0" i="0" u="none" strike="noStrike">
                        <a:solidFill>
                          <a:schemeClr val="bg1"/>
                        </a:solidFill>
                        <a:effectLst/>
                        <a:latin typeface="Inherit"/>
                      </a:endParaRPr>
                    </a:p>
                  </a:txBody>
                  <a:tcPr marL="109698" marR="4063" marT="4063" marB="0" anchor="ctr">
                    <a:solidFill>
                      <a:schemeClr val="accent1"/>
                    </a:solidFill>
                  </a:tcPr>
                </a:tc>
                <a:tc>
                  <a:txBody>
                    <a:bodyPr/>
                    <a:lstStyle/>
                    <a:p>
                      <a:pPr algn="r" fontAlgn="ctr"/>
                      <a:r>
                        <a:rPr lang="en-GB" sz="1000" u="none" strike="noStrike" dirty="0">
                          <a:solidFill>
                            <a:schemeClr val="bg1"/>
                          </a:solidFill>
                          <a:effectLst/>
                        </a:rPr>
                        <a:t>117.26%</a:t>
                      </a:r>
                      <a:endParaRPr lang="en-GB" sz="1000" b="0" i="0" u="none" strike="noStrike" dirty="0">
                        <a:solidFill>
                          <a:schemeClr val="bg1"/>
                        </a:solidFill>
                        <a:effectLst/>
                        <a:latin typeface="Arial" panose="020B0604020202020204" pitchFamily="34" charset="0"/>
                      </a:endParaRPr>
                    </a:p>
                  </a:txBody>
                  <a:tcPr marL="4063" marR="36566" marT="4063" marB="0" anchor="ctr">
                    <a:solidFill>
                      <a:schemeClr val="accent1"/>
                    </a:solidFill>
                  </a:tcPr>
                </a:tc>
                <a:extLst>
                  <a:ext uri="{0D108BD9-81ED-4DB2-BD59-A6C34878D82A}">
                    <a16:rowId xmlns:a16="http://schemas.microsoft.com/office/drawing/2014/main" val="133890838"/>
                  </a:ext>
                </a:extLst>
              </a:tr>
            </a:tbl>
          </a:graphicData>
        </a:graphic>
      </p:graphicFrame>
      <p:sp>
        <p:nvSpPr>
          <p:cNvPr id="11" name="TextBox 10">
            <a:extLst>
              <a:ext uri="{FF2B5EF4-FFF2-40B4-BE49-F238E27FC236}">
                <a16:creationId xmlns:a16="http://schemas.microsoft.com/office/drawing/2014/main" id="{D2301655-3A09-5C0F-2826-F109725F69D9}"/>
              </a:ext>
            </a:extLst>
          </p:cNvPr>
          <p:cNvSpPr txBox="1"/>
          <p:nvPr/>
        </p:nvSpPr>
        <p:spPr>
          <a:xfrm>
            <a:off x="6673835" y="576978"/>
            <a:ext cx="645622" cy="369332"/>
          </a:xfrm>
          <a:prstGeom prst="rect">
            <a:avLst/>
          </a:prstGeom>
          <a:noFill/>
        </p:spPr>
        <p:txBody>
          <a:bodyPr wrap="square" rtlCol="0">
            <a:spAutoFit/>
          </a:bodyPr>
          <a:lstStyle/>
          <a:p>
            <a:r>
              <a:rPr lang="fr-FR" dirty="0">
                <a:solidFill>
                  <a:schemeClr val="bg1"/>
                </a:solidFill>
              </a:rPr>
              <a:t>SAH</a:t>
            </a:r>
            <a:endParaRPr lang="en-GB" dirty="0">
              <a:solidFill>
                <a:schemeClr val="bg1"/>
              </a:solidFill>
            </a:endParaRPr>
          </a:p>
        </p:txBody>
      </p:sp>
    </p:spTree>
    <p:extLst>
      <p:ext uri="{BB962C8B-B14F-4D97-AF65-F5344CB8AC3E}">
        <p14:creationId xmlns:p14="http://schemas.microsoft.com/office/powerpoint/2010/main" val="1478758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E5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3A4F08-FFD3-52A2-E444-DDE01FF5C1EF}"/>
              </a:ext>
            </a:extLst>
          </p:cNvPr>
          <p:cNvSpPr>
            <a:spLocks noGrp="1"/>
          </p:cNvSpPr>
          <p:nvPr>
            <p:ph type="title"/>
          </p:nvPr>
        </p:nvSpPr>
        <p:spPr>
          <a:xfrm>
            <a:off x="4911287" y="63715"/>
            <a:ext cx="1878674" cy="445700"/>
          </a:xfrm>
        </p:spPr>
        <p:txBody>
          <a:bodyPr>
            <a:normAutofit/>
          </a:bodyPr>
          <a:lstStyle/>
          <a:p>
            <a:r>
              <a:rPr lang="fr-FR" sz="2400" b="1" dirty="0">
                <a:solidFill>
                  <a:schemeClr val="bg2">
                    <a:lumMod val="90000"/>
                  </a:schemeClr>
                </a:solidFill>
              </a:rPr>
              <a:t>Distribution</a:t>
            </a:r>
            <a:endParaRPr lang="en-GB" sz="2400" b="1" dirty="0">
              <a:solidFill>
                <a:schemeClr val="bg2">
                  <a:lumMod val="90000"/>
                </a:schemeClr>
              </a:solidFill>
            </a:endParaRPr>
          </a:p>
        </p:txBody>
      </p:sp>
      <p:sp>
        <p:nvSpPr>
          <p:cNvPr id="5" name="TextBox 4">
            <a:extLst>
              <a:ext uri="{FF2B5EF4-FFF2-40B4-BE49-F238E27FC236}">
                <a16:creationId xmlns:a16="http://schemas.microsoft.com/office/drawing/2014/main" id="{9421CF59-95AF-C6D8-EB63-E5B86973CBAF}"/>
              </a:ext>
            </a:extLst>
          </p:cNvPr>
          <p:cNvSpPr txBox="1"/>
          <p:nvPr/>
        </p:nvSpPr>
        <p:spPr>
          <a:xfrm>
            <a:off x="713161" y="509415"/>
            <a:ext cx="1798313" cy="369332"/>
          </a:xfrm>
          <a:prstGeom prst="rect">
            <a:avLst/>
          </a:prstGeom>
          <a:noFill/>
        </p:spPr>
        <p:txBody>
          <a:bodyPr wrap="none" rtlCol="0">
            <a:spAutoFit/>
          </a:bodyPr>
          <a:lstStyle/>
          <a:p>
            <a:r>
              <a:rPr lang="fr-FR" dirty="0">
                <a:solidFill>
                  <a:schemeClr val="bg1"/>
                </a:solidFill>
              </a:rPr>
              <a:t>Magasin </a:t>
            </a:r>
            <a:r>
              <a:rPr lang="fr-FR" dirty="0" err="1">
                <a:solidFill>
                  <a:schemeClr val="bg1"/>
                </a:solidFill>
              </a:rPr>
              <a:t>general</a:t>
            </a:r>
            <a:endParaRPr lang="en-GB" dirty="0">
              <a:solidFill>
                <a:schemeClr val="bg1"/>
              </a:solidFill>
            </a:endParaRPr>
          </a:p>
        </p:txBody>
      </p:sp>
      <p:sp>
        <p:nvSpPr>
          <p:cNvPr id="8" name="TextBox 7">
            <a:extLst>
              <a:ext uri="{FF2B5EF4-FFF2-40B4-BE49-F238E27FC236}">
                <a16:creationId xmlns:a16="http://schemas.microsoft.com/office/drawing/2014/main" id="{6E7B4E69-783E-2B72-6F9C-A8CA3934C0B2}"/>
              </a:ext>
            </a:extLst>
          </p:cNvPr>
          <p:cNvSpPr txBox="1"/>
          <p:nvPr/>
        </p:nvSpPr>
        <p:spPr>
          <a:xfrm>
            <a:off x="3877920" y="509415"/>
            <a:ext cx="1222129" cy="369332"/>
          </a:xfrm>
          <a:prstGeom prst="rect">
            <a:avLst/>
          </a:prstGeom>
          <a:noFill/>
        </p:spPr>
        <p:txBody>
          <a:bodyPr wrap="none" rtlCol="0">
            <a:spAutoFit/>
          </a:bodyPr>
          <a:lstStyle>
            <a:defPPr>
              <a:defRPr lang="en-US"/>
            </a:defPPr>
            <a:lvl1pPr>
              <a:defRPr>
                <a:solidFill>
                  <a:schemeClr val="bg1"/>
                </a:solidFill>
              </a:defRPr>
            </a:lvl1pPr>
          </a:lstStyle>
          <a:p>
            <a:r>
              <a:rPr lang="fr-FR" dirty="0"/>
              <a:t>SOTUMAG</a:t>
            </a:r>
          </a:p>
        </p:txBody>
      </p:sp>
      <p:sp>
        <p:nvSpPr>
          <p:cNvPr id="18" name="TextBox 17">
            <a:extLst>
              <a:ext uri="{FF2B5EF4-FFF2-40B4-BE49-F238E27FC236}">
                <a16:creationId xmlns:a16="http://schemas.microsoft.com/office/drawing/2014/main" id="{376C87C8-C27F-6313-BFE4-E1BE256988CC}"/>
              </a:ext>
            </a:extLst>
          </p:cNvPr>
          <p:cNvSpPr txBox="1"/>
          <p:nvPr/>
        </p:nvSpPr>
        <p:spPr>
          <a:xfrm>
            <a:off x="10276985" y="492357"/>
            <a:ext cx="999504" cy="369332"/>
          </a:xfrm>
          <a:prstGeom prst="rect">
            <a:avLst/>
          </a:prstGeom>
          <a:noFill/>
        </p:spPr>
        <p:txBody>
          <a:bodyPr wrap="none" rtlCol="0">
            <a:spAutoFit/>
          </a:bodyPr>
          <a:lstStyle/>
          <a:p>
            <a:r>
              <a:rPr lang="fr-FR" dirty="0" err="1">
                <a:solidFill>
                  <a:schemeClr val="bg1"/>
                </a:solidFill>
              </a:rPr>
              <a:t>Industry</a:t>
            </a:r>
            <a:endParaRPr lang="en-GB" dirty="0">
              <a:solidFill>
                <a:schemeClr val="bg1"/>
              </a:solidFill>
            </a:endParaRPr>
          </a:p>
        </p:txBody>
      </p:sp>
      <p:graphicFrame>
        <p:nvGraphicFramePr>
          <p:cNvPr id="20" name="Table 19">
            <a:extLst>
              <a:ext uri="{FF2B5EF4-FFF2-40B4-BE49-F238E27FC236}">
                <a16:creationId xmlns:a16="http://schemas.microsoft.com/office/drawing/2014/main" id="{B2E52A82-F896-3BBC-C34A-2BCDC5919E9B}"/>
              </a:ext>
            </a:extLst>
          </p:cNvPr>
          <p:cNvGraphicFramePr>
            <a:graphicFrameLocks noGrp="1"/>
          </p:cNvGraphicFramePr>
          <p:nvPr>
            <p:extLst>
              <p:ext uri="{D42A27DB-BD31-4B8C-83A1-F6EECF244321}">
                <p14:modId xmlns:p14="http://schemas.microsoft.com/office/powerpoint/2010/main" val="2858892634"/>
              </p:ext>
            </p:extLst>
          </p:nvPr>
        </p:nvGraphicFramePr>
        <p:xfrm>
          <a:off x="9420038" y="849437"/>
          <a:ext cx="2562966" cy="5854564"/>
        </p:xfrm>
        <a:graphic>
          <a:graphicData uri="http://schemas.openxmlformats.org/drawingml/2006/table">
            <a:tbl>
              <a:tblPr>
                <a:tableStyleId>{5C22544A-7EE6-4342-B048-85BDC9FD1C3A}</a:tableStyleId>
              </a:tblPr>
              <a:tblGrid>
                <a:gridCol w="1959484">
                  <a:extLst>
                    <a:ext uri="{9D8B030D-6E8A-4147-A177-3AD203B41FA5}">
                      <a16:colId xmlns:a16="http://schemas.microsoft.com/office/drawing/2014/main" val="4097790741"/>
                    </a:ext>
                  </a:extLst>
                </a:gridCol>
                <a:gridCol w="603482">
                  <a:extLst>
                    <a:ext uri="{9D8B030D-6E8A-4147-A177-3AD203B41FA5}">
                      <a16:colId xmlns:a16="http://schemas.microsoft.com/office/drawing/2014/main" val="3646096661"/>
                    </a:ext>
                  </a:extLst>
                </a:gridCol>
              </a:tblGrid>
              <a:tr h="265191">
                <a:tc>
                  <a:txBody>
                    <a:bodyPr/>
                    <a:lstStyle/>
                    <a:p>
                      <a:pPr algn="l" fontAlgn="b"/>
                      <a:r>
                        <a:rPr lang="en-GB" sz="900" u="none" strike="noStrike">
                          <a:effectLst/>
                        </a:rPr>
                        <a:t>P/E Ratio TTM</a:t>
                      </a:r>
                      <a:endParaRPr lang="en-GB" sz="9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en-GB" sz="900" u="none" strike="noStrike">
                          <a:effectLst/>
                        </a:rPr>
                        <a:t>4.58</a:t>
                      </a:r>
                      <a:endParaRPr lang="en-GB" sz="9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1363368271"/>
                  </a:ext>
                </a:extLst>
              </a:tr>
              <a:tr h="264810">
                <a:tc>
                  <a:txBody>
                    <a:bodyPr/>
                    <a:lstStyle/>
                    <a:p>
                      <a:pPr algn="l" fontAlgn="b"/>
                      <a:r>
                        <a:rPr lang="en-GB" sz="900" u="none" strike="noStrike">
                          <a:effectLst/>
                        </a:rPr>
                        <a:t>Price to Sales TTM</a:t>
                      </a:r>
                      <a:endParaRPr lang="en-GB" sz="9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en-GB" sz="900" u="none" strike="noStrike">
                          <a:effectLst/>
                        </a:rPr>
                        <a:t>0.62</a:t>
                      </a:r>
                      <a:endParaRPr lang="en-GB" sz="9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2820677671"/>
                  </a:ext>
                </a:extLst>
              </a:tr>
              <a:tr h="401078">
                <a:tc>
                  <a:txBody>
                    <a:bodyPr/>
                    <a:lstStyle/>
                    <a:p>
                      <a:pPr algn="l" fontAlgn="b"/>
                      <a:r>
                        <a:rPr lang="en-GB" sz="900" u="none" strike="noStrike">
                          <a:effectLst/>
                        </a:rPr>
                        <a:t>Operating margin TTM</a:t>
                      </a:r>
                      <a:endParaRPr lang="en-GB" sz="9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en-GB" sz="900" u="none" strike="noStrike">
                          <a:effectLst/>
                        </a:rPr>
                        <a:t>8.77</a:t>
                      </a:r>
                      <a:endParaRPr lang="en-GB" sz="9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384840279"/>
                  </a:ext>
                </a:extLst>
              </a:tr>
              <a:tr h="471858">
                <a:tc>
                  <a:txBody>
                    <a:bodyPr/>
                    <a:lstStyle/>
                    <a:p>
                      <a:pPr algn="l" fontAlgn="b"/>
                      <a:r>
                        <a:rPr lang="en-GB" sz="900" u="none" strike="noStrike">
                          <a:effectLst/>
                        </a:rPr>
                        <a:t>Operating margin 5YA</a:t>
                      </a:r>
                      <a:endParaRPr lang="en-GB" sz="9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en-GB" sz="900" u="none" strike="noStrike">
                          <a:effectLst/>
                        </a:rPr>
                        <a:t>11.37</a:t>
                      </a:r>
                      <a:endParaRPr lang="en-GB" sz="9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1163660357"/>
                  </a:ext>
                </a:extLst>
              </a:tr>
              <a:tr h="259522">
                <a:tc>
                  <a:txBody>
                    <a:bodyPr/>
                    <a:lstStyle/>
                    <a:p>
                      <a:pPr algn="l" fontAlgn="b"/>
                      <a:r>
                        <a:rPr lang="en-GB" sz="900" u="none" strike="noStrike">
                          <a:effectLst/>
                        </a:rPr>
                        <a:t>Pretax margin TTM</a:t>
                      </a:r>
                      <a:endParaRPr lang="en-GB" sz="9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en-GB" sz="900" u="none" strike="noStrike">
                          <a:effectLst/>
                        </a:rPr>
                        <a:t>11.28</a:t>
                      </a:r>
                      <a:endParaRPr lang="en-GB" sz="9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86152247"/>
                  </a:ext>
                </a:extLst>
              </a:tr>
              <a:tr h="235930">
                <a:tc>
                  <a:txBody>
                    <a:bodyPr/>
                    <a:lstStyle/>
                    <a:p>
                      <a:pPr algn="l" fontAlgn="b"/>
                      <a:r>
                        <a:rPr lang="en-GB" sz="900" u="none" strike="noStrike">
                          <a:effectLst/>
                        </a:rPr>
                        <a:t>Pretax margin 5YA</a:t>
                      </a:r>
                      <a:endParaRPr lang="en-GB" sz="9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en-GB" sz="900" u="none" strike="noStrike">
                          <a:effectLst/>
                        </a:rPr>
                        <a:t>12.86</a:t>
                      </a:r>
                      <a:endParaRPr lang="en-GB" sz="9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1312600613"/>
                  </a:ext>
                </a:extLst>
              </a:tr>
              <a:tr h="432536">
                <a:tc>
                  <a:txBody>
                    <a:bodyPr/>
                    <a:lstStyle/>
                    <a:p>
                      <a:pPr algn="l" fontAlgn="b"/>
                      <a:r>
                        <a:rPr lang="en-GB" sz="900" u="none" strike="noStrike">
                          <a:effectLst/>
                        </a:rPr>
                        <a:t>Net Profit margin TTM</a:t>
                      </a:r>
                      <a:endParaRPr lang="en-GB" sz="9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en-GB" sz="900" u="none" strike="noStrike">
                          <a:effectLst/>
                        </a:rPr>
                        <a:t>7.21</a:t>
                      </a:r>
                      <a:endParaRPr lang="en-GB" sz="9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2671630947"/>
                  </a:ext>
                </a:extLst>
              </a:tr>
              <a:tr h="440401">
                <a:tc>
                  <a:txBody>
                    <a:bodyPr/>
                    <a:lstStyle/>
                    <a:p>
                      <a:pPr algn="l" fontAlgn="b"/>
                      <a:r>
                        <a:rPr lang="en-GB" sz="900" u="none" strike="noStrike">
                          <a:effectLst/>
                        </a:rPr>
                        <a:t>Net Profit margin 5YA</a:t>
                      </a:r>
                      <a:endParaRPr lang="en-GB" sz="9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en-GB" sz="900" u="none" strike="noStrike">
                          <a:effectLst/>
                        </a:rPr>
                        <a:t>8.92</a:t>
                      </a:r>
                      <a:endParaRPr lang="en-GB" sz="9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1724464661"/>
                  </a:ext>
                </a:extLst>
              </a:tr>
              <a:tr h="283116">
                <a:tc>
                  <a:txBody>
                    <a:bodyPr/>
                    <a:lstStyle/>
                    <a:p>
                      <a:pPr algn="l" fontAlgn="b"/>
                      <a:r>
                        <a:rPr lang="en-GB" sz="900" u="none" strike="noStrike">
                          <a:effectLst/>
                        </a:rPr>
                        <a:t>Revenue/Share TTM</a:t>
                      </a:r>
                      <a:endParaRPr lang="en-GB" sz="9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en-GB" sz="900" u="none" strike="noStrike">
                          <a:effectLst/>
                        </a:rPr>
                        <a:t>6.34</a:t>
                      </a:r>
                      <a:endParaRPr lang="en-GB" sz="9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2772219147"/>
                  </a:ext>
                </a:extLst>
              </a:tr>
              <a:tr h="267387">
                <a:tc>
                  <a:txBody>
                    <a:bodyPr/>
                    <a:lstStyle/>
                    <a:p>
                      <a:pPr algn="l" fontAlgn="b"/>
                      <a:r>
                        <a:rPr lang="en-GB" sz="900" u="none" strike="noStrike">
                          <a:effectLst/>
                        </a:rPr>
                        <a:t>Basic EPS ANN</a:t>
                      </a:r>
                      <a:endParaRPr lang="en-GB" sz="9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en-GB" sz="900" u="none" strike="noStrike">
                          <a:effectLst/>
                        </a:rPr>
                        <a:t>0.66</a:t>
                      </a:r>
                      <a:endParaRPr lang="en-GB" sz="9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3805866193"/>
                  </a:ext>
                </a:extLst>
              </a:tr>
              <a:tr h="283116">
                <a:tc>
                  <a:txBody>
                    <a:bodyPr/>
                    <a:lstStyle/>
                    <a:p>
                      <a:pPr algn="l" fontAlgn="b"/>
                      <a:r>
                        <a:rPr lang="en-GB" sz="900" u="none" strike="noStrike">
                          <a:effectLst/>
                        </a:rPr>
                        <a:t>Quick Ratio MRQ</a:t>
                      </a:r>
                      <a:endParaRPr lang="en-GB" sz="9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en-GB" sz="900" u="none" strike="noStrike">
                          <a:effectLst/>
                        </a:rPr>
                        <a:t>0.94</a:t>
                      </a:r>
                      <a:endParaRPr lang="en-GB" sz="9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3557962160"/>
                  </a:ext>
                </a:extLst>
              </a:tr>
              <a:tr h="182057">
                <a:tc>
                  <a:txBody>
                    <a:bodyPr/>
                    <a:lstStyle/>
                    <a:p>
                      <a:pPr algn="l" fontAlgn="b"/>
                      <a:r>
                        <a:rPr lang="en-GB" sz="900" u="none" strike="noStrike">
                          <a:effectLst/>
                        </a:rPr>
                        <a:t>Current Ratio MRQ</a:t>
                      </a:r>
                      <a:endParaRPr lang="en-GB" sz="9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en-GB" sz="900" u="none" strike="noStrike">
                          <a:effectLst/>
                        </a:rPr>
                        <a:t>1.12</a:t>
                      </a:r>
                      <a:endParaRPr lang="en-GB" sz="9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3193441697"/>
                  </a:ext>
                </a:extLst>
              </a:tr>
              <a:tr h="308471">
                <a:tc>
                  <a:txBody>
                    <a:bodyPr/>
                    <a:lstStyle/>
                    <a:p>
                      <a:pPr algn="l" fontAlgn="b"/>
                      <a:r>
                        <a:rPr lang="en-GB" sz="900" u="none" strike="noStrike">
                          <a:effectLst/>
                        </a:rPr>
                        <a:t>Asset Turnover TTM</a:t>
                      </a:r>
                      <a:endParaRPr lang="en-GB" sz="9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en-GB" sz="900" u="none" strike="noStrike">
                          <a:effectLst/>
                        </a:rPr>
                        <a:t>0.6</a:t>
                      </a:r>
                      <a:endParaRPr lang="en-GB" sz="9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2081648362"/>
                  </a:ext>
                </a:extLst>
              </a:tr>
              <a:tr h="353156">
                <a:tc>
                  <a:txBody>
                    <a:bodyPr/>
                    <a:lstStyle/>
                    <a:p>
                      <a:pPr algn="l" fontAlgn="b"/>
                      <a:r>
                        <a:rPr lang="en-GB" sz="900" u="none" strike="noStrike">
                          <a:effectLst/>
                        </a:rPr>
                        <a:t>Inventory Turnover TTM</a:t>
                      </a:r>
                      <a:endParaRPr lang="en-GB" sz="9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en-GB" sz="900" u="none" strike="noStrike">
                          <a:effectLst/>
                        </a:rPr>
                        <a:t>0.98</a:t>
                      </a:r>
                      <a:endParaRPr lang="en-GB" sz="9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2885896308"/>
                  </a:ext>
                </a:extLst>
              </a:tr>
              <a:tr h="526389">
                <a:tc>
                  <a:txBody>
                    <a:bodyPr/>
                    <a:lstStyle/>
                    <a:p>
                      <a:pPr algn="l" fontAlgn="b"/>
                      <a:r>
                        <a:rPr lang="en-GB" sz="900" u="none" strike="noStrike">
                          <a:effectLst/>
                        </a:rPr>
                        <a:t>Receivable Turnover TTM</a:t>
                      </a:r>
                      <a:endParaRPr lang="en-GB" sz="9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en-GB" sz="900" u="none" strike="noStrike">
                          <a:effectLst/>
                        </a:rPr>
                        <a:t>7.08</a:t>
                      </a:r>
                      <a:endParaRPr lang="en-GB" sz="9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3004217176"/>
                  </a:ext>
                </a:extLst>
              </a:tr>
              <a:tr h="548533">
                <a:tc>
                  <a:txBody>
                    <a:bodyPr/>
                    <a:lstStyle/>
                    <a:p>
                      <a:pPr algn="l" fontAlgn="b"/>
                      <a:r>
                        <a:rPr lang="en-GB" sz="900" u="none" strike="noStrike">
                          <a:effectLst/>
                        </a:rPr>
                        <a:t>Dividend Yield 5 Year Avg. 5YA</a:t>
                      </a:r>
                      <a:endParaRPr lang="en-GB" sz="9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en-GB" sz="900" u="none" strike="noStrike">
                          <a:effectLst/>
                        </a:rPr>
                        <a:t>9.61</a:t>
                      </a:r>
                      <a:endParaRPr lang="en-GB" sz="9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3072024239"/>
                  </a:ext>
                </a:extLst>
              </a:tr>
              <a:tr h="331013">
                <a:tc>
                  <a:txBody>
                    <a:bodyPr/>
                    <a:lstStyle/>
                    <a:p>
                      <a:pPr algn="l" fontAlgn="b"/>
                      <a:r>
                        <a:rPr lang="en-GB" sz="900" u="none" strike="noStrike">
                          <a:effectLst/>
                        </a:rPr>
                        <a:t>Payout Ratio TTM</a:t>
                      </a:r>
                      <a:endParaRPr lang="en-GB" sz="9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en-GB" sz="900" u="none" strike="noStrike">
                          <a:effectLst/>
                        </a:rPr>
                        <a:t>50.4</a:t>
                      </a:r>
                      <a:endParaRPr lang="en-GB" sz="9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721537217"/>
                  </a:ext>
                </a:extLst>
              </a:tr>
            </a:tbl>
          </a:graphicData>
        </a:graphic>
      </p:graphicFrame>
      <p:graphicFrame>
        <p:nvGraphicFramePr>
          <p:cNvPr id="21" name="Table 20">
            <a:extLst>
              <a:ext uri="{FF2B5EF4-FFF2-40B4-BE49-F238E27FC236}">
                <a16:creationId xmlns:a16="http://schemas.microsoft.com/office/drawing/2014/main" id="{E79499D3-4F08-C301-0D2B-4C6959845ADC}"/>
              </a:ext>
            </a:extLst>
          </p:cNvPr>
          <p:cNvGraphicFramePr>
            <a:graphicFrameLocks noGrp="1"/>
          </p:cNvGraphicFramePr>
          <p:nvPr>
            <p:extLst>
              <p:ext uri="{D42A27DB-BD31-4B8C-83A1-F6EECF244321}">
                <p14:modId xmlns:p14="http://schemas.microsoft.com/office/powerpoint/2010/main" val="2945383642"/>
              </p:ext>
            </p:extLst>
          </p:nvPr>
        </p:nvGraphicFramePr>
        <p:xfrm>
          <a:off x="291732" y="858753"/>
          <a:ext cx="2641172" cy="5849907"/>
        </p:xfrm>
        <a:graphic>
          <a:graphicData uri="http://schemas.openxmlformats.org/drawingml/2006/table">
            <a:tbl>
              <a:tblPr>
                <a:tableStyleId>{5C22544A-7EE6-4342-B048-85BDC9FD1C3A}</a:tableStyleId>
              </a:tblPr>
              <a:tblGrid>
                <a:gridCol w="1929114">
                  <a:extLst>
                    <a:ext uri="{9D8B030D-6E8A-4147-A177-3AD203B41FA5}">
                      <a16:colId xmlns:a16="http://schemas.microsoft.com/office/drawing/2014/main" val="296353266"/>
                    </a:ext>
                  </a:extLst>
                </a:gridCol>
                <a:gridCol w="712058">
                  <a:extLst>
                    <a:ext uri="{9D8B030D-6E8A-4147-A177-3AD203B41FA5}">
                      <a16:colId xmlns:a16="http://schemas.microsoft.com/office/drawing/2014/main" val="553025842"/>
                    </a:ext>
                  </a:extLst>
                </a:gridCol>
              </a:tblGrid>
              <a:tr h="238964">
                <a:tc>
                  <a:txBody>
                    <a:bodyPr/>
                    <a:lstStyle/>
                    <a:p>
                      <a:pPr algn="l" fontAlgn="ctr"/>
                      <a:r>
                        <a:rPr lang="en-GB" sz="1000" u="none" strike="noStrike">
                          <a:ln>
                            <a:noFill/>
                          </a:ln>
                          <a:solidFill>
                            <a:schemeClr val="bg1"/>
                          </a:solidFill>
                          <a:effectLst/>
                        </a:rPr>
                        <a:t>P/E Ratio TTM</a:t>
                      </a:r>
                      <a:endParaRPr lang="en-GB" sz="1000" b="0" i="0" u="none" strike="noStrike">
                        <a:ln>
                          <a:noFill/>
                        </a:ln>
                        <a:solidFill>
                          <a:schemeClr val="bg1"/>
                        </a:solidFill>
                        <a:effectLst/>
                        <a:latin typeface="Inherit"/>
                      </a:endParaRPr>
                    </a:p>
                  </a:txBody>
                  <a:tcPr marL="192600" marR="7133" marT="7133" marB="0" anchor="ctr">
                    <a:solidFill>
                      <a:schemeClr val="accent1"/>
                    </a:solidFill>
                  </a:tcPr>
                </a:tc>
                <a:tc>
                  <a:txBody>
                    <a:bodyPr/>
                    <a:lstStyle/>
                    <a:p>
                      <a:pPr algn="r" fontAlgn="ctr"/>
                      <a:r>
                        <a:rPr lang="en-GB" sz="1000" u="none" strike="noStrike">
                          <a:ln>
                            <a:noFill/>
                          </a:ln>
                          <a:solidFill>
                            <a:schemeClr val="bg1"/>
                          </a:solidFill>
                          <a:effectLst/>
                        </a:rPr>
                        <a:t>-2.57</a:t>
                      </a:r>
                      <a:endParaRPr lang="en-GB" sz="1000" b="0" i="0" u="none" strike="noStrike">
                        <a:ln>
                          <a:noFill/>
                        </a:ln>
                        <a:solidFill>
                          <a:schemeClr val="bg1"/>
                        </a:solidFill>
                        <a:effectLst/>
                        <a:latin typeface="Arial" panose="020B0604020202020204" pitchFamily="34" charset="0"/>
                      </a:endParaRPr>
                    </a:p>
                  </a:txBody>
                  <a:tcPr marL="7133" marR="64200" marT="7133" marB="0" anchor="ctr">
                    <a:solidFill>
                      <a:schemeClr val="accent1"/>
                    </a:solidFill>
                  </a:tcPr>
                </a:tc>
                <a:extLst>
                  <a:ext uri="{0D108BD9-81ED-4DB2-BD59-A6C34878D82A}">
                    <a16:rowId xmlns:a16="http://schemas.microsoft.com/office/drawing/2014/main" val="3246972269"/>
                  </a:ext>
                </a:extLst>
              </a:tr>
              <a:tr h="260050">
                <a:tc>
                  <a:txBody>
                    <a:bodyPr/>
                    <a:lstStyle/>
                    <a:p>
                      <a:pPr algn="l" fontAlgn="ctr"/>
                      <a:r>
                        <a:rPr lang="en-GB" sz="1000" u="none" strike="noStrike">
                          <a:ln>
                            <a:noFill/>
                          </a:ln>
                          <a:solidFill>
                            <a:schemeClr val="bg1"/>
                          </a:solidFill>
                          <a:effectLst/>
                        </a:rPr>
                        <a:t>Price to Sales TTM</a:t>
                      </a:r>
                      <a:endParaRPr lang="en-GB" sz="1000" b="0" i="0" u="none" strike="noStrike">
                        <a:ln>
                          <a:noFill/>
                        </a:ln>
                        <a:solidFill>
                          <a:schemeClr val="bg1"/>
                        </a:solidFill>
                        <a:effectLst/>
                        <a:latin typeface="Inherit"/>
                      </a:endParaRPr>
                    </a:p>
                  </a:txBody>
                  <a:tcPr marL="192600" marR="7133" marT="7133" marB="0" anchor="ctr">
                    <a:solidFill>
                      <a:schemeClr val="accent1"/>
                    </a:solidFill>
                  </a:tcPr>
                </a:tc>
                <a:tc>
                  <a:txBody>
                    <a:bodyPr/>
                    <a:lstStyle/>
                    <a:p>
                      <a:pPr algn="r" fontAlgn="ctr"/>
                      <a:r>
                        <a:rPr lang="en-GB" sz="1000" u="none" strike="noStrike">
                          <a:ln>
                            <a:noFill/>
                          </a:ln>
                          <a:solidFill>
                            <a:schemeClr val="bg1"/>
                          </a:solidFill>
                          <a:effectLst/>
                        </a:rPr>
                        <a:t>0.09</a:t>
                      </a:r>
                      <a:endParaRPr lang="en-GB" sz="1000" b="0" i="0" u="none" strike="noStrike">
                        <a:ln>
                          <a:noFill/>
                        </a:ln>
                        <a:solidFill>
                          <a:schemeClr val="bg1"/>
                        </a:solidFill>
                        <a:effectLst/>
                        <a:latin typeface="Arial" panose="020B0604020202020204" pitchFamily="34" charset="0"/>
                      </a:endParaRPr>
                    </a:p>
                  </a:txBody>
                  <a:tcPr marL="7133" marR="64200" marT="7133" marB="0" anchor="ctr">
                    <a:solidFill>
                      <a:schemeClr val="accent1"/>
                    </a:solidFill>
                  </a:tcPr>
                </a:tc>
                <a:extLst>
                  <a:ext uri="{0D108BD9-81ED-4DB2-BD59-A6C34878D82A}">
                    <a16:rowId xmlns:a16="http://schemas.microsoft.com/office/drawing/2014/main" val="3220744272"/>
                  </a:ext>
                </a:extLst>
              </a:tr>
              <a:tr h="486545">
                <a:tc>
                  <a:txBody>
                    <a:bodyPr/>
                    <a:lstStyle/>
                    <a:p>
                      <a:pPr algn="l" fontAlgn="ctr"/>
                      <a:r>
                        <a:rPr lang="en-GB" sz="1000" u="none" strike="noStrike">
                          <a:ln>
                            <a:noFill/>
                          </a:ln>
                          <a:solidFill>
                            <a:schemeClr val="bg1"/>
                          </a:solidFill>
                          <a:effectLst/>
                        </a:rPr>
                        <a:t>Operating margin TTM</a:t>
                      </a:r>
                      <a:endParaRPr lang="en-GB" sz="1000" b="0" i="0" u="none" strike="noStrike">
                        <a:ln>
                          <a:noFill/>
                        </a:ln>
                        <a:solidFill>
                          <a:schemeClr val="bg1"/>
                        </a:solidFill>
                        <a:effectLst/>
                        <a:latin typeface="Inherit"/>
                      </a:endParaRPr>
                    </a:p>
                  </a:txBody>
                  <a:tcPr marL="192600" marR="7133" marT="7133" marB="0" anchor="ctr">
                    <a:solidFill>
                      <a:schemeClr val="accent1"/>
                    </a:solidFill>
                  </a:tcPr>
                </a:tc>
                <a:tc>
                  <a:txBody>
                    <a:bodyPr/>
                    <a:lstStyle/>
                    <a:p>
                      <a:pPr algn="r" fontAlgn="ctr"/>
                      <a:r>
                        <a:rPr lang="en-GB" sz="1000" u="none" strike="noStrike">
                          <a:ln>
                            <a:noFill/>
                          </a:ln>
                          <a:solidFill>
                            <a:schemeClr val="bg1"/>
                          </a:solidFill>
                          <a:effectLst/>
                        </a:rPr>
                        <a:t>0.29%</a:t>
                      </a:r>
                      <a:endParaRPr lang="en-GB" sz="1000" b="0" i="0" u="none" strike="noStrike">
                        <a:ln>
                          <a:noFill/>
                        </a:ln>
                        <a:solidFill>
                          <a:schemeClr val="bg1"/>
                        </a:solidFill>
                        <a:effectLst/>
                        <a:latin typeface="Arial" panose="020B0604020202020204" pitchFamily="34" charset="0"/>
                      </a:endParaRPr>
                    </a:p>
                  </a:txBody>
                  <a:tcPr marL="7133" marR="64200" marT="7133" marB="0" anchor="ctr">
                    <a:solidFill>
                      <a:schemeClr val="accent1"/>
                    </a:solidFill>
                  </a:tcPr>
                </a:tc>
                <a:extLst>
                  <a:ext uri="{0D108BD9-81ED-4DB2-BD59-A6C34878D82A}">
                    <a16:rowId xmlns:a16="http://schemas.microsoft.com/office/drawing/2014/main" val="267295742"/>
                  </a:ext>
                </a:extLst>
              </a:tr>
              <a:tr h="486545">
                <a:tc>
                  <a:txBody>
                    <a:bodyPr/>
                    <a:lstStyle/>
                    <a:p>
                      <a:pPr algn="l" fontAlgn="ctr"/>
                      <a:r>
                        <a:rPr lang="en-GB" sz="1000" u="none" strike="noStrike">
                          <a:ln>
                            <a:noFill/>
                          </a:ln>
                          <a:solidFill>
                            <a:schemeClr val="bg1"/>
                          </a:solidFill>
                          <a:effectLst/>
                        </a:rPr>
                        <a:t>Operating margin 5YA</a:t>
                      </a:r>
                      <a:endParaRPr lang="en-GB" sz="1000" b="0" i="0" u="none" strike="noStrike">
                        <a:ln>
                          <a:noFill/>
                        </a:ln>
                        <a:solidFill>
                          <a:schemeClr val="bg1"/>
                        </a:solidFill>
                        <a:effectLst/>
                        <a:latin typeface="Inherit"/>
                      </a:endParaRPr>
                    </a:p>
                  </a:txBody>
                  <a:tcPr marL="192600" marR="7133" marT="7133" marB="0" anchor="ctr">
                    <a:solidFill>
                      <a:schemeClr val="accent1"/>
                    </a:solidFill>
                  </a:tcPr>
                </a:tc>
                <a:tc>
                  <a:txBody>
                    <a:bodyPr/>
                    <a:lstStyle/>
                    <a:p>
                      <a:pPr algn="r" fontAlgn="ctr"/>
                      <a:r>
                        <a:rPr lang="en-GB" sz="1000" u="none" strike="noStrike">
                          <a:ln>
                            <a:noFill/>
                          </a:ln>
                          <a:solidFill>
                            <a:schemeClr val="bg1"/>
                          </a:solidFill>
                          <a:effectLst/>
                        </a:rPr>
                        <a:t>0.77%</a:t>
                      </a:r>
                      <a:endParaRPr lang="en-GB" sz="1000" b="0" i="0" u="none" strike="noStrike">
                        <a:ln>
                          <a:noFill/>
                        </a:ln>
                        <a:solidFill>
                          <a:schemeClr val="bg1"/>
                        </a:solidFill>
                        <a:effectLst/>
                        <a:latin typeface="Arial" panose="020B0604020202020204" pitchFamily="34" charset="0"/>
                      </a:endParaRPr>
                    </a:p>
                  </a:txBody>
                  <a:tcPr marL="7133" marR="64200" marT="7133" marB="0" anchor="ctr">
                    <a:solidFill>
                      <a:schemeClr val="accent1"/>
                    </a:solidFill>
                  </a:tcPr>
                </a:tc>
                <a:extLst>
                  <a:ext uri="{0D108BD9-81ED-4DB2-BD59-A6C34878D82A}">
                    <a16:rowId xmlns:a16="http://schemas.microsoft.com/office/drawing/2014/main" val="4016626071"/>
                  </a:ext>
                </a:extLst>
              </a:tr>
              <a:tr h="293605">
                <a:tc>
                  <a:txBody>
                    <a:bodyPr/>
                    <a:lstStyle/>
                    <a:p>
                      <a:pPr algn="l" fontAlgn="ctr"/>
                      <a:r>
                        <a:rPr lang="en-GB" sz="1000" u="none" strike="noStrike">
                          <a:ln>
                            <a:noFill/>
                          </a:ln>
                          <a:solidFill>
                            <a:schemeClr val="bg1"/>
                          </a:solidFill>
                          <a:effectLst/>
                        </a:rPr>
                        <a:t>Pretax margin TTM</a:t>
                      </a:r>
                      <a:endParaRPr lang="en-GB" sz="1000" b="0" i="0" u="none" strike="noStrike">
                        <a:ln>
                          <a:noFill/>
                        </a:ln>
                        <a:solidFill>
                          <a:schemeClr val="bg1"/>
                        </a:solidFill>
                        <a:effectLst/>
                        <a:latin typeface="Inherit"/>
                      </a:endParaRPr>
                    </a:p>
                  </a:txBody>
                  <a:tcPr marL="192600" marR="7133" marT="7133" marB="0" anchor="ctr">
                    <a:solidFill>
                      <a:schemeClr val="accent1"/>
                    </a:solidFill>
                  </a:tcPr>
                </a:tc>
                <a:tc>
                  <a:txBody>
                    <a:bodyPr/>
                    <a:lstStyle/>
                    <a:p>
                      <a:pPr algn="r" fontAlgn="ctr"/>
                      <a:r>
                        <a:rPr lang="en-GB" sz="1000" u="none" strike="noStrike">
                          <a:ln>
                            <a:noFill/>
                          </a:ln>
                          <a:solidFill>
                            <a:schemeClr val="bg1"/>
                          </a:solidFill>
                          <a:effectLst/>
                        </a:rPr>
                        <a:t>-3.58%</a:t>
                      </a:r>
                      <a:endParaRPr lang="en-GB" sz="1000" b="0" i="0" u="none" strike="noStrike">
                        <a:ln>
                          <a:noFill/>
                        </a:ln>
                        <a:solidFill>
                          <a:schemeClr val="bg1"/>
                        </a:solidFill>
                        <a:effectLst/>
                        <a:latin typeface="Arial" panose="020B0604020202020204" pitchFamily="34" charset="0"/>
                      </a:endParaRPr>
                    </a:p>
                  </a:txBody>
                  <a:tcPr marL="7133" marR="64200" marT="7133" marB="0" anchor="ctr">
                    <a:solidFill>
                      <a:schemeClr val="accent1"/>
                    </a:solidFill>
                  </a:tcPr>
                </a:tc>
                <a:extLst>
                  <a:ext uri="{0D108BD9-81ED-4DB2-BD59-A6C34878D82A}">
                    <a16:rowId xmlns:a16="http://schemas.microsoft.com/office/drawing/2014/main" val="146227331"/>
                  </a:ext>
                </a:extLst>
              </a:tr>
              <a:tr h="268438">
                <a:tc>
                  <a:txBody>
                    <a:bodyPr/>
                    <a:lstStyle/>
                    <a:p>
                      <a:pPr algn="l" fontAlgn="ctr"/>
                      <a:r>
                        <a:rPr lang="en-GB" sz="1000" u="none" strike="noStrike">
                          <a:ln>
                            <a:noFill/>
                          </a:ln>
                          <a:solidFill>
                            <a:schemeClr val="bg1"/>
                          </a:solidFill>
                          <a:effectLst/>
                        </a:rPr>
                        <a:t>Pretax margin 5YA</a:t>
                      </a:r>
                      <a:endParaRPr lang="en-GB" sz="1000" b="0" i="0" u="none" strike="noStrike">
                        <a:ln>
                          <a:noFill/>
                        </a:ln>
                        <a:solidFill>
                          <a:schemeClr val="bg1"/>
                        </a:solidFill>
                        <a:effectLst/>
                        <a:latin typeface="Inherit"/>
                      </a:endParaRPr>
                    </a:p>
                  </a:txBody>
                  <a:tcPr marL="192600" marR="7133" marT="7133" marB="0" anchor="ctr">
                    <a:solidFill>
                      <a:schemeClr val="accent1"/>
                    </a:solidFill>
                  </a:tcPr>
                </a:tc>
                <a:tc>
                  <a:txBody>
                    <a:bodyPr/>
                    <a:lstStyle/>
                    <a:p>
                      <a:pPr algn="r" fontAlgn="ctr"/>
                      <a:r>
                        <a:rPr lang="en-GB" sz="1000" u="none" strike="noStrike">
                          <a:ln>
                            <a:noFill/>
                          </a:ln>
                          <a:solidFill>
                            <a:schemeClr val="bg1"/>
                          </a:solidFill>
                          <a:effectLst/>
                        </a:rPr>
                        <a:t>-2.92%</a:t>
                      </a:r>
                      <a:endParaRPr lang="en-GB" sz="1000" b="0" i="0" u="none" strike="noStrike">
                        <a:ln>
                          <a:noFill/>
                        </a:ln>
                        <a:solidFill>
                          <a:schemeClr val="bg1"/>
                        </a:solidFill>
                        <a:effectLst/>
                        <a:latin typeface="Arial" panose="020B0604020202020204" pitchFamily="34" charset="0"/>
                      </a:endParaRPr>
                    </a:p>
                  </a:txBody>
                  <a:tcPr marL="7133" marR="64200" marT="7133" marB="0" anchor="ctr">
                    <a:solidFill>
                      <a:schemeClr val="accent1"/>
                    </a:solidFill>
                  </a:tcPr>
                </a:tc>
                <a:extLst>
                  <a:ext uri="{0D108BD9-81ED-4DB2-BD59-A6C34878D82A}">
                    <a16:rowId xmlns:a16="http://schemas.microsoft.com/office/drawing/2014/main" val="3975025917"/>
                  </a:ext>
                </a:extLst>
              </a:tr>
              <a:tr h="461379">
                <a:tc>
                  <a:txBody>
                    <a:bodyPr/>
                    <a:lstStyle/>
                    <a:p>
                      <a:pPr algn="l" fontAlgn="ctr"/>
                      <a:r>
                        <a:rPr lang="en-GB" sz="1000" u="none" strike="noStrike">
                          <a:ln>
                            <a:noFill/>
                          </a:ln>
                          <a:solidFill>
                            <a:schemeClr val="bg1"/>
                          </a:solidFill>
                          <a:effectLst/>
                        </a:rPr>
                        <a:t>Net Profit margin TTM</a:t>
                      </a:r>
                      <a:endParaRPr lang="en-GB" sz="1000" b="0" i="0" u="none" strike="noStrike">
                        <a:ln>
                          <a:noFill/>
                        </a:ln>
                        <a:solidFill>
                          <a:schemeClr val="bg1"/>
                        </a:solidFill>
                        <a:effectLst/>
                        <a:latin typeface="Inherit"/>
                      </a:endParaRPr>
                    </a:p>
                  </a:txBody>
                  <a:tcPr marL="192600" marR="7133" marT="7133" marB="0" anchor="ctr">
                    <a:solidFill>
                      <a:schemeClr val="accent1"/>
                    </a:solidFill>
                  </a:tcPr>
                </a:tc>
                <a:tc>
                  <a:txBody>
                    <a:bodyPr/>
                    <a:lstStyle/>
                    <a:p>
                      <a:pPr algn="r" fontAlgn="ctr"/>
                      <a:r>
                        <a:rPr lang="en-GB" sz="1000" u="none" strike="noStrike">
                          <a:ln>
                            <a:noFill/>
                          </a:ln>
                          <a:solidFill>
                            <a:schemeClr val="bg1"/>
                          </a:solidFill>
                          <a:effectLst/>
                        </a:rPr>
                        <a:t>-3.48%</a:t>
                      </a:r>
                      <a:endParaRPr lang="en-GB" sz="1000" b="0" i="0" u="none" strike="noStrike">
                        <a:ln>
                          <a:noFill/>
                        </a:ln>
                        <a:solidFill>
                          <a:schemeClr val="bg1"/>
                        </a:solidFill>
                        <a:effectLst/>
                        <a:latin typeface="Arial" panose="020B0604020202020204" pitchFamily="34" charset="0"/>
                      </a:endParaRPr>
                    </a:p>
                  </a:txBody>
                  <a:tcPr marL="7133" marR="64200" marT="7133" marB="0" anchor="ctr">
                    <a:solidFill>
                      <a:schemeClr val="accent1"/>
                    </a:solidFill>
                  </a:tcPr>
                </a:tc>
                <a:extLst>
                  <a:ext uri="{0D108BD9-81ED-4DB2-BD59-A6C34878D82A}">
                    <a16:rowId xmlns:a16="http://schemas.microsoft.com/office/drawing/2014/main" val="3974136822"/>
                  </a:ext>
                </a:extLst>
              </a:tr>
              <a:tr h="486545">
                <a:tc>
                  <a:txBody>
                    <a:bodyPr/>
                    <a:lstStyle/>
                    <a:p>
                      <a:pPr algn="l" fontAlgn="ctr"/>
                      <a:r>
                        <a:rPr lang="en-GB" sz="1000" u="none" strike="noStrike">
                          <a:ln>
                            <a:noFill/>
                          </a:ln>
                          <a:solidFill>
                            <a:schemeClr val="bg1"/>
                          </a:solidFill>
                          <a:effectLst/>
                        </a:rPr>
                        <a:t>Net Profit margin 5YA</a:t>
                      </a:r>
                      <a:endParaRPr lang="en-GB" sz="1000" b="0" i="0" u="none" strike="noStrike">
                        <a:ln>
                          <a:noFill/>
                        </a:ln>
                        <a:solidFill>
                          <a:schemeClr val="bg1"/>
                        </a:solidFill>
                        <a:effectLst/>
                        <a:latin typeface="Inherit"/>
                      </a:endParaRPr>
                    </a:p>
                  </a:txBody>
                  <a:tcPr marL="192600" marR="7133" marT="7133" marB="0" anchor="ctr">
                    <a:solidFill>
                      <a:schemeClr val="accent1"/>
                    </a:solidFill>
                  </a:tcPr>
                </a:tc>
                <a:tc>
                  <a:txBody>
                    <a:bodyPr/>
                    <a:lstStyle/>
                    <a:p>
                      <a:pPr algn="r" fontAlgn="ctr"/>
                      <a:r>
                        <a:rPr lang="en-GB" sz="1000" u="none" strike="noStrike">
                          <a:ln>
                            <a:noFill/>
                          </a:ln>
                          <a:solidFill>
                            <a:schemeClr val="bg1"/>
                          </a:solidFill>
                          <a:effectLst/>
                        </a:rPr>
                        <a:t>-2.97%</a:t>
                      </a:r>
                      <a:endParaRPr lang="en-GB" sz="1000" b="0" i="0" u="none" strike="noStrike">
                        <a:ln>
                          <a:noFill/>
                        </a:ln>
                        <a:solidFill>
                          <a:schemeClr val="bg1"/>
                        </a:solidFill>
                        <a:effectLst/>
                        <a:latin typeface="Arial" panose="020B0604020202020204" pitchFamily="34" charset="0"/>
                      </a:endParaRPr>
                    </a:p>
                  </a:txBody>
                  <a:tcPr marL="7133" marR="64200" marT="7133" marB="0" anchor="ctr">
                    <a:solidFill>
                      <a:schemeClr val="accent1"/>
                    </a:solidFill>
                  </a:tcPr>
                </a:tc>
                <a:extLst>
                  <a:ext uri="{0D108BD9-81ED-4DB2-BD59-A6C34878D82A}">
                    <a16:rowId xmlns:a16="http://schemas.microsoft.com/office/drawing/2014/main" val="2750220854"/>
                  </a:ext>
                </a:extLst>
              </a:tr>
              <a:tr h="285215">
                <a:tc>
                  <a:txBody>
                    <a:bodyPr/>
                    <a:lstStyle/>
                    <a:p>
                      <a:pPr algn="l" fontAlgn="ctr"/>
                      <a:r>
                        <a:rPr lang="en-GB" sz="1000" u="none" strike="noStrike">
                          <a:ln>
                            <a:noFill/>
                          </a:ln>
                          <a:solidFill>
                            <a:schemeClr val="bg1"/>
                          </a:solidFill>
                          <a:effectLst/>
                        </a:rPr>
                        <a:t>Revenue/Share TTM</a:t>
                      </a:r>
                      <a:endParaRPr lang="en-GB" sz="1000" b="0" i="0" u="none" strike="noStrike">
                        <a:ln>
                          <a:noFill/>
                        </a:ln>
                        <a:solidFill>
                          <a:schemeClr val="bg1"/>
                        </a:solidFill>
                        <a:effectLst/>
                        <a:latin typeface="Inherit"/>
                      </a:endParaRPr>
                    </a:p>
                  </a:txBody>
                  <a:tcPr marL="192600" marR="7133" marT="7133" marB="0" anchor="ctr">
                    <a:solidFill>
                      <a:schemeClr val="accent1"/>
                    </a:solidFill>
                  </a:tcPr>
                </a:tc>
                <a:tc>
                  <a:txBody>
                    <a:bodyPr/>
                    <a:lstStyle/>
                    <a:p>
                      <a:pPr algn="r" fontAlgn="ctr"/>
                      <a:r>
                        <a:rPr lang="en-GB" sz="1000" u="none" strike="noStrike">
                          <a:ln>
                            <a:noFill/>
                          </a:ln>
                          <a:solidFill>
                            <a:schemeClr val="bg1"/>
                          </a:solidFill>
                          <a:effectLst/>
                        </a:rPr>
                        <a:t>89.42</a:t>
                      </a:r>
                      <a:endParaRPr lang="en-GB" sz="1000" b="0" i="0" u="none" strike="noStrike">
                        <a:ln>
                          <a:noFill/>
                        </a:ln>
                        <a:solidFill>
                          <a:schemeClr val="bg1"/>
                        </a:solidFill>
                        <a:effectLst/>
                        <a:latin typeface="Arial" panose="020B0604020202020204" pitchFamily="34" charset="0"/>
                      </a:endParaRPr>
                    </a:p>
                  </a:txBody>
                  <a:tcPr marL="7133" marR="64200" marT="7133" marB="0" anchor="ctr">
                    <a:solidFill>
                      <a:schemeClr val="accent1"/>
                    </a:solidFill>
                  </a:tcPr>
                </a:tc>
                <a:extLst>
                  <a:ext uri="{0D108BD9-81ED-4DB2-BD59-A6C34878D82A}">
                    <a16:rowId xmlns:a16="http://schemas.microsoft.com/office/drawing/2014/main" val="4171271381"/>
                  </a:ext>
                </a:extLst>
              </a:tr>
              <a:tr h="243273">
                <a:tc>
                  <a:txBody>
                    <a:bodyPr/>
                    <a:lstStyle/>
                    <a:p>
                      <a:pPr algn="l" fontAlgn="ctr"/>
                      <a:r>
                        <a:rPr lang="en-GB" sz="1000" u="none" strike="noStrike">
                          <a:ln>
                            <a:noFill/>
                          </a:ln>
                          <a:solidFill>
                            <a:schemeClr val="bg1"/>
                          </a:solidFill>
                          <a:effectLst/>
                        </a:rPr>
                        <a:t>Basic EPS ANN</a:t>
                      </a:r>
                      <a:endParaRPr lang="en-GB" sz="1000" b="0" i="0" u="none" strike="noStrike">
                        <a:ln>
                          <a:noFill/>
                        </a:ln>
                        <a:solidFill>
                          <a:schemeClr val="bg1"/>
                        </a:solidFill>
                        <a:effectLst/>
                        <a:latin typeface="Inherit"/>
                      </a:endParaRPr>
                    </a:p>
                  </a:txBody>
                  <a:tcPr marL="192600" marR="7133" marT="7133" marB="0" anchor="ctr">
                    <a:solidFill>
                      <a:schemeClr val="accent1"/>
                    </a:solidFill>
                  </a:tcPr>
                </a:tc>
                <a:tc>
                  <a:txBody>
                    <a:bodyPr/>
                    <a:lstStyle/>
                    <a:p>
                      <a:pPr algn="r" fontAlgn="ctr"/>
                      <a:r>
                        <a:rPr lang="en-GB" sz="1000" u="none" strike="noStrike">
                          <a:ln>
                            <a:noFill/>
                          </a:ln>
                          <a:solidFill>
                            <a:schemeClr val="bg1"/>
                          </a:solidFill>
                          <a:effectLst/>
                        </a:rPr>
                        <a:t>-3.42</a:t>
                      </a:r>
                      <a:endParaRPr lang="en-GB" sz="1000" b="0" i="0" u="none" strike="noStrike">
                        <a:ln>
                          <a:noFill/>
                        </a:ln>
                        <a:solidFill>
                          <a:schemeClr val="bg1"/>
                        </a:solidFill>
                        <a:effectLst/>
                        <a:latin typeface="Arial" panose="020B0604020202020204" pitchFamily="34" charset="0"/>
                      </a:endParaRPr>
                    </a:p>
                  </a:txBody>
                  <a:tcPr marL="7133" marR="64200" marT="7133" marB="0" anchor="ctr">
                    <a:solidFill>
                      <a:schemeClr val="accent1"/>
                    </a:solidFill>
                  </a:tcPr>
                </a:tc>
                <a:extLst>
                  <a:ext uri="{0D108BD9-81ED-4DB2-BD59-A6C34878D82A}">
                    <a16:rowId xmlns:a16="http://schemas.microsoft.com/office/drawing/2014/main" val="3898629186"/>
                  </a:ext>
                </a:extLst>
              </a:tr>
              <a:tr h="301994">
                <a:tc>
                  <a:txBody>
                    <a:bodyPr/>
                    <a:lstStyle/>
                    <a:p>
                      <a:pPr algn="l" fontAlgn="ctr"/>
                      <a:r>
                        <a:rPr lang="en-GB" sz="1000" u="none" strike="noStrike">
                          <a:ln>
                            <a:noFill/>
                          </a:ln>
                          <a:solidFill>
                            <a:schemeClr val="bg1"/>
                          </a:solidFill>
                          <a:effectLst/>
                        </a:rPr>
                        <a:t>Quick Ratio MRQ</a:t>
                      </a:r>
                      <a:endParaRPr lang="en-GB" sz="1000" b="0" i="0" u="none" strike="noStrike">
                        <a:ln>
                          <a:noFill/>
                        </a:ln>
                        <a:solidFill>
                          <a:schemeClr val="bg1"/>
                        </a:solidFill>
                        <a:effectLst/>
                        <a:latin typeface="Inherit"/>
                      </a:endParaRPr>
                    </a:p>
                  </a:txBody>
                  <a:tcPr marL="192600" marR="7133" marT="7133" marB="0" anchor="ctr">
                    <a:solidFill>
                      <a:schemeClr val="accent1"/>
                    </a:solidFill>
                  </a:tcPr>
                </a:tc>
                <a:tc>
                  <a:txBody>
                    <a:bodyPr/>
                    <a:lstStyle/>
                    <a:p>
                      <a:pPr algn="r" fontAlgn="ctr"/>
                      <a:r>
                        <a:rPr lang="en-GB" sz="1000" u="none" strike="noStrike">
                          <a:ln>
                            <a:noFill/>
                          </a:ln>
                          <a:solidFill>
                            <a:schemeClr val="bg1"/>
                          </a:solidFill>
                          <a:effectLst/>
                        </a:rPr>
                        <a:t>0.21</a:t>
                      </a:r>
                      <a:endParaRPr lang="en-GB" sz="1000" b="0" i="0" u="none" strike="noStrike">
                        <a:ln>
                          <a:noFill/>
                        </a:ln>
                        <a:solidFill>
                          <a:schemeClr val="bg1"/>
                        </a:solidFill>
                        <a:effectLst/>
                        <a:latin typeface="Arial" panose="020B0604020202020204" pitchFamily="34" charset="0"/>
                      </a:endParaRPr>
                    </a:p>
                  </a:txBody>
                  <a:tcPr marL="7133" marR="64200" marT="7133" marB="0" anchor="ctr">
                    <a:solidFill>
                      <a:schemeClr val="accent1"/>
                    </a:solidFill>
                  </a:tcPr>
                </a:tc>
                <a:extLst>
                  <a:ext uri="{0D108BD9-81ED-4DB2-BD59-A6C34878D82A}">
                    <a16:rowId xmlns:a16="http://schemas.microsoft.com/office/drawing/2014/main" val="3194712086"/>
                  </a:ext>
                </a:extLst>
              </a:tr>
              <a:tr h="234883">
                <a:tc>
                  <a:txBody>
                    <a:bodyPr/>
                    <a:lstStyle/>
                    <a:p>
                      <a:pPr algn="l" fontAlgn="ctr"/>
                      <a:r>
                        <a:rPr lang="en-GB" sz="1000" u="none" strike="noStrike">
                          <a:ln>
                            <a:noFill/>
                          </a:ln>
                          <a:solidFill>
                            <a:schemeClr val="bg1"/>
                          </a:solidFill>
                          <a:effectLst/>
                        </a:rPr>
                        <a:t>Current Ratio MRQ</a:t>
                      </a:r>
                      <a:endParaRPr lang="en-GB" sz="1000" b="0" i="0" u="none" strike="noStrike">
                        <a:ln>
                          <a:noFill/>
                        </a:ln>
                        <a:solidFill>
                          <a:schemeClr val="bg1"/>
                        </a:solidFill>
                        <a:effectLst/>
                        <a:latin typeface="Inherit"/>
                      </a:endParaRPr>
                    </a:p>
                  </a:txBody>
                  <a:tcPr marL="192600" marR="7133" marT="7133" marB="0" anchor="ctr">
                    <a:solidFill>
                      <a:schemeClr val="accent1"/>
                    </a:solidFill>
                  </a:tcPr>
                </a:tc>
                <a:tc>
                  <a:txBody>
                    <a:bodyPr/>
                    <a:lstStyle/>
                    <a:p>
                      <a:pPr algn="r" fontAlgn="ctr"/>
                      <a:r>
                        <a:rPr lang="en-GB" sz="1000" u="none" strike="noStrike">
                          <a:ln>
                            <a:noFill/>
                          </a:ln>
                          <a:solidFill>
                            <a:schemeClr val="bg1"/>
                          </a:solidFill>
                          <a:effectLst/>
                        </a:rPr>
                        <a:t>0.53</a:t>
                      </a:r>
                      <a:endParaRPr lang="en-GB" sz="1000" b="0" i="0" u="none" strike="noStrike">
                        <a:ln>
                          <a:noFill/>
                        </a:ln>
                        <a:solidFill>
                          <a:schemeClr val="bg1"/>
                        </a:solidFill>
                        <a:effectLst/>
                        <a:latin typeface="Arial" panose="020B0604020202020204" pitchFamily="34" charset="0"/>
                      </a:endParaRPr>
                    </a:p>
                  </a:txBody>
                  <a:tcPr marL="7133" marR="64200" marT="7133" marB="0" anchor="ctr">
                    <a:solidFill>
                      <a:schemeClr val="accent1"/>
                    </a:solidFill>
                  </a:tcPr>
                </a:tc>
                <a:extLst>
                  <a:ext uri="{0D108BD9-81ED-4DB2-BD59-A6C34878D82A}">
                    <a16:rowId xmlns:a16="http://schemas.microsoft.com/office/drawing/2014/main" val="3793279740"/>
                  </a:ext>
                </a:extLst>
              </a:tr>
              <a:tr h="243273">
                <a:tc>
                  <a:txBody>
                    <a:bodyPr/>
                    <a:lstStyle/>
                    <a:p>
                      <a:pPr algn="l" fontAlgn="ctr"/>
                      <a:r>
                        <a:rPr lang="en-GB" sz="1000" u="none" strike="noStrike">
                          <a:ln>
                            <a:noFill/>
                          </a:ln>
                          <a:solidFill>
                            <a:schemeClr val="bg1"/>
                          </a:solidFill>
                          <a:effectLst/>
                        </a:rPr>
                        <a:t>Asset Turnover TTM</a:t>
                      </a:r>
                      <a:endParaRPr lang="en-GB" sz="1000" b="0" i="0" u="none" strike="noStrike">
                        <a:ln>
                          <a:noFill/>
                        </a:ln>
                        <a:solidFill>
                          <a:schemeClr val="bg1"/>
                        </a:solidFill>
                        <a:effectLst/>
                        <a:latin typeface="Inherit"/>
                      </a:endParaRPr>
                    </a:p>
                  </a:txBody>
                  <a:tcPr marL="192600" marR="7133" marT="7133" marB="0" anchor="ctr">
                    <a:solidFill>
                      <a:schemeClr val="accent1"/>
                    </a:solidFill>
                  </a:tcPr>
                </a:tc>
                <a:tc>
                  <a:txBody>
                    <a:bodyPr/>
                    <a:lstStyle/>
                    <a:p>
                      <a:pPr algn="r" fontAlgn="ctr"/>
                      <a:r>
                        <a:rPr lang="en-GB" sz="1000" u="none" strike="noStrike">
                          <a:ln>
                            <a:noFill/>
                          </a:ln>
                          <a:solidFill>
                            <a:schemeClr val="bg1"/>
                          </a:solidFill>
                          <a:effectLst/>
                        </a:rPr>
                        <a:t>1.47</a:t>
                      </a:r>
                      <a:endParaRPr lang="en-GB" sz="1000" b="0" i="0" u="none" strike="noStrike">
                        <a:ln>
                          <a:noFill/>
                        </a:ln>
                        <a:solidFill>
                          <a:schemeClr val="bg1"/>
                        </a:solidFill>
                        <a:effectLst/>
                        <a:latin typeface="Arial" panose="020B0604020202020204" pitchFamily="34" charset="0"/>
                      </a:endParaRPr>
                    </a:p>
                  </a:txBody>
                  <a:tcPr marL="7133" marR="64200" marT="7133" marB="0" anchor="ctr">
                    <a:solidFill>
                      <a:schemeClr val="accent1"/>
                    </a:solidFill>
                  </a:tcPr>
                </a:tc>
                <a:extLst>
                  <a:ext uri="{0D108BD9-81ED-4DB2-BD59-A6C34878D82A}">
                    <a16:rowId xmlns:a16="http://schemas.microsoft.com/office/drawing/2014/main" val="3844024529"/>
                  </a:ext>
                </a:extLst>
              </a:tr>
              <a:tr h="494933">
                <a:tc>
                  <a:txBody>
                    <a:bodyPr/>
                    <a:lstStyle/>
                    <a:p>
                      <a:pPr algn="l" fontAlgn="ctr"/>
                      <a:r>
                        <a:rPr lang="en-GB" sz="1000" u="none" strike="noStrike">
                          <a:ln>
                            <a:noFill/>
                          </a:ln>
                          <a:solidFill>
                            <a:schemeClr val="bg1"/>
                          </a:solidFill>
                          <a:effectLst/>
                        </a:rPr>
                        <a:t>Inventory Turnover TTM</a:t>
                      </a:r>
                      <a:endParaRPr lang="en-GB" sz="1000" b="0" i="0" u="none" strike="noStrike">
                        <a:ln>
                          <a:noFill/>
                        </a:ln>
                        <a:solidFill>
                          <a:schemeClr val="bg1"/>
                        </a:solidFill>
                        <a:effectLst/>
                        <a:latin typeface="Inherit"/>
                      </a:endParaRPr>
                    </a:p>
                  </a:txBody>
                  <a:tcPr marL="192600" marR="7133" marT="7133" marB="0" anchor="ctr">
                    <a:solidFill>
                      <a:schemeClr val="accent1"/>
                    </a:solidFill>
                  </a:tcPr>
                </a:tc>
                <a:tc>
                  <a:txBody>
                    <a:bodyPr/>
                    <a:lstStyle/>
                    <a:p>
                      <a:pPr algn="r" fontAlgn="ctr"/>
                      <a:r>
                        <a:rPr lang="en-GB" sz="1000" u="none" strike="noStrike">
                          <a:ln>
                            <a:noFill/>
                          </a:ln>
                          <a:solidFill>
                            <a:schemeClr val="bg1"/>
                          </a:solidFill>
                          <a:effectLst/>
                        </a:rPr>
                        <a:t>8.72</a:t>
                      </a:r>
                      <a:endParaRPr lang="en-GB" sz="1000" b="0" i="0" u="none" strike="noStrike">
                        <a:ln>
                          <a:noFill/>
                        </a:ln>
                        <a:solidFill>
                          <a:schemeClr val="bg1"/>
                        </a:solidFill>
                        <a:effectLst/>
                        <a:latin typeface="Arial" panose="020B0604020202020204" pitchFamily="34" charset="0"/>
                      </a:endParaRPr>
                    </a:p>
                  </a:txBody>
                  <a:tcPr marL="7133" marR="64200" marT="7133" marB="0" anchor="ctr">
                    <a:solidFill>
                      <a:schemeClr val="accent1"/>
                    </a:solidFill>
                  </a:tcPr>
                </a:tc>
                <a:extLst>
                  <a:ext uri="{0D108BD9-81ED-4DB2-BD59-A6C34878D82A}">
                    <a16:rowId xmlns:a16="http://schemas.microsoft.com/office/drawing/2014/main" val="2204391721"/>
                  </a:ext>
                </a:extLst>
              </a:tr>
              <a:tr h="528489">
                <a:tc>
                  <a:txBody>
                    <a:bodyPr/>
                    <a:lstStyle/>
                    <a:p>
                      <a:pPr algn="l" fontAlgn="ctr"/>
                      <a:r>
                        <a:rPr lang="en-GB" sz="1000" u="none" strike="noStrike">
                          <a:ln>
                            <a:noFill/>
                          </a:ln>
                          <a:solidFill>
                            <a:schemeClr val="bg1"/>
                          </a:solidFill>
                          <a:effectLst/>
                        </a:rPr>
                        <a:t>Receivable Turnover TTM</a:t>
                      </a:r>
                      <a:endParaRPr lang="en-GB" sz="1000" b="0" i="0" u="none" strike="noStrike">
                        <a:ln>
                          <a:noFill/>
                        </a:ln>
                        <a:solidFill>
                          <a:schemeClr val="bg1"/>
                        </a:solidFill>
                        <a:effectLst/>
                        <a:latin typeface="Inherit"/>
                      </a:endParaRPr>
                    </a:p>
                  </a:txBody>
                  <a:tcPr marL="192600" marR="7133" marT="7133" marB="0" anchor="ctr">
                    <a:solidFill>
                      <a:schemeClr val="accent1"/>
                    </a:solidFill>
                  </a:tcPr>
                </a:tc>
                <a:tc>
                  <a:txBody>
                    <a:bodyPr/>
                    <a:lstStyle/>
                    <a:p>
                      <a:pPr algn="r" fontAlgn="ctr"/>
                      <a:r>
                        <a:rPr lang="en-GB" sz="1000" u="none" strike="noStrike">
                          <a:ln>
                            <a:noFill/>
                          </a:ln>
                          <a:solidFill>
                            <a:schemeClr val="bg1"/>
                          </a:solidFill>
                          <a:effectLst/>
                        </a:rPr>
                        <a:t>32.36</a:t>
                      </a:r>
                      <a:endParaRPr lang="en-GB" sz="1000" b="0" i="0" u="none" strike="noStrike">
                        <a:ln>
                          <a:noFill/>
                        </a:ln>
                        <a:solidFill>
                          <a:schemeClr val="bg1"/>
                        </a:solidFill>
                        <a:effectLst/>
                        <a:latin typeface="Arial" panose="020B0604020202020204" pitchFamily="34" charset="0"/>
                      </a:endParaRPr>
                    </a:p>
                  </a:txBody>
                  <a:tcPr marL="7133" marR="64200" marT="7133" marB="0" anchor="ctr">
                    <a:solidFill>
                      <a:schemeClr val="accent1"/>
                    </a:solidFill>
                  </a:tcPr>
                </a:tc>
                <a:extLst>
                  <a:ext uri="{0D108BD9-81ED-4DB2-BD59-A6C34878D82A}">
                    <a16:rowId xmlns:a16="http://schemas.microsoft.com/office/drawing/2014/main" val="2700004067"/>
                  </a:ext>
                </a:extLst>
              </a:tr>
              <a:tr h="535776">
                <a:tc>
                  <a:txBody>
                    <a:bodyPr/>
                    <a:lstStyle/>
                    <a:p>
                      <a:pPr algn="l" fontAlgn="ctr"/>
                      <a:r>
                        <a:rPr lang="en-GB" sz="1000" u="none" strike="noStrike">
                          <a:ln>
                            <a:noFill/>
                          </a:ln>
                          <a:solidFill>
                            <a:schemeClr val="bg1"/>
                          </a:solidFill>
                          <a:effectLst/>
                        </a:rPr>
                        <a:t>Dividend Yield 5 Year Avg. 5YA</a:t>
                      </a:r>
                      <a:endParaRPr lang="en-GB" sz="1000" b="0" i="0" u="none" strike="noStrike">
                        <a:ln>
                          <a:noFill/>
                        </a:ln>
                        <a:solidFill>
                          <a:schemeClr val="bg1"/>
                        </a:solidFill>
                        <a:effectLst/>
                        <a:latin typeface="Inherit"/>
                      </a:endParaRPr>
                    </a:p>
                  </a:txBody>
                  <a:tcPr marL="192600" marR="7133" marT="7133" marB="0" anchor="ctr">
                    <a:solidFill>
                      <a:schemeClr val="accent1"/>
                    </a:solidFill>
                  </a:tcPr>
                </a:tc>
                <a:tc>
                  <a:txBody>
                    <a:bodyPr/>
                    <a:lstStyle/>
                    <a:p>
                      <a:pPr algn="r" fontAlgn="ctr"/>
                      <a:r>
                        <a:rPr lang="en-GB" sz="1000" u="none" strike="noStrike" dirty="0">
                          <a:ln>
                            <a:noFill/>
                          </a:ln>
                          <a:solidFill>
                            <a:schemeClr val="bg1"/>
                          </a:solidFill>
                          <a:effectLst/>
                        </a:rPr>
                        <a:t>0.54%</a:t>
                      </a:r>
                      <a:endParaRPr lang="en-GB" sz="1000" b="0" i="0" u="none" strike="noStrike" dirty="0">
                        <a:ln>
                          <a:noFill/>
                        </a:ln>
                        <a:solidFill>
                          <a:schemeClr val="bg1"/>
                        </a:solidFill>
                        <a:effectLst/>
                        <a:latin typeface="Arial" panose="020B0604020202020204" pitchFamily="34" charset="0"/>
                      </a:endParaRPr>
                    </a:p>
                  </a:txBody>
                  <a:tcPr marL="7133" marR="64200" marT="7133" marB="0" anchor="ctr">
                    <a:solidFill>
                      <a:schemeClr val="accent1"/>
                    </a:solidFill>
                  </a:tcPr>
                </a:tc>
                <a:extLst>
                  <a:ext uri="{0D108BD9-81ED-4DB2-BD59-A6C34878D82A}">
                    <a16:rowId xmlns:a16="http://schemas.microsoft.com/office/drawing/2014/main" val="734457947"/>
                  </a:ext>
                </a:extLst>
              </a:tr>
            </a:tbl>
          </a:graphicData>
        </a:graphic>
      </p:graphicFrame>
      <p:graphicFrame>
        <p:nvGraphicFramePr>
          <p:cNvPr id="22" name="Table 21">
            <a:extLst>
              <a:ext uri="{FF2B5EF4-FFF2-40B4-BE49-F238E27FC236}">
                <a16:creationId xmlns:a16="http://schemas.microsoft.com/office/drawing/2014/main" id="{B610F811-5306-6B5D-33BB-7934B939D4C5}"/>
              </a:ext>
            </a:extLst>
          </p:cNvPr>
          <p:cNvGraphicFramePr>
            <a:graphicFrameLocks noGrp="1"/>
          </p:cNvGraphicFramePr>
          <p:nvPr>
            <p:extLst>
              <p:ext uri="{D42A27DB-BD31-4B8C-83A1-F6EECF244321}">
                <p14:modId xmlns:p14="http://schemas.microsoft.com/office/powerpoint/2010/main" val="3856470781"/>
              </p:ext>
            </p:extLst>
          </p:nvPr>
        </p:nvGraphicFramePr>
        <p:xfrm>
          <a:off x="3209762" y="854097"/>
          <a:ext cx="2562965" cy="5849904"/>
        </p:xfrm>
        <a:graphic>
          <a:graphicData uri="http://schemas.openxmlformats.org/drawingml/2006/table">
            <a:tbl>
              <a:tblPr>
                <a:tableStyleId>{5C22544A-7EE6-4342-B048-85BDC9FD1C3A}</a:tableStyleId>
              </a:tblPr>
              <a:tblGrid>
                <a:gridCol w="1860245">
                  <a:extLst>
                    <a:ext uri="{9D8B030D-6E8A-4147-A177-3AD203B41FA5}">
                      <a16:colId xmlns:a16="http://schemas.microsoft.com/office/drawing/2014/main" val="3991850744"/>
                    </a:ext>
                  </a:extLst>
                </a:gridCol>
                <a:gridCol w="702720">
                  <a:extLst>
                    <a:ext uri="{9D8B030D-6E8A-4147-A177-3AD203B41FA5}">
                      <a16:colId xmlns:a16="http://schemas.microsoft.com/office/drawing/2014/main" val="2701537885"/>
                    </a:ext>
                  </a:extLst>
                </a:gridCol>
              </a:tblGrid>
              <a:tr h="250942">
                <a:tc>
                  <a:txBody>
                    <a:bodyPr/>
                    <a:lstStyle/>
                    <a:p>
                      <a:pPr algn="l" fontAlgn="ctr"/>
                      <a:r>
                        <a:rPr lang="en-GB" sz="1000" u="none" strike="noStrike" dirty="0">
                          <a:solidFill>
                            <a:schemeClr val="bg1"/>
                          </a:solidFill>
                          <a:effectLst/>
                        </a:rPr>
                        <a:t>P/E Ratio TTM</a:t>
                      </a:r>
                      <a:endParaRPr lang="en-GB" sz="1000" b="0" i="0" u="none" strike="noStrike" dirty="0">
                        <a:solidFill>
                          <a:schemeClr val="bg1"/>
                        </a:solidFill>
                        <a:effectLst/>
                        <a:latin typeface="Inherit"/>
                      </a:endParaRPr>
                    </a:p>
                  </a:txBody>
                  <a:tcPr marL="172520" marR="6390" marT="6390" marB="0" anchor="ctr">
                    <a:solidFill>
                      <a:schemeClr val="accent1"/>
                    </a:solidFill>
                  </a:tcPr>
                </a:tc>
                <a:tc>
                  <a:txBody>
                    <a:bodyPr/>
                    <a:lstStyle/>
                    <a:p>
                      <a:pPr algn="r" fontAlgn="ctr"/>
                      <a:r>
                        <a:rPr lang="en-GB" sz="1000" u="none" strike="noStrike" dirty="0">
                          <a:solidFill>
                            <a:schemeClr val="bg1"/>
                          </a:solidFill>
                          <a:effectLst/>
                        </a:rPr>
                        <a:t>9.63</a:t>
                      </a:r>
                      <a:endParaRPr lang="en-GB" sz="1000" b="0" i="0" u="none" strike="noStrike" dirty="0">
                        <a:solidFill>
                          <a:schemeClr val="bg1"/>
                        </a:solidFill>
                        <a:effectLst/>
                        <a:latin typeface="Arial" panose="020B0604020202020204" pitchFamily="34" charset="0"/>
                      </a:endParaRPr>
                    </a:p>
                  </a:txBody>
                  <a:tcPr marL="6390" marR="57507" marT="6390" marB="0" anchor="ctr">
                    <a:solidFill>
                      <a:schemeClr val="accent1"/>
                    </a:solidFill>
                  </a:tcPr>
                </a:tc>
                <a:extLst>
                  <a:ext uri="{0D108BD9-81ED-4DB2-BD59-A6C34878D82A}">
                    <a16:rowId xmlns:a16="http://schemas.microsoft.com/office/drawing/2014/main" val="212266568"/>
                  </a:ext>
                </a:extLst>
              </a:tr>
              <a:tr h="250942">
                <a:tc>
                  <a:txBody>
                    <a:bodyPr/>
                    <a:lstStyle/>
                    <a:p>
                      <a:pPr algn="l" fontAlgn="ctr"/>
                      <a:r>
                        <a:rPr lang="en-GB" sz="1000" u="none" strike="noStrike">
                          <a:solidFill>
                            <a:schemeClr val="bg1"/>
                          </a:solidFill>
                          <a:effectLst/>
                        </a:rPr>
                        <a:t>Price to Sales TTM</a:t>
                      </a:r>
                      <a:endParaRPr lang="en-GB" sz="1000" b="0" i="0" u="none" strike="noStrike">
                        <a:solidFill>
                          <a:schemeClr val="bg1"/>
                        </a:solidFill>
                        <a:effectLst/>
                        <a:latin typeface="Inherit"/>
                      </a:endParaRPr>
                    </a:p>
                  </a:txBody>
                  <a:tcPr marL="172520" marR="6390" marT="6390" marB="0" anchor="ctr">
                    <a:solidFill>
                      <a:schemeClr val="accent1"/>
                    </a:solidFill>
                  </a:tcPr>
                </a:tc>
                <a:tc>
                  <a:txBody>
                    <a:bodyPr/>
                    <a:lstStyle/>
                    <a:p>
                      <a:pPr algn="r" fontAlgn="ctr"/>
                      <a:r>
                        <a:rPr lang="en-GB" sz="1000" u="none" strike="noStrike">
                          <a:solidFill>
                            <a:schemeClr val="bg1"/>
                          </a:solidFill>
                          <a:effectLst/>
                        </a:rPr>
                        <a:t>3.72</a:t>
                      </a:r>
                      <a:endParaRPr lang="en-GB" sz="1000" b="0" i="0" u="none" strike="noStrike">
                        <a:solidFill>
                          <a:schemeClr val="bg1"/>
                        </a:solidFill>
                        <a:effectLst/>
                        <a:latin typeface="Arial" panose="020B0604020202020204" pitchFamily="34" charset="0"/>
                      </a:endParaRPr>
                    </a:p>
                  </a:txBody>
                  <a:tcPr marL="6390" marR="57507" marT="6390" marB="0" anchor="ctr">
                    <a:solidFill>
                      <a:schemeClr val="accent1"/>
                    </a:solidFill>
                  </a:tcPr>
                </a:tc>
                <a:extLst>
                  <a:ext uri="{0D108BD9-81ED-4DB2-BD59-A6C34878D82A}">
                    <a16:rowId xmlns:a16="http://schemas.microsoft.com/office/drawing/2014/main" val="3568864184"/>
                  </a:ext>
                </a:extLst>
              </a:tr>
              <a:tr h="454086">
                <a:tc>
                  <a:txBody>
                    <a:bodyPr/>
                    <a:lstStyle/>
                    <a:p>
                      <a:pPr algn="l" fontAlgn="ctr"/>
                      <a:r>
                        <a:rPr lang="en-GB" sz="1000" u="none" strike="noStrike">
                          <a:solidFill>
                            <a:schemeClr val="bg1"/>
                          </a:solidFill>
                          <a:effectLst/>
                        </a:rPr>
                        <a:t>Operating margin TTM</a:t>
                      </a:r>
                      <a:endParaRPr lang="en-GB" sz="1000" b="0" i="0" u="none" strike="noStrike">
                        <a:solidFill>
                          <a:schemeClr val="bg1"/>
                        </a:solidFill>
                        <a:effectLst/>
                        <a:latin typeface="Inherit"/>
                      </a:endParaRPr>
                    </a:p>
                  </a:txBody>
                  <a:tcPr marL="172520" marR="6390" marT="6390" marB="0" anchor="ctr">
                    <a:solidFill>
                      <a:schemeClr val="accent1"/>
                    </a:solidFill>
                  </a:tcPr>
                </a:tc>
                <a:tc>
                  <a:txBody>
                    <a:bodyPr/>
                    <a:lstStyle/>
                    <a:p>
                      <a:pPr algn="r" fontAlgn="ctr"/>
                      <a:r>
                        <a:rPr lang="en-GB" sz="1000" u="none" strike="noStrike">
                          <a:solidFill>
                            <a:schemeClr val="bg1"/>
                          </a:solidFill>
                          <a:effectLst/>
                        </a:rPr>
                        <a:t>31.52%</a:t>
                      </a:r>
                      <a:endParaRPr lang="en-GB" sz="1000" b="0" i="0" u="none" strike="noStrike">
                        <a:solidFill>
                          <a:schemeClr val="bg1"/>
                        </a:solidFill>
                        <a:effectLst/>
                        <a:latin typeface="Arial" panose="020B0604020202020204" pitchFamily="34" charset="0"/>
                      </a:endParaRPr>
                    </a:p>
                  </a:txBody>
                  <a:tcPr marL="6390" marR="57507" marT="6390" marB="0" anchor="ctr">
                    <a:solidFill>
                      <a:schemeClr val="accent1"/>
                    </a:solidFill>
                  </a:tcPr>
                </a:tc>
                <a:extLst>
                  <a:ext uri="{0D108BD9-81ED-4DB2-BD59-A6C34878D82A}">
                    <a16:rowId xmlns:a16="http://schemas.microsoft.com/office/drawing/2014/main" val="3610245251"/>
                  </a:ext>
                </a:extLst>
              </a:tr>
              <a:tr h="454086">
                <a:tc>
                  <a:txBody>
                    <a:bodyPr/>
                    <a:lstStyle/>
                    <a:p>
                      <a:pPr algn="l" fontAlgn="ctr"/>
                      <a:r>
                        <a:rPr lang="en-GB" sz="1000" u="none" strike="noStrike">
                          <a:solidFill>
                            <a:schemeClr val="bg1"/>
                          </a:solidFill>
                          <a:effectLst/>
                        </a:rPr>
                        <a:t>Operating margin 5YA</a:t>
                      </a:r>
                      <a:endParaRPr lang="en-GB" sz="1000" b="0" i="0" u="none" strike="noStrike">
                        <a:solidFill>
                          <a:schemeClr val="bg1"/>
                        </a:solidFill>
                        <a:effectLst/>
                        <a:latin typeface="Inherit"/>
                      </a:endParaRPr>
                    </a:p>
                  </a:txBody>
                  <a:tcPr marL="172520" marR="6390" marT="6390" marB="0" anchor="ctr">
                    <a:solidFill>
                      <a:schemeClr val="accent1"/>
                    </a:solidFill>
                  </a:tcPr>
                </a:tc>
                <a:tc>
                  <a:txBody>
                    <a:bodyPr/>
                    <a:lstStyle/>
                    <a:p>
                      <a:pPr algn="r" fontAlgn="ctr"/>
                      <a:r>
                        <a:rPr lang="en-GB" sz="1000" u="none" strike="noStrike">
                          <a:solidFill>
                            <a:schemeClr val="bg1"/>
                          </a:solidFill>
                          <a:effectLst/>
                        </a:rPr>
                        <a:t>28.66%</a:t>
                      </a:r>
                      <a:endParaRPr lang="en-GB" sz="1000" b="0" i="0" u="none" strike="noStrike">
                        <a:solidFill>
                          <a:schemeClr val="bg1"/>
                        </a:solidFill>
                        <a:effectLst/>
                        <a:latin typeface="Arial" panose="020B0604020202020204" pitchFamily="34" charset="0"/>
                      </a:endParaRPr>
                    </a:p>
                  </a:txBody>
                  <a:tcPr marL="6390" marR="57507" marT="6390" marB="0" anchor="ctr">
                    <a:solidFill>
                      <a:schemeClr val="accent1"/>
                    </a:solidFill>
                  </a:tcPr>
                </a:tc>
                <a:extLst>
                  <a:ext uri="{0D108BD9-81ED-4DB2-BD59-A6C34878D82A}">
                    <a16:rowId xmlns:a16="http://schemas.microsoft.com/office/drawing/2014/main" val="1213614290"/>
                  </a:ext>
                </a:extLst>
              </a:tr>
              <a:tr h="243852">
                <a:tc>
                  <a:txBody>
                    <a:bodyPr/>
                    <a:lstStyle/>
                    <a:p>
                      <a:pPr algn="l" fontAlgn="ctr"/>
                      <a:r>
                        <a:rPr lang="en-GB" sz="1000" u="none" strike="noStrike">
                          <a:solidFill>
                            <a:schemeClr val="bg1"/>
                          </a:solidFill>
                          <a:effectLst/>
                        </a:rPr>
                        <a:t>Pretax margin TTM</a:t>
                      </a:r>
                      <a:endParaRPr lang="en-GB" sz="1000" b="0" i="0" u="none" strike="noStrike">
                        <a:solidFill>
                          <a:schemeClr val="bg1"/>
                        </a:solidFill>
                        <a:effectLst/>
                        <a:latin typeface="Inherit"/>
                      </a:endParaRPr>
                    </a:p>
                  </a:txBody>
                  <a:tcPr marL="172520" marR="6390" marT="6390" marB="0" anchor="ctr">
                    <a:solidFill>
                      <a:schemeClr val="accent1"/>
                    </a:solidFill>
                  </a:tcPr>
                </a:tc>
                <a:tc>
                  <a:txBody>
                    <a:bodyPr/>
                    <a:lstStyle/>
                    <a:p>
                      <a:pPr algn="r" fontAlgn="ctr"/>
                      <a:r>
                        <a:rPr lang="en-GB" sz="1000" u="none" strike="noStrike">
                          <a:solidFill>
                            <a:schemeClr val="bg1"/>
                          </a:solidFill>
                          <a:effectLst/>
                        </a:rPr>
                        <a:t>46.48%</a:t>
                      </a:r>
                      <a:endParaRPr lang="en-GB" sz="1000" b="0" i="0" u="none" strike="noStrike">
                        <a:solidFill>
                          <a:schemeClr val="bg1"/>
                        </a:solidFill>
                        <a:effectLst/>
                        <a:latin typeface="Arial" panose="020B0604020202020204" pitchFamily="34" charset="0"/>
                      </a:endParaRPr>
                    </a:p>
                  </a:txBody>
                  <a:tcPr marL="6390" marR="57507" marT="6390" marB="0" anchor="ctr">
                    <a:solidFill>
                      <a:schemeClr val="accent1"/>
                    </a:solidFill>
                  </a:tcPr>
                </a:tc>
                <a:extLst>
                  <a:ext uri="{0D108BD9-81ED-4DB2-BD59-A6C34878D82A}">
                    <a16:rowId xmlns:a16="http://schemas.microsoft.com/office/drawing/2014/main" val="2922749564"/>
                  </a:ext>
                </a:extLst>
              </a:tr>
              <a:tr h="243852">
                <a:tc>
                  <a:txBody>
                    <a:bodyPr/>
                    <a:lstStyle/>
                    <a:p>
                      <a:pPr algn="l" fontAlgn="ctr"/>
                      <a:r>
                        <a:rPr lang="en-GB" sz="1000" u="none" strike="noStrike">
                          <a:solidFill>
                            <a:schemeClr val="bg1"/>
                          </a:solidFill>
                          <a:effectLst/>
                        </a:rPr>
                        <a:t>Pretax margin 5YA</a:t>
                      </a:r>
                      <a:endParaRPr lang="en-GB" sz="1000" b="0" i="0" u="none" strike="noStrike">
                        <a:solidFill>
                          <a:schemeClr val="bg1"/>
                        </a:solidFill>
                        <a:effectLst/>
                        <a:latin typeface="Inherit"/>
                      </a:endParaRPr>
                    </a:p>
                  </a:txBody>
                  <a:tcPr marL="172520" marR="6390" marT="6390" marB="0" anchor="ctr">
                    <a:solidFill>
                      <a:schemeClr val="accent1"/>
                    </a:solidFill>
                  </a:tcPr>
                </a:tc>
                <a:tc>
                  <a:txBody>
                    <a:bodyPr/>
                    <a:lstStyle/>
                    <a:p>
                      <a:pPr algn="r" fontAlgn="ctr"/>
                      <a:r>
                        <a:rPr lang="en-GB" sz="1000" u="none" strike="noStrike">
                          <a:solidFill>
                            <a:schemeClr val="bg1"/>
                          </a:solidFill>
                          <a:effectLst/>
                        </a:rPr>
                        <a:t>42.56%</a:t>
                      </a:r>
                      <a:endParaRPr lang="en-GB" sz="1000" b="0" i="0" u="none" strike="noStrike">
                        <a:solidFill>
                          <a:schemeClr val="bg1"/>
                        </a:solidFill>
                        <a:effectLst/>
                        <a:latin typeface="Arial" panose="020B0604020202020204" pitchFamily="34" charset="0"/>
                      </a:endParaRPr>
                    </a:p>
                  </a:txBody>
                  <a:tcPr marL="6390" marR="57507" marT="6390" marB="0" anchor="ctr">
                    <a:solidFill>
                      <a:schemeClr val="accent1"/>
                    </a:solidFill>
                  </a:tcPr>
                </a:tc>
                <a:extLst>
                  <a:ext uri="{0D108BD9-81ED-4DB2-BD59-A6C34878D82A}">
                    <a16:rowId xmlns:a16="http://schemas.microsoft.com/office/drawing/2014/main" val="1842160997"/>
                  </a:ext>
                </a:extLst>
              </a:tr>
              <a:tr h="454086">
                <a:tc>
                  <a:txBody>
                    <a:bodyPr/>
                    <a:lstStyle/>
                    <a:p>
                      <a:pPr algn="l" fontAlgn="ctr"/>
                      <a:r>
                        <a:rPr lang="en-GB" sz="1000" u="none" strike="noStrike">
                          <a:solidFill>
                            <a:schemeClr val="bg1"/>
                          </a:solidFill>
                          <a:effectLst/>
                        </a:rPr>
                        <a:t>Net Profit margin TTM</a:t>
                      </a:r>
                      <a:endParaRPr lang="en-GB" sz="1000" b="0" i="0" u="none" strike="noStrike">
                        <a:solidFill>
                          <a:schemeClr val="bg1"/>
                        </a:solidFill>
                        <a:effectLst/>
                        <a:latin typeface="Inherit"/>
                      </a:endParaRPr>
                    </a:p>
                  </a:txBody>
                  <a:tcPr marL="172520" marR="6390" marT="6390" marB="0" anchor="ctr">
                    <a:solidFill>
                      <a:schemeClr val="accent1"/>
                    </a:solidFill>
                  </a:tcPr>
                </a:tc>
                <a:tc>
                  <a:txBody>
                    <a:bodyPr/>
                    <a:lstStyle/>
                    <a:p>
                      <a:pPr algn="r" fontAlgn="ctr"/>
                      <a:r>
                        <a:rPr lang="en-GB" sz="1000" u="none" strike="noStrike">
                          <a:solidFill>
                            <a:schemeClr val="bg1"/>
                          </a:solidFill>
                          <a:effectLst/>
                        </a:rPr>
                        <a:t>38.63%</a:t>
                      </a:r>
                      <a:endParaRPr lang="en-GB" sz="1000" b="0" i="0" u="none" strike="noStrike">
                        <a:solidFill>
                          <a:schemeClr val="bg1"/>
                        </a:solidFill>
                        <a:effectLst/>
                        <a:latin typeface="Arial" panose="020B0604020202020204" pitchFamily="34" charset="0"/>
                      </a:endParaRPr>
                    </a:p>
                  </a:txBody>
                  <a:tcPr marL="6390" marR="57507" marT="6390" marB="0" anchor="ctr">
                    <a:solidFill>
                      <a:schemeClr val="accent1"/>
                    </a:solidFill>
                  </a:tcPr>
                </a:tc>
                <a:extLst>
                  <a:ext uri="{0D108BD9-81ED-4DB2-BD59-A6C34878D82A}">
                    <a16:rowId xmlns:a16="http://schemas.microsoft.com/office/drawing/2014/main" val="350776314"/>
                  </a:ext>
                </a:extLst>
              </a:tr>
              <a:tr h="476324">
                <a:tc>
                  <a:txBody>
                    <a:bodyPr/>
                    <a:lstStyle/>
                    <a:p>
                      <a:pPr algn="l" fontAlgn="ctr"/>
                      <a:r>
                        <a:rPr lang="en-GB" sz="1000" u="none" strike="noStrike">
                          <a:solidFill>
                            <a:schemeClr val="bg1"/>
                          </a:solidFill>
                          <a:effectLst/>
                        </a:rPr>
                        <a:t>Net Profit margin 5YA</a:t>
                      </a:r>
                      <a:endParaRPr lang="en-GB" sz="1000" b="0" i="0" u="none" strike="noStrike">
                        <a:solidFill>
                          <a:schemeClr val="bg1"/>
                        </a:solidFill>
                        <a:effectLst/>
                        <a:latin typeface="Inherit"/>
                      </a:endParaRPr>
                    </a:p>
                  </a:txBody>
                  <a:tcPr marL="172520" marR="6390" marT="6390" marB="0" anchor="ctr">
                    <a:solidFill>
                      <a:schemeClr val="accent1"/>
                    </a:solidFill>
                  </a:tcPr>
                </a:tc>
                <a:tc>
                  <a:txBody>
                    <a:bodyPr/>
                    <a:lstStyle/>
                    <a:p>
                      <a:pPr algn="r" fontAlgn="ctr"/>
                      <a:r>
                        <a:rPr lang="en-GB" sz="1000" u="none" strike="noStrike">
                          <a:solidFill>
                            <a:schemeClr val="bg1"/>
                          </a:solidFill>
                          <a:effectLst/>
                        </a:rPr>
                        <a:t>33.98%</a:t>
                      </a:r>
                      <a:endParaRPr lang="en-GB" sz="1000" b="0" i="0" u="none" strike="noStrike">
                        <a:solidFill>
                          <a:schemeClr val="bg1"/>
                        </a:solidFill>
                        <a:effectLst/>
                        <a:latin typeface="Arial" panose="020B0604020202020204" pitchFamily="34" charset="0"/>
                      </a:endParaRPr>
                    </a:p>
                  </a:txBody>
                  <a:tcPr marL="6390" marR="57507" marT="6390" marB="0" anchor="ctr">
                    <a:solidFill>
                      <a:schemeClr val="accent1"/>
                    </a:solidFill>
                  </a:tcPr>
                </a:tc>
                <a:extLst>
                  <a:ext uri="{0D108BD9-81ED-4DB2-BD59-A6C34878D82A}">
                    <a16:rowId xmlns:a16="http://schemas.microsoft.com/office/drawing/2014/main" val="1029187341"/>
                  </a:ext>
                </a:extLst>
              </a:tr>
              <a:tr h="250942">
                <a:tc>
                  <a:txBody>
                    <a:bodyPr/>
                    <a:lstStyle/>
                    <a:p>
                      <a:pPr algn="l" fontAlgn="ctr"/>
                      <a:r>
                        <a:rPr lang="en-GB" sz="1000" u="none" strike="noStrike">
                          <a:solidFill>
                            <a:schemeClr val="bg1"/>
                          </a:solidFill>
                          <a:effectLst/>
                        </a:rPr>
                        <a:t>Revenue/Share TTM</a:t>
                      </a:r>
                      <a:endParaRPr lang="en-GB" sz="1000" b="0" i="0" u="none" strike="noStrike">
                        <a:solidFill>
                          <a:schemeClr val="bg1"/>
                        </a:solidFill>
                        <a:effectLst/>
                        <a:latin typeface="Inherit"/>
                      </a:endParaRPr>
                    </a:p>
                  </a:txBody>
                  <a:tcPr marL="172520" marR="6390" marT="6390" marB="0" anchor="ctr">
                    <a:solidFill>
                      <a:schemeClr val="accent1"/>
                    </a:solidFill>
                  </a:tcPr>
                </a:tc>
                <a:tc>
                  <a:txBody>
                    <a:bodyPr/>
                    <a:lstStyle/>
                    <a:p>
                      <a:pPr algn="r" fontAlgn="ctr"/>
                      <a:r>
                        <a:rPr lang="en-GB" sz="1000" u="none" strike="noStrike">
                          <a:solidFill>
                            <a:schemeClr val="bg1"/>
                          </a:solidFill>
                          <a:effectLst/>
                        </a:rPr>
                        <a:t>1.3</a:t>
                      </a:r>
                      <a:endParaRPr lang="en-GB" sz="1000" b="0" i="0" u="none" strike="noStrike">
                        <a:solidFill>
                          <a:schemeClr val="bg1"/>
                        </a:solidFill>
                        <a:effectLst/>
                        <a:latin typeface="Arial" panose="020B0604020202020204" pitchFamily="34" charset="0"/>
                      </a:endParaRPr>
                    </a:p>
                  </a:txBody>
                  <a:tcPr marL="6390" marR="57507" marT="6390" marB="0" anchor="ctr">
                    <a:solidFill>
                      <a:schemeClr val="accent1"/>
                    </a:solidFill>
                  </a:tcPr>
                </a:tc>
                <a:extLst>
                  <a:ext uri="{0D108BD9-81ED-4DB2-BD59-A6C34878D82A}">
                    <a16:rowId xmlns:a16="http://schemas.microsoft.com/office/drawing/2014/main" val="3959951365"/>
                  </a:ext>
                </a:extLst>
              </a:tr>
              <a:tr h="250942">
                <a:tc>
                  <a:txBody>
                    <a:bodyPr/>
                    <a:lstStyle/>
                    <a:p>
                      <a:pPr algn="l" fontAlgn="ctr"/>
                      <a:r>
                        <a:rPr lang="en-GB" sz="1000" u="none" strike="noStrike">
                          <a:solidFill>
                            <a:schemeClr val="bg1"/>
                          </a:solidFill>
                          <a:effectLst/>
                        </a:rPr>
                        <a:t>Basic EPS ANN</a:t>
                      </a:r>
                      <a:endParaRPr lang="en-GB" sz="1000" b="0" i="0" u="none" strike="noStrike">
                        <a:solidFill>
                          <a:schemeClr val="bg1"/>
                        </a:solidFill>
                        <a:effectLst/>
                        <a:latin typeface="Inherit"/>
                      </a:endParaRPr>
                    </a:p>
                  </a:txBody>
                  <a:tcPr marL="172520" marR="6390" marT="6390" marB="0" anchor="ctr">
                    <a:solidFill>
                      <a:schemeClr val="accent1"/>
                    </a:solidFill>
                  </a:tcPr>
                </a:tc>
                <a:tc>
                  <a:txBody>
                    <a:bodyPr/>
                    <a:lstStyle/>
                    <a:p>
                      <a:pPr algn="r" fontAlgn="ctr"/>
                      <a:r>
                        <a:rPr lang="en-GB" sz="1000" u="none" strike="noStrike">
                          <a:solidFill>
                            <a:schemeClr val="bg1"/>
                          </a:solidFill>
                          <a:effectLst/>
                        </a:rPr>
                        <a:t>0.47</a:t>
                      </a:r>
                      <a:endParaRPr lang="en-GB" sz="1000" b="0" i="0" u="none" strike="noStrike">
                        <a:solidFill>
                          <a:schemeClr val="bg1"/>
                        </a:solidFill>
                        <a:effectLst/>
                        <a:latin typeface="Arial" panose="020B0604020202020204" pitchFamily="34" charset="0"/>
                      </a:endParaRPr>
                    </a:p>
                  </a:txBody>
                  <a:tcPr marL="6390" marR="57507" marT="6390" marB="0" anchor="ctr">
                    <a:solidFill>
                      <a:schemeClr val="accent1"/>
                    </a:solidFill>
                  </a:tcPr>
                </a:tc>
                <a:extLst>
                  <a:ext uri="{0D108BD9-81ED-4DB2-BD59-A6C34878D82A}">
                    <a16:rowId xmlns:a16="http://schemas.microsoft.com/office/drawing/2014/main" val="1452376477"/>
                  </a:ext>
                </a:extLst>
              </a:tr>
              <a:tr h="243852">
                <a:tc>
                  <a:txBody>
                    <a:bodyPr/>
                    <a:lstStyle/>
                    <a:p>
                      <a:pPr algn="l" fontAlgn="ctr"/>
                      <a:r>
                        <a:rPr lang="en-GB" sz="1000" u="none" strike="noStrike">
                          <a:solidFill>
                            <a:schemeClr val="bg1"/>
                          </a:solidFill>
                          <a:effectLst/>
                        </a:rPr>
                        <a:t>Quick Ratio MRQ</a:t>
                      </a:r>
                      <a:endParaRPr lang="en-GB" sz="1000" b="0" i="0" u="none" strike="noStrike">
                        <a:solidFill>
                          <a:schemeClr val="bg1"/>
                        </a:solidFill>
                        <a:effectLst/>
                        <a:latin typeface="Inherit"/>
                      </a:endParaRPr>
                    </a:p>
                  </a:txBody>
                  <a:tcPr marL="172520" marR="6390" marT="6390" marB="0" anchor="ctr">
                    <a:solidFill>
                      <a:schemeClr val="accent1"/>
                    </a:solidFill>
                  </a:tcPr>
                </a:tc>
                <a:tc>
                  <a:txBody>
                    <a:bodyPr/>
                    <a:lstStyle/>
                    <a:p>
                      <a:pPr algn="r" fontAlgn="ctr"/>
                      <a:r>
                        <a:rPr lang="en-GB" sz="1000" u="none" strike="noStrike">
                          <a:solidFill>
                            <a:schemeClr val="bg1"/>
                          </a:solidFill>
                          <a:effectLst/>
                        </a:rPr>
                        <a:t>4.2</a:t>
                      </a:r>
                      <a:endParaRPr lang="en-GB" sz="1000" b="0" i="0" u="none" strike="noStrike">
                        <a:solidFill>
                          <a:schemeClr val="bg1"/>
                        </a:solidFill>
                        <a:effectLst/>
                        <a:latin typeface="Arial" panose="020B0604020202020204" pitchFamily="34" charset="0"/>
                      </a:endParaRPr>
                    </a:p>
                  </a:txBody>
                  <a:tcPr marL="6390" marR="57507" marT="6390" marB="0" anchor="ctr">
                    <a:solidFill>
                      <a:schemeClr val="accent1"/>
                    </a:solidFill>
                  </a:tcPr>
                </a:tc>
                <a:extLst>
                  <a:ext uri="{0D108BD9-81ED-4DB2-BD59-A6C34878D82A}">
                    <a16:rowId xmlns:a16="http://schemas.microsoft.com/office/drawing/2014/main" val="3892820669"/>
                  </a:ext>
                </a:extLst>
              </a:tr>
              <a:tr h="243852">
                <a:tc>
                  <a:txBody>
                    <a:bodyPr/>
                    <a:lstStyle/>
                    <a:p>
                      <a:pPr algn="l" fontAlgn="ctr"/>
                      <a:r>
                        <a:rPr lang="en-GB" sz="1000" u="none" strike="noStrike">
                          <a:solidFill>
                            <a:schemeClr val="bg1"/>
                          </a:solidFill>
                          <a:effectLst/>
                        </a:rPr>
                        <a:t>Current Ratio MRQ</a:t>
                      </a:r>
                      <a:endParaRPr lang="en-GB" sz="1000" b="0" i="0" u="none" strike="noStrike">
                        <a:solidFill>
                          <a:schemeClr val="bg1"/>
                        </a:solidFill>
                        <a:effectLst/>
                        <a:latin typeface="Inherit"/>
                      </a:endParaRPr>
                    </a:p>
                  </a:txBody>
                  <a:tcPr marL="172520" marR="6390" marT="6390" marB="0" anchor="ctr">
                    <a:solidFill>
                      <a:schemeClr val="accent1"/>
                    </a:solidFill>
                  </a:tcPr>
                </a:tc>
                <a:tc>
                  <a:txBody>
                    <a:bodyPr/>
                    <a:lstStyle/>
                    <a:p>
                      <a:pPr algn="r" fontAlgn="ctr"/>
                      <a:r>
                        <a:rPr lang="en-GB" sz="1000" u="none" strike="noStrike">
                          <a:solidFill>
                            <a:schemeClr val="bg1"/>
                          </a:solidFill>
                          <a:effectLst/>
                        </a:rPr>
                        <a:t>4.64</a:t>
                      </a:r>
                      <a:endParaRPr lang="en-GB" sz="1000" b="0" i="0" u="none" strike="noStrike">
                        <a:solidFill>
                          <a:schemeClr val="bg1"/>
                        </a:solidFill>
                        <a:effectLst/>
                        <a:latin typeface="Arial" panose="020B0604020202020204" pitchFamily="34" charset="0"/>
                      </a:endParaRPr>
                    </a:p>
                  </a:txBody>
                  <a:tcPr marL="6390" marR="57507" marT="6390" marB="0" anchor="ctr">
                    <a:solidFill>
                      <a:schemeClr val="accent1"/>
                    </a:solidFill>
                  </a:tcPr>
                </a:tc>
                <a:extLst>
                  <a:ext uri="{0D108BD9-81ED-4DB2-BD59-A6C34878D82A}">
                    <a16:rowId xmlns:a16="http://schemas.microsoft.com/office/drawing/2014/main" val="4082755195"/>
                  </a:ext>
                </a:extLst>
              </a:tr>
              <a:tr h="250942">
                <a:tc>
                  <a:txBody>
                    <a:bodyPr/>
                    <a:lstStyle/>
                    <a:p>
                      <a:pPr algn="l" fontAlgn="ctr"/>
                      <a:r>
                        <a:rPr lang="en-GB" sz="1000" u="none" strike="noStrike">
                          <a:solidFill>
                            <a:schemeClr val="bg1"/>
                          </a:solidFill>
                          <a:effectLst/>
                        </a:rPr>
                        <a:t>Asset Turnover TTM</a:t>
                      </a:r>
                      <a:endParaRPr lang="en-GB" sz="1000" b="0" i="0" u="none" strike="noStrike">
                        <a:solidFill>
                          <a:schemeClr val="bg1"/>
                        </a:solidFill>
                        <a:effectLst/>
                        <a:latin typeface="Inherit"/>
                      </a:endParaRPr>
                    </a:p>
                  </a:txBody>
                  <a:tcPr marL="172520" marR="6390" marT="6390" marB="0" anchor="ctr">
                    <a:solidFill>
                      <a:schemeClr val="accent1"/>
                    </a:solidFill>
                  </a:tcPr>
                </a:tc>
                <a:tc>
                  <a:txBody>
                    <a:bodyPr/>
                    <a:lstStyle/>
                    <a:p>
                      <a:pPr algn="r" fontAlgn="ctr"/>
                      <a:r>
                        <a:rPr lang="en-GB" sz="1000" u="none" strike="noStrike">
                          <a:solidFill>
                            <a:schemeClr val="bg1"/>
                          </a:solidFill>
                          <a:effectLst/>
                        </a:rPr>
                        <a:t>0.44</a:t>
                      </a:r>
                      <a:endParaRPr lang="en-GB" sz="1000" b="0" i="0" u="none" strike="noStrike">
                        <a:solidFill>
                          <a:schemeClr val="bg1"/>
                        </a:solidFill>
                        <a:effectLst/>
                        <a:latin typeface="Arial" panose="020B0604020202020204" pitchFamily="34" charset="0"/>
                      </a:endParaRPr>
                    </a:p>
                  </a:txBody>
                  <a:tcPr marL="6390" marR="57507" marT="6390" marB="0" anchor="ctr">
                    <a:solidFill>
                      <a:schemeClr val="accent1"/>
                    </a:solidFill>
                  </a:tcPr>
                </a:tc>
                <a:extLst>
                  <a:ext uri="{0D108BD9-81ED-4DB2-BD59-A6C34878D82A}">
                    <a16:rowId xmlns:a16="http://schemas.microsoft.com/office/drawing/2014/main" val="1335573150"/>
                  </a:ext>
                </a:extLst>
              </a:tr>
              <a:tr h="454086">
                <a:tc>
                  <a:txBody>
                    <a:bodyPr/>
                    <a:lstStyle/>
                    <a:p>
                      <a:pPr algn="l" fontAlgn="ctr"/>
                      <a:r>
                        <a:rPr lang="en-GB" sz="1000" u="none" strike="noStrike">
                          <a:solidFill>
                            <a:schemeClr val="bg1"/>
                          </a:solidFill>
                          <a:effectLst/>
                        </a:rPr>
                        <a:t>Inventory Turnover TTM</a:t>
                      </a:r>
                      <a:endParaRPr lang="en-GB" sz="1000" b="0" i="0" u="none" strike="noStrike">
                        <a:solidFill>
                          <a:schemeClr val="bg1"/>
                        </a:solidFill>
                        <a:effectLst/>
                        <a:latin typeface="Inherit"/>
                      </a:endParaRPr>
                    </a:p>
                  </a:txBody>
                  <a:tcPr marL="172520" marR="6390" marT="6390" marB="0" anchor="ctr">
                    <a:solidFill>
                      <a:schemeClr val="accent1"/>
                    </a:solidFill>
                  </a:tcPr>
                </a:tc>
                <a:tc>
                  <a:txBody>
                    <a:bodyPr/>
                    <a:lstStyle/>
                    <a:p>
                      <a:pPr algn="r" fontAlgn="ctr"/>
                      <a:r>
                        <a:rPr lang="en-GB" sz="1000" u="none" strike="noStrike">
                          <a:solidFill>
                            <a:schemeClr val="bg1"/>
                          </a:solidFill>
                          <a:effectLst/>
                        </a:rPr>
                        <a:t>18.79</a:t>
                      </a:r>
                      <a:endParaRPr lang="en-GB" sz="1000" b="0" i="0" u="none" strike="noStrike">
                        <a:solidFill>
                          <a:schemeClr val="bg1"/>
                        </a:solidFill>
                        <a:effectLst/>
                        <a:latin typeface="Arial" panose="020B0604020202020204" pitchFamily="34" charset="0"/>
                      </a:endParaRPr>
                    </a:p>
                  </a:txBody>
                  <a:tcPr marL="6390" marR="57507" marT="6390" marB="0" anchor="ctr">
                    <a:solidFill>
                      <a:schemeClr val="accent1"/>
                    </a:solidFill>
                  </a:tcPr>
                </a:tc>
                <a:extLst>
                  <a:ext uri="{0D108BD9-81ED-4DB2-BD59-A6C34878D82A}">
                    <a16:rowId xmlns:a16="http://schemas.microsoft.com/office/drawing/2014/main" val="4066859828"/>
                  </a:ext>
                </a:extLst>
              </a:tr>
              <a:tr h="466035">
                <a:tc>
                  <a:txBody>
                    <a:bodyPr/>
                    <a:lstStyle/>
                    <a:p>
                      <a:pPr algn="l" fontAlgn="ctr"/>
                      <a:r>
                        <a:rPr lang="en-GB" sz="1000" u="none" strike="noStrike">
                          <a:solidFill>
                            <a:schemeClr val="bg1"/>
                          </a:solidFill>
                          <a:effectLst/>
                        </a:rPr>
                        <a:t>Receivable Turnover TTM</a:t>
                      </a:r>
                      <a:endParaRPr lang="en-GB" sz="1000" b="0" i="0" u="none" strike="noStrike">
                        <a:solidFill>
                          <a:schemeClr val="bg1"/>
                        </a:solidFill>
                        <a:effectLst/>
                        <a:latin typeface="Inherit"/>
                      </a:endParaRPr>
                    </a:p>
                  </a:txBody>
                  <a:tcPr marL="172520" marR="6390" marT="6390" marB="0" anchor="ctr">
                    <a:solidFill>
                      <a:schemeClr val="accent1"/>
                    </a:solidFill>
                  </a:tcPr>
                </a:tc>
                <a:tc>
                  <a:txBody>
                    <a:bodyPr/>
                    <a:lstStyle/>
                    <a:p>
                      <a:pPr algn="r" fontAlgn="ctr"/>
                      <a:r>
                        <a:rPr lang="en-GB" sz="1000" u="none" strike="noStrike">
                          <a:solidFill>
                            <a:schemeClr val="bg1"/>
                          </a:solidFill>
                          <a:effectLst/>
                        </a:rPr>
                        <a:t>245.08</a:t>
                      </a:r>
                      <a:endParaRPr lang="en-GB" sz="1000" b="0" i="0" u="none" strike="noStrike">
                        <a:solidFill>
                          <a:schemeClr val="bg1"/>
                        </a:solidFill>
                        <a:effectLst/>
                        <a:latin typeface="Arial" panose="020B0604020202020204" pitchFamily="34" charset="0"/>
                      </a:endParaRPr>
                    </a:p>
                  </a:txBody>
                  <a:tcPr marL="6390" marR="57507" marT="6390" marB="0" anchor="ctr">
                    <a:solidFill>
                      <a:schemeClr val="accent1"/>
                    </a:solidFill>
                  </a:tcPr>
                </a:tc>
                <a:extLst>
                  <a:ext uri="{0D108BD9-81ED-4DB2-BD59-A6C34878D82A}">
                    <a16:rowId xmlns:a16="http://schemas.microsoft.com/office/drawing/2014/main" val="2196795184"/>
                  </a:ext>
                </a:extLst>
              </a:tr>
              <a:tr h="514545">
                <a:tc>
                  <a:txBody>
                    <a:bodyPr/>
                    <a:lstStyle/>
                    <a:p>
                      <a:pPr algn="l" fontAlgn="ctr"/>
                      <a:r>
                        <a:rPr lang="en-GB" sz="1000" u="none" strike="noStrike">
                          <a:solidFill>
                            <a:schemeClr val="bg1"/>
                          </a:solidFill>
                          <a:effectLst/>
                        </a:rPr>
                        <a:t>Dividend Yield 5 Year Avg. 5YA</a:t>
                      </a:r>
                      <a:endParaRPr lang="en-GB" sz="1000" b="0" i="0" u="none" strike="noStrike">
                        <a:solidFill>
                          <a:schemeClr val="bg1"/>
                        </a:solidFill>
                        <a:effectLst/>
                        <a:latin typeface="Inherit"/>
                      </a:endParaRPr>
                    </a:p>
                  </a:txBody>
                  <a:tcPr marL="172520" marR="6390" marT="6390" marB="0" anchor="ctr">
                    <a:solidFill>
                      <a:schemeClr val="accent1"/>
                    </a:solidFill>
                  </a:tcPr>
                </a:tc>
                <a:tc>
                  <a:txBody>
                    <a:bodyPr/>
                    <a:lstStyle/>
                    <a:p>
                      <a:pPr algn="r" fontAlgn="ctr"/>
                      <a:r>
                        <a:rPr lang="en-GB" sz="1000" u="none" strike="noStrike">
                          <a:solidFill>
                            <a:schemeClr val="bg1"/>
                          </a:solidFill>
                          <a:effectLst/>
                        </a:rPr>
                        <a:t>6.63%</a:t>
                      </a:r>
                      <a:endParaRPr lang="en-GB" sz="1000" b="0" i="0" u="none" strike="noStrike">
                        <a:solidFill>
                          <a:schemeClr val="bg1"/>
                        </a:solidFill>
                        <a:effectLst/>
                        <a:latin typeface="Arial" panose="020B0604020202020204" pitchFamily="34" charset="0"/>
                      </a:endParaRPr>
                    </a:p>
                  </a:txBody>
                  <a:tcPr marL="6390" marR="57507" marT="6390" marB="0" anchor="ctr">
                    <a:solidFill>
                      <a:schemeClr val="accent1"/>
                    </a:solidFill>
                  </a:tcPr>
                </a:tc>
                <a:extLst>
                  <a:ext uri="{0D108BD9-81ED-4DB2-BD59-A6C34878D82A}">
                    <a16:rowId xmlns:a16="http://schemas.microsoft.com/office/drawing/2014/main" val="1238056117"/>
                  </a:ext>
                </a:extLst>
              </a:tr>
              <a:tr h="346538">
                <a:tc>
                  <a:txBody>
                    <a:bodyPr/>
                    <a:lstStyle/>
                    <a:p>
                      <a:pPr algn="l" fontAlgn="ctr"/>
                      <a:r>
                        <a:rPr lang="en-GB" sz="1000" u="none" strike="noStrike">
                          <a:solidFill>
                            <a:schemeClr val="bg1"/>
                          </a:solidFill>
                          <a:effectLst/>
                        </a:rPr>
                        <a:t>Payout Ratio TTM</a:t>
                      </a:r>
                      <a:endParaRPr lang="en-GB" sz="1000" b="0" i="0" u="none" strike="noStrike">
                        <a:solidFill>
                          <a:schemeClr val="bg1"/>
                        </a:solidFill>
                        <a:effectLst/>
                        <a:latin typeface="Inherit"/>
                      </a:endParaRPr>
                    </a:p>
                  </a:txBody>
                  <a:tcPr marL="172520" marR="6390" marT="6390" marB="0" anchor="ctr">
                    <a:solidFill>
                      <a:schemeClr val="accent1"/>
                    </a:solidFill>
                  </a:tcPr>
                </a:tc>
                <a:tc>
                  <a:txBody>
                    <a:bodyPr/>
                    <a:lstStyle/>
                    <a:p>
                      <a:pPr algn="r" fontAlgn="ctr"/>
                      <a:r>
                        <a:rPr lang="en-GB" sz="1000" u="none" strike="noStrike" dirty="0">
                          <a:solidFill>
                            <a:schemeClr val="bg1"/>
                          </a:solidFill>
                          <a:effectLst/>
                        </a:rPr>
                        <a:t>162.46%</a:t>
                      </a:r>
                      <a:endParaRPr lang="en-GB" sz="1000" b="0" i="0" u="none" strike="noStrike" dirty="0">
                        <a:solidFill>
                          <a:schemeClr val="bg1"/>
                        </a:solidFill>
                        <a:effectLst/>
                        <a:latin typeface="Arial" panose="020B0604020202020204" pitchFamily="34" charset="0"/>
                      </a:endParaRPr>
                    </a:p>
                  </a:txBody>
                  <a:tcPr marL="6390" marR="57507" marT="6390" marB="0" anchor="ctr">
                    <a:solidFill>
                      <a:schemeClr val="accent1"/>
                    </a:solidFill>
                  </a:tcPr>
                </a:tc>
                <a:extLst>
                  <a:ext uri="{0D108BD9-81ED-4DB2-BD59-A6C34878D82A}">
                    <a16:rowId xmlns:a16="http://schemas.microsoft.com/office/drawing/2014/main" val="4283423224"/>
                  </a:ext>
                </a:extLst>
              </a:tr>
            </a:tbl>
          </a:graphicData>
        </a:graphic>
      </p:graphicFrame>
      <p:graphicFrame>
        <p:nvGraphicFramePr>
          <p:cNvPr id="23" name="Table 22">
            <a:extLst>
              <a:ext uri="{FF2B5EF4-FFF2-40B4-BE49-F238E27FC236}">
                <a16:creationId xmlns:a16="http://schemas.microsoft.com/office/drawing/2014/main" id="{A6610242-F29E-D179-4178-FC77CA95E483}"/>
              </a:ext>
            </a:extLst>
          </p:cNvPr>
          <p:cNvGraphicFramePr>
            <a:graphicFrameLocks noGrp="1"/>
          </p:cNvGraphicFramePr>
          <p:nvPr>
            <p:extLst>
              <p:ext uri="{D42A27DB-BD31-4B8C-83A1-F6EECF244321}">
                <p14:modId xmlns:p14="http://schemas.microsoft.com/office/powerpoint/2010/main" val="477442915"/>
              </p:ext>
            </p:extLst>
          </p:nvPr>
        </p:nvGraphicFramePr>
        <p:xfrm>
          <a:off x="6051550" y="854097"/>
          <a:ext cx="2812808" cy="5854563"/>
        </p:xfrm>
        <a:graphic>
          <a:graphicData uri="http://schemas.openxmlformats.org/drawingml/2006/table">
            <a:tbl>
              <a:tblPr>
                <a:tableStyleId>{5C22544A-7EE6-4342-B048-85BDC9FD1C3A}</a:tableStyleId>
              </a:tblPr>
              <a:tblGrid>
                <a:gridCol w="1807920">
                  <a:extLst>
                    <a:ext uri="{9D8B030D-6E8A-4147-A177-3AD203B41FA5}">
                      <a16:colId xmlns:a16="http://schemas.microsoft.com/office/drawing/2014/main" val="3522455633"/>
                    </a:ext>
                  </a:extLst>
                </a:gridCol>
                <a:gridCol w="1004888">
                  <a:extLst>
                    <a:ext uri="{9D8B030D-6E8A-4147-A177-3AD203B41FA5}">
                      <a16:colId xmlns:a16="http://schemas.microsoft.com/office/drawing/2014/main" val="2091871175"/>
                    </a:ext>
                  </a:extLst>
                </a:gridCol>
              </a:tblGrid>
              <a:tr h="225222">
                <a:tc>
                  <a:txBody>
                    <a:bodyPr/>
                    <a:lstStyle/>
                    <a:p>
                      <a:pPr algn="l" fontAlgn="ctr"/>
                      <a:r>
                        <a:rPr lang="en-GB" sz="900" u="none" strike="noStrike">
                          <a:solidFill>
                            <a:schemeClr val="bg1"/>
                          </a:solidFill>
                          <a:effectLst/>
                        </a:rPr>
                        <a:t>P/E Ratio TTM</a:t>
                      </a:r>
                      <a:endParaRPr lang="en-GB" sz="900" b="0" i="0" u="none" strike="noStrike">
                        <a:solidFill>
                          <a:schemeClr val="bg1"/>
                        </a:solidFill>
                        <a:effectLst/>
                        <a:latin typeface="Inherit"/>
                      </a:endParaRPr>
                    </a:p>
                  </a:txBody>
                  <a:tcPr marL="186486" marR="6907" marT="6907" marB="0" anchor="ctr">
                    <a:solidFill>
                      <a:schemeClr val="accent1"/>
                    </a:solidFill>
                  </a:tcPr>
                </a:tc>
                <a:tc>
                  <a:txBody>
                    <a:bodyPr/>
                    <a:lstStyle/>
                    <a:p>
                      <a:pPr algn="r" fontAlgn="ctr"/>
                      <a:r>
                        <a:rPr lang="en-GB" sz="900" u="none" strike="noStrike">
                          <a:solidFill>
                            <a:schemeClr val="bg1"/>
                          </a:solidFill>
                          <a:effectLst/>
                        </a:rPr>
                        <a:t>-43.1</a:t>
                      </a:r>
                      <a:endParaRPr lang="en-GB" sz="900" b="0" i="0" u="none" strike="noStrike">
                        <a:solidFill>
                          <a:schemeClr val="bg1"/>
                        </a:solidFill>
                        <a:effectLst/>
                        <a:latin typeface="Arial" panose="020B0604020202020204" pitchFamily="34" charset="0"/>
                      </a:endParaRPr>
                    </a:p>
                  </a:txBody>
                  <a:tcPr marL="6907" marR="62162" marT="6907" marB="0" anchor="ctr">
                    <a:solidFill>
                      <a:schemeClr val="accent1"/>
                    </a:solidFill>
                  </a:tcPr>
                </a:tc>
                <a:extLst>
                  <a:ext uri="{0D108BD9-81ED-4DB2-BD59-A6C34878D82A}">
                    <a16:rowId xmlns:a16="http://schemas.microsoft.com/office/drawing/2014/main" val="164069344"/>
                  </a:ext>
                </a:extLst>
              </a:tr>
              <a:tr h="283479">
                <a:tc>
                  <a:txBody>
                    <a:bodyPr/>
                    <a:lstStyle/>
                    <a:p>
                      <a:pPr algn="l" fontAlgn="ctr"/>
                      <a:r>
                        <a:rPr lang="en-GB" sz="900" u="none" strike="noStrike">
                          <a:solidFill>
                            <a:schemeClr val="bg1"/>
                          </a:solidFill>
                          <a:effectLst/>
                        </a:rPr>
                        <a:t>Price to Sales TTM</a:t>
                      </a:r>
                      <a:endParaRPr lang="en-GB" sz="900" b="0" i="0" u="none" strike="noStrike">
                        <a:solidFill>
                          <a:schemeClr val="bg1"/>
                        </a:solidFill>
                        <a:effectLst/>
                        <a:latin typeface="Inherit"/>
                      </a:endParaRPr>
                    </a:p>
                  </a:txBody>
                  <a:tcPr marL="186486" marR="6907" marT="6907" marB="0" anchor="ctr">
                    <a:solidFill>
                      <a:schemeClr val="accent1"/>
                    </a:solidFill>
                  </a:tcPr>
                </a:tc>
                <a:tc>
                  <a:txBody>
                    <a:bodyPr/>
                    <a:lstStyle/>
                    <a:p>
                      <a:pPr algn="r" fontAlgn="ctr"/>
                      <a:r>
                        <a:rPr lang="en-GB" sz="900" u="none" strike="noStrike">
                          <a:solidFill>
                            <a:schemeClr val="bg1"/>
                          </a:solidFill>
                          <a:effectLst/>
                        </a:rPr>
                        <a:t>0.2</a:t>
                      </a:r>
                      <a:endParaRPr lang="en-GB" sz="900" b="0" i="0" u="none" strike="noStrike">
                        <a:solidFill>
                          <a:schemeClr val="bg1"/>
                        </a:solidFill>
                        <a:effectLst/>
                        <a:latin typeface="Arial" panose="020B0604020202020204" pitchFamily="34" charset="0"/>
                      </a:endParaRPr>
                    </a:p>
                  </a:txBody>
                  <a:tcPr marL="6907" marR="62162" marT="6907" marB="0" anchor="ctr">
                    <a:solidFill>
                      <a:schemeClr val="accent1"/>
                    </a:solidFill>
                  </a:tcPr>
                </a:tc>
                <a:extLst>
                  <a:ext uri="{0D108BD9-81ED-4DB2-BD59-A6C34878D82A}">
                    <a16:rowId xmlns:a16="http://schemas.microsoft.com/office/drawing/2014/main" val="4183963646"/>
                  </a:ext>
                </a:extLst>
              </a:tr>
              <a:tr h="425526">
                <a:tc>
                  <a:txBody>
                    <a:bodyPr/>
                    <a:lstStyle/>
                    <a:p>
                      <a:pPr algn="l" fontAlgn="ctr"/>
                      <a:r>
                        <a:rPr lang="en-GB" sz="900" u="none" strike="noStrike">
                          <a:solidFill>
                            <a:schemeClr val="bg1"/>
                          </a:solidFill>
                          <a:effectLst/>
                        </a:rPr>
                        <a:t>Operating margin TTM</a:t>
                      </a:r>
                      <a:endParaRPr lang="en-GB" sz="900" b="0" i="0" u="none" strike="noStrike">
                        <a:solidFill>
                          <a:schemeClr val="bg1"/>
                        </a:solidFill>
                        <a:effectLst/>
                        <a:latin typeface="Inherit"/>
                      </a:endParaRPr>
                    </a:p>
                  </a:txBody>
                  <a:tcPr marL="186486" marR="6907" marT="6907" marB="0" anchor="ctr">
                    <a:solidFill>
                      <a:schemeClr val="accent1"/>
                    </a:solidFill>
                  </a:tcPr>
                </a:tc>
                <a:tc>
                  <a:txBody>
                    <a:bodyPr/>
                    <a:lstStyle/>
                    <a:p>
                      <a:pPr algn="r" fontAlgn="ctr"/>
                      <a:r>
                        <a:rPr lang="en-GB" sz="900" u="none" strike="noStrike">
                          <a:solidFill>
                            <a:schemeClr val="bg1"/>
                          </a:solidFill>
                          <a:effectLst/>
                        </a:rPr>
                        <a:t>0.91%</a:t>
                      </a:r>
                      <a:endParaRPr lang="en-GB" sz="900" b="0" i="0" u="none" strike="noStrike">
                        <a:solidFill>
                          <a:schemeClr val="bg1"/>
                        </a:solidFill>
                        <a:effectLst/>
                        <a:latin typeface="Arial" panose="020B0604020202020204" pitchFamily="34" charset="0"/>
                      </a:endParaRPr>
                    </a:p>
                  </a:txBody>
                  <a:tcPr marL="6907" marR="62162" marT="6907" marB="0" anchor="ctr">
                    <a:solidFill>
                      <a:schemeClr val="accent1"/>
                    </a:solidFill>
                  </a:tcPr>
                </a:tc>
                <a:extLst>
                  <a:ext uri="{0D108BD9-81ED-4DB2-BD59-A6C34878D82A}">
                    <a16:rowId xmlns:a16="http://schemas.microsoft.com/office/drawing/2014/main" val="3075043639"/>
                  </a:ext>
                </a:extLst>
              </a:tr>
              <a:tr h="472807">
                <a:tc>
                  <a:txBody>
                    <a:bodyPr/>
                    <a:lstStyle/>
                    <a:p>
                      <a:pPr algn="l" fontAlgn="ctr"/>
                      <a:r>
                        <a:rPr lang="en-GB" sz="900" u="none" strike="noStrike">
                          <a:solidFill>
                            <a:schemeClr val="bg1"/>
                          </a:solidFill>
                          <a:effectLst/>
                        </a:rPr>
                        <a:t>Operating margin 5YA</a:t>
                      </a:r>
                      <a:endParaRPr lang="en-GB" sz="900" b="0" i="0" u="none" strike="noStrike">
                        <a:solidFill>
                          <a:schemeClr val="bg1"/>
                        </a:solidFill>
                        <a:effectLst/>
                        <a:latin typeface="Inherit"/>
                      </a:endParaRPr>
                    </a:p>
                  </a:txBody>
                  <a:tcPr marL="186486" marR="6907" marT="6907" marB="0" anchor="ctr">
                    <a:solidFill>
                      <a:schemeClr val="accent1"/>
                    </a:solidFill>
                  </a:tcPr>
                </a:tc>
                <a:tc>
                  <a:txBody>
                    <a:bodyPr/>
                    <a:lstStyle/>
                    <a:p>
                      <a:pPr algn="r" fontAlgn="ctr"/>
                      <a:r>
                        <a:rPr lang="en-GB" sz="900" u="none" strike="noStrike">
                          <a:solidFill>
                            <a:schemeClr val="bg1"/>
                          </a:solidFill>
                          <a:effectLst/>
                        </a:rPr>
                        <a:t>0.61%</a:t>
                      </a:r>
                      <a:endParaRPr lang="en-GB" sz="900" b="0" i="0" u="none" strike="noStrike">
                        <a:solidFill>
                          <a:schemeClr val="bg1"/>
                        </a:solidFill>
                        <a:effectLst/>
                        <a:latin typeface="Arial" panose="020B0604020202020204" pitchFamily="34" charset="0"/>
                      </a:endParaRPr>
                    </a:p>
                  </a:txBody>
                  <a:tcPr marL="6907" marR="62162" marT="6907" marB="0" anchor="ctr">
                    <a:solidFill>
                      <a:schemeClr val="accent1"/>
                    </a:solidFill>
                  </a:tcPr>
                </a:tc>
                <a:extLst>
                  <a:ext uri="{0D108BD9-81ED-4DB2-BD59-A6C34878D82A}">
                    <a16:rowId xmlns:a16="http://schemas.microsoft.com/office/drawing/2014/main" val="2710727347"/>
                  </a:ext>
                </a:extLst>
              </a:tr>
              <a:tr h="236403">
                <a:tc>
                  <a:txBody>
                    <a:bodyPr/>
                    <a:lstStyle/>
                    <a:p>
                      <a:pPr algn="l" fontAlgn="ctr"/>
                      <a:r>
                        <a:rPr lang="en-GB" sz="900" u="none" strike="noStrike">
                          <a:solidFill>
                            <a:schemeClr val="bg1"/>
                          </a:solidFill>
                          <a:effectLst/>
                        </a:rPr>
                        <a:t>Pretax margin TTM</a:t>
                      </a:r>
                      <a:endParaRPr lang="en-GB" sz="900" b="0" i="0" u="none" strike="noStrike">
                        <a:solidFill>
                          <a:schemeClr val="bg1"/>
                        </a:solidFill>
                        <a:effectLst/>
                        <a:latin typeface="Inherit"/>
                      </a:endParaRPr>
                    </a:p>
                  </a:txBody>
                  <a:tcPr marL="186486" marR="6907" marT="6907" marB="0" anchor="ctr">
                    <a:solidFill>
                      <a:schemeClr val="accent1"/>
                    </a:solidFill>
                  </a:tcPr>
                </a:tc>
                <a:tc>
                  <a:txBody>
                    <a:bodyPr/>
                    <a:lstStyle/>
                    <a:p>
                      <a:pPr algn="r" fontAlgn="ctr"/>
                      <a:r>
                        <a:rPr lang="en-GB" sz="900" u="none" strike="noStrike">
                          <a:solidFill>
                            <a:schemeClr val="bg1"/>
                          </a:solidFill>
                          <a:effectLst/>
                        </a:rPr>
                        <a:t>0.08%</a:t>
                      </a:r>
                      <a:endParaRPr lang="en-GB" sz="900" b="0" i="0" u="none" strike="noStrike">
                        <a:solidFill>
                          <a:schemeClr val="bg1"/>
                        </a:solidFill>
                        <a:effectLst/>
                        <a:latin typeface="Arial" panose="020B0604020202020204" pitchFamily="34" charset="0"/>
                      </a:endParaRPr>
                    </a:p>
                  </a:txBody>
                  <a:tcPr marL="6907" marR="62162" marT="6907" marB="0" anchor="ctr">
                    <a:solidFill>
                      <a:schemeClr val="accent1"/>
                    </a:solidFill>
                  </a:tcPr>
                </a:tc>
                <a:extLst>
                  <a:ext uri="{0D108BD9-81ED-4DB2-BD59-A6C34878D82A}">
                    <a16:rowId xmlns:a16="http://schemas.microsoft.com/office/drawing/2014/main" val="1632253451"/>
                  </a:ext>
                </a:extLst>
              </a:tr>
              <a:tr h="236403">
                <a:tc>
                  <a:txBody>
                    <a:bodyPr/>
                    <a:lstStyle/>
                    <a:p>
                      <a:pPr algn="l" fontAlgn="ctr"/>
                      <a:r>
                        <a:rPr lang="en-GB" sz="900" u="none" strike="noStrike">
                          <a:solidFill>
                            <a:schemeClr val="bg1"/>
                          </a:solidFill>
                          <a:effectLst/>
                        </a:rPr>
                        <a:t>Pretax margin 5YA</a:t>
                      </a:r>
                      <a:endParaRPr lang="en-GB" sz="900" b="0" i="0" u="none" strike="noStrike">
                        <a:solidFill>
                          <a:schemeClr val="bg1"/>
                        </a:solidFill>
                        <a:effectLst/>
                        <a:latin typeface="Inherit"/>
                      </a:endParaRPr>
                    </a:p>
                  </a:txBody>
                  <a:tcPr marL="186486" marR="6907" marT="6907" marB="0" anchor="ctr">
                    <a:solidFill>
                      <a:schemeClr val="accent1"/>
                    </a:solidFill>
                  </a:tcPr>
                </a:tc>
                <a:tc>
                  <a:txBody>
                    <a:bodyPr/>
                    <a:lstStyle/>
                    <a:p>
                      <a:pPr algn="r" fontAlgn="ctr"/>
                      <a:r>
                        <a:rPr lang="en-GB" sz="900" u="none" strike="noStrike">
                          <a:solidFill>
                            <a:schemeClr val="bg1"/>
                          </a:solidFill>
                          <a:effectLst/>
                        </a:rPr>
                        <a:t>-0.08%</a:t>
                      </a:r>
                      <a:endParaRPr lang="en-GB" sz="900" b="0" i="0" u="none" strike="noStrike">
                        <a:solidFill>
                          <a:schemeClr val="bg1"/>
                        </a:solidFill>
                        <a:effectLst/>
                        <a:latin typeface="Arial" panose="020B0604020202020204" pitchFamily="34" charset="0"/>
                      </a:endParaRPr>
                    </a:p>
                  </a:txBody>
                  <a:tcPr marL="6907" marR="62162" marT="6907" marB="0" anchor="ctr">
                    <a:solidFill>
                      <a:schemeClr val="accent1"/>
                    </a:solidFill>
                  </a:tcPr>
                </a:tc>
                <a:extLst>
                  <a:ext uri="{0D108BD9-81ED-4DB2-BD59-A6C34878D82A}">
                    <a16:rowId xmlns:a16="http://schemas.microsoft.com/office/drawing/2014/main" val="2607907577"/>
                  </a:ext>
                </a:extLst>
              </a:tr>
              <a:tr h="449165">
                <a:tc>
                  <a:txBody>
                    <a:bodyPr/>
                    <a:lstStyle/>
                    <a:p>
                      <a:pPr algn="l" fontAlgn="ctr"/>
                      <a:r>
                        <a:rPr lang="en-GB" sz="900" u="none" strike="noStrike">
                          <a:solidFill>
                            <a:schemeClr val="bg1"/>
                          </a:solidFill>
                          <a:effectLst/>
                        </a:rPr>
                        <a:t>Net Profit margin TTM</a:t>
                      </a:r>
                      <a:endParaRPr lang="en-GB" sz="900" b="0" i="0" u="none" strike="noStrike">
                        <a:solidFill>
                          <a:schemeClr val="bg1"/>
                        </a:solidFill>
                        <a:effectLst/>
                        <a:latin typeface="Inherit"/>
                      </a:endParaRPr>
                    </a:p>
                  </a:txBody>
                  <a:tcPr marL="186486" marR="6907" marT="6907" marB="0" anchor="ctr">
                    <a:solidFill>
                      <a:schemeClr val="accent1"/>
                    </a:solidFill>
                  </a:tcPr>
                </a:tc>
                <a:tc>
                  <a:txBody>
                    <a:bodyPr/>
                    <a:lstStyle/>
                    <a:p>
                      <a:pPr algn="r" fontAlgn="ctr"/>
                      <a:r>
                        <a:rPr lang="en-GB" sz="900" u="none" strike="noStrike">
                          <a:solidFill>
                            <a:schemeClr val="bg1"/>
                          </a:solidFill>
                          <a:effectLst/>
                        </a:rPr>
                        <a:t>-0.45%</a:t>
                      </a:r>
                      <a:endParaRPr lang="en-GB" sz="900" b="0" i="0" u="none" strike="noStrike">
                        <a:solidFill>
                          <a:schemeClr val="bg1"/>
                        </a:solidFill>
                        <a:effectLst/>
                        <a:latin typeface="Arial" panose="020B0604020202020204" pitchFamily="34" charset="0"/>
                      </a:endParaRPr>
                    </a:p>
                  </a:txBody>
                  <a:tcPr marL="6907" marR="62162" marT="6907" marB="0" anchor="ctr">
                    <a:solidFill>
                      <a:schemeClr val="accent1"/>
                    </a:solidFill>
                  </a:tcPr>
                </a:tc>
                <a:extLst>
                  <a:ext uri="{0D108BD9-81ED-4DB2-BD59-A6C34878D82A}">
                    <a16:rowId xmlns:a16="http://schemas.microsoft.com/office/drawing/2014/main" val="2487750185"/>
                  </a:ext>
                </a:extLst>
              </a:tr>
              <a:tr h="418270">
                <a:tc>
                  <a:txBody>
                    <a:bodyPr/>
                    <a:lstStyle/>
                    <a:p>
                      <a:pPr algn="l" fontAlgn="ctr"/>
                      <a:r>
                        <a:rPr lang="en-GB" sz="900" u="none" strike="noStrike">
                          <a:solidFill>
                            <a:schemeClr val="bg1"/>
                          </a:solidFill>
                          <a:effectLst/>
                        </a:rPr>
                        <a:t>Net Profit margin 5YA</a:t>
                      </a:r>
                      <a:endParaRPr lang="en-GB" sz="900" b="0" i="0" u="none" strike="noStrike">
                        <a:solidFill>
                          <a:schemeClr val="bg1"/>
                        </a:solidFill>
                        <a:effectLst/>
                        <a:latin typeface="Inherit"/>
                      </a:endParaRPr>
                    </a:p>
                  </a:txBody>
                  <a:tcPr marL="186486" marR="6907" marT="6907" marB="0" anchor="ctr">
                    <a:solidFill>
                      <a:schemeClr val="accent1"/>
                    </a:solidFill>
                  </a:tcPr>
                </a:tc>
                <a:tc>
                  <a:txBody>
                    <a:bodyPr/>
                    <a:lstStyle/>
                    <a:p>
                      <a:pPr algn="r" fontAlgn="ctr"/>
                      <a:r>
                        <a:rPr lang="en-GB" sz="900" u="none" strike="noStrike">
                          <a:solidFill>
                            <a:schemeClr val="bg1"/>
                          </a:solidFill>
                          <a:effectLst/>
                        </a:rPr>
                        <a:t>-0.62%</a:t>
                      </a:r>
                      <a:endParaRPr lang="en-GB" sz="900" b="0" i="0" u="none" strike="noStrike">
                        <a:solidFill>
                          <a:schemeClr val="bg1"/>
                        </a:solidFill>
                        <a:effectLst/>
                        <a:latin typeface="Arial" panose="020B0604020202020204" pitchFamily="34" charset="0"/>
                      </a:endParaRPr>
                    </a:p>
                  </a:txBody>
                  <a:tcPr marL="6907" marR="62162" marT="6907" marB="0" anchor="ctr">
                    <a:solidFill>
                      <a:schemeClr val="accent1"/>
                    </a:solidFill>
                  </a:tcPr>
                </a:tc>
                <a:extLst>
                  <a:ext uri="{0D108BD9-81ED-4DB2-BD59-A6C34878D82A}">
                    <a16:rowId xmlns:a16="http://schemas.microsoft.com/office/drawing/2014/main" val="783891786"/>
                  </a:ext>
                </a:extLst>
              </a:tr>
              <a:tr h="314579">
                <a:tc>
                  <a:txBody>
                    <a:bodyPr/>
                    <a:lstStyle/>
                    <a:p>
                      <a:pPr algn="l" fontAlgn="ctr"/>
                      <a:r>
                        <a:rPr lang="en-GB" sz="900" u="none" strike="noStrike">
                          <a:solidFill>
                            <a:schemeClr val="bg1"/>
                          </a:solidFill>
                          <a:effectLst/>
                        </a:rPr>
                        <a:t>Revenue/Share TTM</a:t>
                      </a:r>
                      <a:endParaRPr lang="en-GB" sz="900" b="0" i="0" u="none" strike="noStrike">
                        <a:solidFill>
                          <a:schemeClr val="bg1"/>
                        </a:solidFill>
                        <a:effectLst/>
                        <a:latin typeface="Inherit"/>
                      </a:endParaRPr>
                    </a:p>
                  </a:txBody>
                  <a:tcPr marL="186486" marR="6907" marT="6907" marB="0" anchor="ctr">
                    <a:solidFill>
                      <a:schemeClr val="accent1"/>
                    </a:solidFill>
                  </a:tcPr>
                </a:tc>
                <a:tc>
                  <a:txBody>
                    <a:bodyPr/>
                    <a:lstStyle/>
                    <a:p>
                      <a:pPr algn="r" fontAlgn="ctr"/>
                      <a:r>
                        <a:rPr lang="en-GB" sz="900" u="none" strike="noStrike">
                          <a:solidFill>
                            <a:schemeClr val="bg1"/>
                          </a:solidFill>
                          <a:effectLst/>
                        </a:rPr>
                        <a:t>33.56</a:t>
                      </a:r>
                      <a:endParaRPr lang="en-GB" sz="900" b="0" i="0" u="none" strike="noStrike">
                        <a:solidFill>
                          <a:schemeClr val="bg1"/>
                        </a:solidFill>
                        <a:effectLst/>
                        <a:latin typeface="Arial" panose="020B0604020202020204" pitchFamily="34" charset="0"/>
                      </a:endParaRPr>
                    </a:p>
                  </a:txBody>
                  <a:tcPr marL="6907" marR="62162" marT="6907" marB="0" anchor="ctr">
                    <a:solidFill>
                      <a:schemeClr val="accent1"/>
                    </a:solidFill>
                  </a:tcPr>
                </a:tc>
                <a:extLst>
                  <a:ext uri="{0D108BD9-81ED-4DB2-BD59-A6C34878D82A}">
                    <a16:rowId xmlns:a16="http://schemas.microsoft.com/office/drawing/2014/main" val="4028298866"/>
                  </a:ext>
                </a:extLst>
              </a:tr>
              <a:tr h="244283">
                <a:tc>
                  <a:txBody>
                    <a:bodyPr/>
                    <a:lstStyle/>
                    <a:p>
                      <a:pPr algn="l" fontAlgn="ctr"/>
                      <a:r>
                        <a:rPr lang="en-GB" sz="900" u="none" strike="noStrike">
                          <a:solidFill>
                            <a:schemeClr val="bg1"/>
                          </a:solidFill>
                          <a:effectLst/>
                        </a:rPr>
                        <a:t>Basic EPS ANN</a:t>
                      </a:r>
                      <a:endParaRPr lang="en-GB" sz="900" b="0" i="0" u="none" strike="noStrike">
                        <a:solidFill>
                          <a:schemeClr val="bg1"/>
                        </a:solidFill>
                        <a:effectLst/>
                        <a:latin typeface="Inherit"/>
                      </a:endParaRPr>
                    </a:p>
                  </a:txBody>
                  <a:tcPr marL="186486" marR="6907" marT="6907" marB="0" anchor="ctr">
                    <a:solidFill>
                      <a:schemeClr val="accent1"/>
                    </a:solidFill>
                  </a:tcPr>
                </a:tc>
                <a:tc>
                  <a:txBody>
                    <a:bodyPr/>
                    <a:lstStyle/>
                    <a:p>
                      <a:pPr algn="r" fontAlgn="ctr"/>
                      <a:r>
                        <a:rPr lang="en-GB" sz="900" u="none" strike="noStrike">
                          <a:solidFill>
                            <a:schemeClr val="bg1"/>
                          </a:solidFill>
                          <a:effectLst/>
                        </a:rPr>
                        <a:t>-0.42</a:t>
                      </a:r>
                      <a:endParaRPr lang="en-GB" sz="900" b="0" i="0" u="none" strike="noStrike">
                        <a:solidFill>
                          <a:schemeClr val="bg1"/>
                        </a:solidFill>
                        <a:effectLst/>
                        <a:latin typeface="Arial" panose="020B0604020202020204" pitchFamily="34" charset="0"/>
                      </a:endParaRPr>
                    </a:p>
                  </a:txBody>
                  <a:tcPr marL="6907" marR="62162" marT="6907" marB="0" anchor="ctr">
                    <a:solidFill>
                      <a:schemeClr val="accent1"/>
                    </a:solidFill>
                  </a:tcPr>
                </a:tc>
                <a:extLst>
                  <a:ext uri="{0D108BD9-81ED-4DB2-BD59-A6C34878D82A}">
                    <a16:rowId xmlns:a16="http://schemas.microsoft.com/office/drawing/2014/main" val="2440188283"/>
                  </a:ext>
                </a:extLst>
              </a:tr>
              <a:tr h="275804">
                <a:tc>
                  <a:txBody>
                    <a:bodyPr/>
                    <a:lstStyle/>
                    <a:p>
                      <a:pPr algn="l" fontAlgn="ctr"/>
                      <a:r>
                        <a:rPr lang="en-GB" sz="900" u="none" strike="noStrike">
                          <a:solidFill>
                            <a:schemeClr val="bg1"/>
                          </a:solidFill>
                          <a:effectLst/>
                        </a:rPr>
                        <a:t>Quick Ratio MRQ</a:t>
                      </a:r>
                      <a:endParaRPr lang="en-GB" sz="900" b="0" i="0" u="none" strike="noStrike">
                        <a:solidFill>
                          <a:schemeClr val="bg1"/>
                        </a:solidFill>
                        <a:effectLst/>
                        <a:latin typeface="Inherit"/>
                      </a:endParaRPr>
                    </a:p>
                  </a:txBody>
                  <a:tcPr marL="186486" marR="6907" marT="6907" marB="0" anchor="ctr">
                    <a:solidFill>
                      <a:schemeClr val="accent1"/>
                    </a:solidFill>
                  </a:tcPr>
                </a:tc>
                <a:tc>
                  <a:txBody>
                    <a:bodyPr/>
                    <a:lstStyle/>
                    <a:p>
                      <a:pPr algn="r" fontAlgn="ctr"/>
                      <a:r>
                        <a:rPr lang="en-GB" sz="900" u="none" strike="noStrike">
                          <a:solidFill>
                            <a:schemeClr val="bg1"/>
                          </a:solidFill>
                          <a:effectLst/>
                        </a:rPr>
                        <a:t>0.36</a:t>
                      </a:r>
                      <a:endParaRPr lang="en-GB" sz="900" b="0" i="0" u="none" strike="noStrike">
                        <a:solidFill>
                          <a:schemeClr val="bg1"/>
                        </a:solidFill>
                        <a:effectLst/>
                        <a:latin typeface="Arial" panose="020B0604020202020204" pitchFamily="34" charset="0"/>
                      </a:endParaRPr>
                    </a:p>
                  </a:txBody>
                  <a:tcPr marL="6907" marR="62162" marT="6907" marB="0" anchor="ctr">
                    <a:solidFill>
                      <a:schemeClr val="accent1"/>
                    </a:solidFill>
                  </a:tcPr>
                </a:tc>
                <a:extLst>
                  <a:ext uri="{0D108BD9-81ED-4DB2-BD59-A6C34878D82A}">
                    <a16:rowId xmlns:a16="http://schemas.microsoft.com/office/drawing/2014/main" val="61622759"/>
                  </a:ext>
                </a:extLst>
              </a:tr>
              <a:tr h="220642">
                <a:tc>
                  <a:txBody>
                    <a:bodyPr/>
                    <a:lstStyle/>
                    <a:p>
                      <a:pPr algn="l" fontAlgn="ctr"/>
                      <a:r>
                        <a:rPr lang="en-GB" sz="900" u="none" strike="noStrike">
                          <a:solidFill>
                            <a:schemeClr val="bg1"/>
                          </a:solidFill>
                          <a:effectLst/>
                        </a:rPr>
                        <a:t>Current Ratio MRQ</a:t>
                      </a:r>
                      <a:endParaRPr lang="en-GB" sz="900" b="0" i="0" u="none" strike="noStrike">
                        <a:solidFill>
                          <a:schemeClr val="bg1"/>
                        </a:solidFill>
                        <a:effectLst/>
                        <a:latin typeface="Inherit"/>
                      </a:endParaRPr>
                    </a:p>
                  </a:txBody>
                  <a:tcPr marL="186486" marR="6907" marT="6907" marB="0" anchor="ctr">
                    <a:solidFill>
                      <a:schemeClr val="accent1"/>
                    </a:solidFill>
                  </a:tcPr>
                </a:tc>
                <a:tc>
                  <a:txBody>
                    <a:bodyPr/>
                    <a:lstStyle/>
                    <a:p>
                      <a:pPr algn="r" fontAlgn="ctr"/>
                      <a:r>
                        <a:rPr lang="en-GB" sz="900" u="none" strike="noStrike">
                          <a:solidFill>
                            <a:schemeClr val="bg1"/>
                          </a:solidFill>
                          <a:effectLst/>
                        </a:rPr>
                        <a:t>0.84</a:t>
                      </a:r>
                      <a:endParaRPr lang="en-GB" sz="900" b="0" i="0" u="none" strike="noStrike">
                        <a:solidFill>
                          <a:schemeClr val="bg1"/>
                        </a:solidFill>
                        <a:effectLst/>
                        <a:latin typeface="Arial" panose="020B0604020202020204" pitchFamily="34" charset="0"/>
                      </a:endParaRPr>
                    </a:p>
                  </a:txBody>
                  <a:tcPr marL="6907" marR="62162" marT="6907" marB="0" anchor="ctr">
                    <a:solidFill>
                      <a:schemeClr val="accent1"/>
                    </a:solidFill>
                  </a:tcPr>
                </a:tc>
                <a:extLst>
                  <a:ext uri="{0D108BD9-81ED-4DB2-BD59-A6C34878D82A}">
                    <a16:rowId xmlns:a16="http://schemas.microsoft.com/office/drawing/2014/main" val="3473182659"/>
                  </a:ext>
                </a:extLst>
              </a:tr>
              <a:tr h="267924">
                <a:tc>
                  <a:txBody>
                    <a:bodyPr/>
                    <a:lstStyle/>
                    <a:p>
                      <a:pPr algn="l" fontAlgn="b"/>
                      <a:r>
                        <a:rPr lang="en-GB" sz="1100" b="0" i="0" u="none" strike="noStrike">
                          <a:solidFill>
                            <a:schemeClr val="bg1"/>
                          </a:solidFill>
                          <a:effectLst/>
                          <a:latin typeface="Calibri" panose="020F0502020204030204" pitchFamily="34" charset="0"/>
                        </a:rPr>
                        <a:t>      Asset Turnover</a:t>
                      </a:r>
                    </a:p>
                  </a:txBody>
                  <a:tcPr marL="9525" marR="9525" marT="9525" marB="0" anchor="b">
                    <a:solidFill>
                      <a:schemeClr val="accent1"/>
                    </a:solidFill>
                  </a:tcPr>
                </a:tc>
                <a:tc>
                  <a:txBody>
                    <a:bodyPr/>
                    <a:lstStyle/>
                    <a:p>
                      <a:pPr algn="r" fontAlgn="b"/>
                      <a:r>
                        <a:rPr lang="en-GB" sz="1100" b="0" i="0" u="none" strike="noStrike">
                          <a:solidFill>
                            <a:schemeClr val="bg1"/>
                          </a:solidFill>
                          <a:effectLst/>
                          <a:latin typeface="Calibri" panose="020F0502020204030204" pitchFamily="34" charset="0"/>
                        </a:rPr>
                        <a:t>1.65</a:t>
                      </a:r>
                    </a:p>
                  </a:txBody>
                  <a:tcPr marL="9525" marR="9525" marT="9525" marB="0" anchor="b">
                    <a:solidFill>
                      <a:schemeClr val="accent1"/>
                    </a:solidFill>
                  </a:tcPr>
                </a:tc>
                <a:extLst>
                  <a:ext uri="{0D108BD9-81ED-4DB2-BD59-A6C34878D82A}">
                    <a16:rowId xmlns:a16="http://schemas.microsoft.com/office/drawing/2014/main" val="1806182591"/>
                  </a:ext>
                </a:extLst>
              </a:tr>
              <a:tr h="407546">
                <a:tc>
                  <a:txBody>
                    <a:bodyPr/>
                    <a:lstStyle/>
                    <a:p>
                      <a:pPr algn="l" fontAlgn="ctr"/>
                      <a:r>
                        <a:rPr lang="en-GB" sz="900" u="none" strike="noStrike">
                          <a:solidFill>
                            <a:schemeClr val="bg1"/>
                          </a:solidFill>
                          <a:effectLst/>
                        </a:rPr>
                        <a:t>Inventory Turnover TTM</a:t>
                      </a:r>
                      <a:endParaRPr lang="en-GB" sz="900" b="0" i="0" u="none" strike="noStrike">
                        <a:solidFill>
                          <a:schemeClr val="bg1"/>
                        </a:solidFill>
                        <a:effectLst/>
                        <a:latin typeface="Inherit"/>
                      </a:endParaRPr>
                    </a:p>
                  </a:txBody>
                  <a:tcPr marL="186486" marR="6907" marT="6907" marB="0" anchor="ctr">
                    <a:solidFill>
                      <a:schemeClr val="accent1"/>
                    </a:solidFill>
                  </a:tcPr>
                </a:tc>
                <a:tc>
                  <a:txBody>
                    <a:bodyPr/>
                    <a:lstStyle/>
                    <a:p>
                      <a:pPr algn="r" fontAlgn="ctr"/>
                      <a:r>
                        <a:rPr lang="en-GB" sz="900" u="none" strike="noStrike">
                          <a:solidFill>
                            <a:schemeClr val="bg1"/>
                          </a:solidFill>
                          <a:effectLst/>
                        </a:rPr>
                        <a:t>17.12</a:t>
                      </a:r>
                      <a:endParaRPr lang="en-GB" sz="900" b="0" i="0" u="none" strike="noStrike">
                        <a:solidFill>
                          <a:schemeClr val="bg1"/>
                        </a:solidFill>
                        <a:effectLst/>
                        <a:latin typeface="Arial" panose="020B0604020202020204" pitchFamily="34" charset="0"/>
                      </a:endParaRPr>
                    </a:p>
                  </a:txBody>
                  <a:tcPr marL="6907" marR="62162" marT="6907" marB="0" anchor="ctr">
                    <a:solidFill>
                      <a:schemeClr val="accent1"/>
                    </a:solidFill>
                  </a:tcPr>
                </a:tc>
                <a:extLst>
                  <a:ext uri="{0D108BD9-81ED-4DB2-BD59-A6C34878D82A}">
                    <a16:rowId xmlns:a16="http://schemas.microsoft.com/office/drawing/2014/main" val="3515351289"/>
                  </a:ext>
                </a:extLst>
              </a:tr>
              <a:tr h="516003">
                <a:tc>
                  <a:txBody>
                    <a:bodyPr/>
                    <a:lstStyle/>
                    <a:p>
                      <a:pPr algn="l" fontAlgn="ctr"/>
                      <a:r>
                        <a:rPr lang="en-GB" sz="900" u="none" strike="noStrike">
                          <a:solidFill>
                            <a:schemeClr val="bg1"/>
                          </a:solidFill>
                          <a:effectLst/>
                        </a:rPr>
                        <a:t>Receivable Turnover TTM</a:t>
                      </a:r>
                      <a:endParaRPr lang="en-GB" sz="900" b="0" i="0" u="none" strike="noStrike">
                        <a:solidFill>
                          <a:schemeClr val="bg1"/>
                        </a:solidFill>
                        <a:effectLst/>
                        <a:latin typeface="Inherit"/>
                      </a:endParaRPr>
                    </a:p>
                  </a:txBody>
                  <a:tcPr marL="186486" marR="6907" marT="6907" marB="0" anchor="ctr">
                    <a:solidFill>
                      <a:schemeClr val="accent1"/>
                    </a:solidFill>
                  </a:tcPr>
                </a:tc>
                <a:tc>
                  <a:txBody>
                    <a:bodyPr/>
                    <a:lstStyle/>
                    <a:p>
                      <a:pPr algn="r" fontAlgn="ctr"/>
                      <a:r>
                        <a:rPr lang="en-GB" sz="900" u="none" strike="noStrike">
                          <a:solidFill>
                            <a:schemeClr val="bg1"/>
                          </a:solidFill>
                          <a:effectLst/>
                        </a:rPr>
                        <a:t>78.94</a:t>
                      </a:r>
                      <a:endParaRPr lang="en-GB" sz="900" b="0" i="0" u="none" strike="noStrike">
                        <a:solidFill>
                          <a:schemeClr val="bg1"/>
                        </a:solidFill>
                        <a:effectLst/>
                        <a:latin typeface="Arial" panose="020B0604020202020204" pitchFamily="34" charset="0"/>
                      </a:endParaRPr>
                    </a:p>
                  </a:txBody>
                  <a:tcPr marL="6907" marR="62162" marT="6907" marB="0" anchor="ctr">
                    <a:solidFill>
                      <a:schemeClr val="accent1"/>
                    </a:solidFill>
                  </a:tcPr>
                </a:tc>
                <a:extLst>
                  <a:ext uri="{0D108BD9-81ED-4DB2-BD59-A6C34878D82A}">
                    <a16:rowId xmlns:a16="http://schemas.microsoft.com/office/drawing/2014/main" val="2702507683"/>
                  </a:ext>
                </a:extLst>
              </a:tr>
              <a:tr h="491718">
                <a:tc>
                  <a:txBody>
                    <a:bodyPr/>
                    <a:lstStyle/>
                    <a:p>
                      <a:pPr algn="l" fontAlgn="ctr"/>
                      <a:r>
                        <a:rPr lang="en-GB" sz="900" u="none" strike="noStrike">
                          <a:solidFill>
                            <a:schemeClr val="bg1"/>
                          </a:solidFill>
                          <a:effectLst/>
                        </a:rPr>
                        <a:t>Dividend Yield 5 Year Avg. 5YA</a:t>
                      </a:r>
                      <a:endParaRPr lang="en-GB" sz="900" b="0" i="0" u="none" strike="noStrike">
                        <a:solidFill>
                          <a:schemeClr val="bg1"/>
                        </a:solidFill>
                        <a:effectLst/>
                        <a:latin typeface="Inherit"/>
                      </a:endParaRPr>
                    </a:p>
                  </a:txBody>
                  <a:tcPr marL="186486" marR="6907" marT="6907" marB="0" anchor="ctr">
                    <a:solidFill>
                      <a:schemeClr val="accent1"/>
                    </a:solidFill>
                  </a:tcPr>
                </a:tc>
                <a:tc>
                  <a:txBody>
                    <a:bodyPr/>
                    <a:lstStyle/>
                    <a:p>
                      <a:pPr algn="r" fontAlgn="ctr"/>
                      <a:r>
                        <a:rPr lang="en-GB" sz="900" u="none" strike="noStrike">
                          <a:solidFill>
                            <a:schemeClr val="bg1"/>
                          </a:solidFill>
                          <a:effectLst/>
                        </a:rPr>
                        <a:t>0.20%</a:t>
                      </a:r>
                      <a:endParaRPr lang="en-GB" sz="900" b="0" i="0" u="none" strike="noStrike">
                        <a:solidFill>
                          <a:schemeClr val="bg1"/>
                        </a:solidFill>
                        <a:effectLst/>
                        <a:latin typeface="Arial" panose="020B0604020202020204" pitchFamily="34" charset="0"/>
                      </a:endParaRPr>
                    </a:p>
                  </a:txBody>
                  <a:tcPr marL="6907" marR="62162" marT="6907" marB="0" anchor="ctr">
                    <a:solidFill>
                      <a:schemeClr val="accent1"/>
                    </a:solidFill>
                  </a:tcPr>
                </a:tc>
                <a:extLst>
                  <a:ext uri="{0D108BD9-81ED-4DB2-BD59-A6C34878D82A}">
                    <a16:rowId xmlns:a16="http://schemas.microsoft.com/office/drawing/2014/main" val="1809560956"/>
                  </a:ext>
                </a:extLst>
              </a:tr>
              <a:tr h="368789">
                <a:tc>
                  <a:txBody>
                    <a:bodyPr/>
                    <a:lstStyle/>
                    <a:p>
                      <a:pPr algn="l" fontAlgn="ctr"/>
                      <a:r>
                        <a:rPr lang="en-GB" sz="900" u="none" strike="noStrike">
                          <a:solidFill>
                            <a:schemeClr val="bg1"/>
                          </a:solidFill>
                          <a:effectLst/>
                        </a:rPr>
                        <a:t>Payout Ratio TTM</a:t>
                      </a:r>
                      <a:endParaRPr lang="en-GB" sz="900" b="0" i="0" u="none" strike="noStrike">
                        <a:solidFill>
                          <a:schemeClr val="bg1"/>
                        </a:solidFill>
                        <a:effectLst/>
                        <a:latin typeface="Inherit"/>
                      </a:endParaRPr>
                    </a:p>
                  </a:txBody>
                  <a:tcPr marL="186486" marR="6907" marT="6907" marB="0" anchor="ctr">
                    <a:solidFill>
                      <a:schemeClr val="accent1"/>
                    </a:solidFill>
                  </a:tcPr>
                </a:tc>
                <a:tc>
                  <a:txBody>
                    <a:bodyPr/>
                    <a:lstStyle/>
                    <a:p>
                      <a:pPr algn="r" fontAlgn="ctr"/>
                      <a:r>
                        <a:rPr lang="en-GB" sz="900" u="none" strike="noStrike" dirty="0">
                          <a:solidFill>
                            <a:schemeClr val="bg1"/>
                          </a:solidFill>
                          <a:effectLst/>
                        </a:rPr>
                        <a:t>-73.65%</a:t>
                      </a:r>
                      <a:endParaRPr lang="en-GB" sz="900" b="0" i="0" u="none" strike="noStrike" dirty="0">
                        <a:solidFill>
                          <a:schemeClr val="bg1"/>
                        </a:solidFill>
                        <a:effectLst/>
                        <a:latin typeface="Arial" panose="020B0604020202020204" pitchFamily="34" charset="0"/>
                      </a:endParaRPr>
                    </a:p>
                  </a:txBody>
                  <a:tcPr marL="6907" marR="62162" marT="6907" marB="0" anchor="ctr">
                    <a:solidFill>
                      <a:schemeClr val="accent1"/>
                    </a:solidFill>
                  </a:tcPr>
                </a:tc>
                <a:extLst>
                  <a:ext uri="{0D108BD9-81ED-4DB2-BD59-A6C34878D82A}">
                    <a16:rowId xmlns:a16="http://schemas.microsoft.com/office/drawing/2014/main" val="2461403514"/>
                  </a:ext>
                </a:extLst>
              </a:tr>
            </a:tbl>
          </a:graphicData>
        </a:graphic>
      </p:graphicFrame>
      <p:sp>
        <p:nvSpPr>
          <p:cNvPr id="24" name="TextBox 23">
            <a:extLst>
              <a:ext uri="{FF2B5EF4-FFF2-40B4-BE49-F238E27FC236}">
                <a16:creationId xmlns:a16="http://schemas.microsoft.com/office/drawing/2014/main" id="{186E377D-5F4B-C5C9-5657-10A4614C7159}"/>
              </a:ext>
            </a:extLst>
          </p:cNvPr>
          <p:cNvSpPr txBox="1"/>
          <p:nvPr/>
        </p:nvSpPr>
        <p:spPr>
          <a:xfrm>
            <a:off x="6904701" y="509415"/>
            <a:ext cx="1111202" cy="369332"/>
          </a:xfrm>
          <a:prstGeom prst="rect">
            <a:avLst/>
          </a:prstGeom>
          <a:noFill/>
        </p:spPr>
        <p:txBody>
          <a:bodyPr wrap="none" rtlCol="0">
            <a:spAutoFit/>
          </a:bodyPr>
          <a:lstStyle/>
          <a:p>
            <a:r>
              <a:rPr lang="fr-FR" dirty="0">
                <a:solidFill>
                  <a:schemeClr val="bg1"/>
                </a:solidFill>
              </a:rPr>
              <a:t>Monoprix</a:t>
            </a:r>
            <a:endParaRPr lang="en-GB" dirty="0">
              <a:solidFill>
                <a:schemeClr val="bg1"/>
              </a:solidFill>
            </a:endParaRPr>
          </a:p>
        </p:txBody>
      </p:sp>
    </p:spTree>
    <p:extLst>
      <p:ext uri="{BB962C8B-B14F-4D97-AF65-F5344CB8AC3E}">
        <p14:creationId xmlns:p14="http://schemas.microsoft.com/office/powerpoint/2010/main" val="23588122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E5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B1ED25-7D8C-8E10-13F9-0B05C294C043}"/>
              </a:ext>
            </a:extLst>
          </p:cNvPr>
          <p:cNvSpPr txBox="1"/>
          <p:nvPr/>
        </p:nvSpPr>
        <p:spPr>
          <a:xfrm>
            <a:off x="5605570" y="613817"/>
            <a:ext cx="1159625" cy="369332"/>
          </a:xfrm>
          <a:prstGeom prst="rect">
            <a:avLst/>
          </a:prstGeom>
          <a:noFill/>
        </p:spPr>
        <p:txBody>
          <a:bodyPr wrap="square" rtlCol="0">
            <a:spAutoFit/>
          </a:bodyPr>
          <a:lstStyle/>
          <a:p>
            <a:r>
              <a:rPr lang="fr-FR" dirty="0">
                <a:solidFill>
                  <a:schemeClr val="bg1"/>
                </a:solidFill>
              </a:rPr>
              <a:t>Tunis RE</a:t>
            </a:r>
            <a:endParaRPr lang="en-GB" dirty="0">
              <a:solidFill>
                <a:schemeClr val="bg1"/>
              </a:solidFill>
            </a:endParaRPr>
          </a:p>
        </p:txBody>
      </p:sp>
      <p:sp>
        <p:nvSpPr>
          <p:cNvPr id="7" name="TextBox 6">
            <a:extLst>
              <a:ext uri="{FF2B5EF4-FFF2-40B4-BE49-F238E27FC236}">
                <a16:creationId xmlns:a16="http://schemas.microsoft.com/office/drawing/2014/main" id="{F04E130F-6ED3-418A-D6AF-1F78E2EDDC8E}"/>
              </a:ext>
            </a:extLst>
          </p:cNvPr>
          <p:cNvSpPr txBox="1"/>
          <p:nvPr/>
        </p:nvSpPr>
        <p:spPr>
          <a:xfrm>
            <a:off x="5198226" y="59819"/>
            <a:ext cx="1795548" cy="461665"/>
          </a:xfrm>
          <a:prstGeom prst="rect">
            <a:avLst/>
          </a:prstGeom>
          <a:noFill/>
        </p:spPr>
        <p:txBody>
          <a:bodyPr wrap="square" rtlCol="0">
            <a:spAutoFit/>
          </a:bodyPr>
          <a:lstStyle/>
          <a:p>
            <a:r>
              <a:rPr lang="fr-FR" sz="2400" b="1" dirty="0" err="1">
                <a:solidFill>
                  <a:schemeClr val="bg2">
                    <a:lumMod val="90000"/>
                  </a:schemeClr>
                </a:solidFill>
                <a:latin typeface="+mj-lt"/>
                <a:ea typeface="+mj-ea"/>
                <a:cs typeface="+mj-cs"/>
              </a:rPr>
              <a:t>Insurances</a:t>
            </a:r>
            <a:endParaRPr lang="en-GB" sz="2400" b="1" dirty="0">
              <a:solidFill>
                <a:schemeClr val="bg2">
                  <a:lumMod val="90000"/>
                </a:schemeClr>
              </a:solidFill>
              <a:latin typeface="+mj-lt"/>
              <a:ea typeface="+mj-ea"/>
              <a:cs typeface="+mj-cs"/>
            </a:endParaRPr>
          </a:p>
        </p:txBody>
      </p:sp>
      <p:graphicFrame>
        <p:nvGraphicFramePr>
          <p:cNvPr id="10" name="Table 9">
            <a:extLst>
              <a:ext uri="{FF2B5EF4-FFF2-40B4-BE49-F238E27FC236}">
                <a16:creationId xmlns:a16="http://schemas.microsoft.com/office/drawing/2014/main" id="{B04CDC99-477C-66A6-976C-0E7E9E891556}"/>
              </a:ext>
            </a:extLst>
          </p:cNvPr>
          <p:cNvGraphicFramePr>
            <a:graphicFrameLocks noGrp="1"/>
          </p:cNvGraphicFramePr>
          <p:nvPr>
            <p:extLst>
              <p:ext uri="{D42A27DB-BD31-4B8C-83A1-F6EECF244321}">
                <p14:modId xmlns:p14="http://schemas.microsoft.com/office/powerpoint/2010/main" val="4264538963"/>
              </p:ext>
            </p:extLst>
          </p:nvPr>
        </p:nvGraphicFramePr>
        <p:xfrm>
          <a:off x="1076325" y="973881"/>
          <a:ext cx="2494390" cy="5713244"/>
        </p:xfrm>
        <a:graphic>
          <a:graphicData uri="http://schemas.openxmlformats.org/drawingml/2006/table">
            <a:tbl>
              <a:tblPr>
                <a:tableStyleId>{5C22544A-7EE6-4342-B048-85BDC9FD1C3A}</a:tableStyleId>
              </a:tblPr>
              <a:tblGrid>
                <a:gridCol w="1649817">
                  <a:extLst>
                    <a:ext uri="{9D8B030D-6E8A-4147-A177-3AD203B41FA5}">
                      <a16:colId xmlns:a16="http://schemas.microsoft.com/office/drawing/2014/main" val="1031681149"/>
                    </a:ext>
                  </a:extLst>
                </a:gridCol>
                <a:gridCol w="844573">
                  <a:extLst>
                    <a:ext uri="{9D8B030D-6E8A-4147-A177-3AD203B41FA5}">
                      <a16:colId xmlns:a16="http://schemas.microsoft.com/office/drawing/2014/main" val="2666280632"/>
                    </a:ext>
                  </a:extLst>
                </a:gridCol>
              </a:tblGrid>
              <a:tr h="425590">
                <a:tc>
                  <a:txBody>
                    <a:bodyPr/>
                    <a:lstStyle/>
                    <a:p>
                      <a:pPr marL="0" algn="l" defTabSz="914400" rtl="0" eaLnBrk="1" fontAlgn="ctr" latinLnBrk="0" hangingPunct="1"/>
                      <a:r>
                        <a:rPr lang="en-GB" sz="1000" b="1" u="none" strike="noStrike" kern="1200" dirty="0">
                          <a:solidFill>
                            <a:schemeClr val="bg1"/>
                          </a:solidFill>
                          <a:effectLst/>
                          <a:latin typeface="+mn-lt"/>
                          <a:ea typeface="+mn-ea"/>
                          <a:cs typeface="+mn-cs"/>
                        </a:rPr>
                        <a:t>P/E Ratio TTM</a:t>
                      </a:r>
                    </a:p>
                  </a:txBody>
                  <a:tcPr marL="139367" marR="7743" marT="7743" marB="0" anchor="ctr">
                    <a:solidFill>
                      <a:schemeClr val="accent1"/>
                    </a:solidFill>
                  </a:tcPr>
                </a:tc>
                <a:tc>
                  <a:txBody>
                    <a:bodyPr/>
                    <a:lstStyle/>
                    <a:p>
                      <a:pPr marL="0" algn="l" defTabSz="914400" rtl="0" eaLnBrk="1" fontAlgn="ctr" latinLnBrk="0" hangingPunct="1"/>
                      <a:r>
                        <a:rPr lang="en-GB" sz="1000" b="1" u="none" strike="noStrike" kern="1200">
                          <a:solidFill>
                            <a:schemeClr val="bg1"/>
                          </a:solidFill>
                          <a:effectLst/>
                          <a:latin typeface="+mn-lt"/>
                          <a:ea typeface="+mn-ea"/>
                          <a:cs typeface="+mn-cs"/>
                        </a:rPr>
                        <a:t>9.05</a:t>
                      </a:r>
                    </a:p>
                  </a:txBody>
                  <a:tcPr marL="7743" marR="7743" marT="7743" marB="0" anchor="ctr">
                    <a:solidFill>
                      <a:schemeClr val="accent1"/>
                    </a:solidFill>
                  </a:tcPr>
                </a:tc>
                <a:extLst>
                  <a:ext uri="{0D108BD9-81ED-4DB2-BD59-A6C34878D82A}">
                    <a16:rowId xmlns:a16="http://schemas.microsoft.com/office/drawing/2014/main" val="941702233"/>
                  </a:ext>
                </a:extLst>
              </a:tr>
              <a:tr h="236440">
                <a:tc>
                  <a:txBody>
                    <a:bodyPr/>
                    <a:lstStyle/>
                    <a:p>
                      <a:pPr marL="0" algn="l" defTabSz="914400" rtl="0" eaLnBrk="1" fontAlgn="ctr" latinLnBrk="0" hangingPunct="1"/>
                      <a:r>
                        <a:rPr lang="en-GB" sz="1000" b="1" u="none" strike="noStrike" kern="1200" dirty="0">
                          <a:solidFill>
                            <a:schemeClr val="bg1"/>
                          </a:solidFill>
                          <a:effectLst/>
                          <a:latin typeface="+mn-lt"/>
                          <a:ea typeface="+mn-ea"/>
                          <a:cs typeface="+mn-cs"/>
                        </a:rPr>
                        <a:t>Price to Sales TTM</a:t>
                      </a:r>
                    </a:p>
                  </a:txBody>
                  <a:tcPr marL="139367" marR="7743" marT="7743" marB="0" anchor="ctr">
                    <a:solidFill>
                      <a:schemeClr val="accent1"/>
                    </a:solidFill>
                  </a:tcPr>
                </a:tc>
                <a:tc>
                  <a:txBody>
                    <a:bodyPr/>
                    <a:lstStyle/>
                    <a:p>
                      <a:pPr marL="0" algn="l" defTabSz="914400" rtl="0" eaLnBrk="1" fontAlgn="ctr" latinLnBrk="0" hangingPunct="1"/>
                      <a:r>
                        <a:rPr lang="en-GB" sz="1000" b="1" u="none" strike="noStrike" kern="1200">
                          <a:solidFill>
                            <a:schemeClr val="bg1"/>
                          </a:solidFill>
                          <a:effectLst/>
                          <a:latin typeface="+mn-lt"/>
                          <a:ea typeface="+mn-ea"/>
                          <a:cs typeface="+mn-cs"/>
                        </a:rPr>
                        <a:t>0.87</a:t>
                      </a:r>
                    </a:p>
                  </a:txBody>
                  <a:tcPr marL="7743" marR="7743" marT="7743" marB="0" anchor="ctr">
                    <a:solidFill>
                      <a:schemeClr val="accent1"/>
                    </a:solidFill>
                  </a:tcPr>
                </a:tc>
                <a:extLst>
                  <a:ext uri="{0D108BD9-81ED-4DB2-BD59-A6C34878D82A}">
                    <a16:rowId xmlns:a16="http://schemas.microsoft.com/office/drawing/2014/main" val="2341440365"/>
                  </a:ext>
                </a:extLst>
              </a:tr>
              <a:tr h="236440">
                <a:tc>
                  <a:txBody>
                    <a:bodyPr/>
                    <a:lstStyle/>
                    <a:p>
                      <a:pPr marL="0" algn="l" defTabSz="914400" rtl="0" eaLnBrk="1" fontAlgn="ctr" latinLnBrk="0" hangingPunct="1"/>
                      <a:r>
                        <a:rPr lang="en-GB" sz="1000" b="1" u="none" strike="noStrike" kern="1200" dirty="0">
                          <a:solidFill>
                            <a:schemeClr val="bg1"/>
                          </a:solidFill>
                          <a:effectLst/>
                          <a:latin typeface="+mn-lt"/>
                          <a:ea typeface="+mn-ea"/>
                          <a:cs typeface="+mn-cs"/>
                        </a:rPr>
                        <a:t>Operating margin TTM</a:t>
                      </a:r>
                    </a:p>
                  </a:txBody>
                  <a:tcPr marL="139367" marR="7743" marT="7743" marB="0" anchor="ctr">
                    <a:solidFill>
                      <a:schemeClr val="accent1"/>
                    </a:solidFill>
                  </a:tcPr>
                </a:tc>
                <a:tc>
                  <a:txBody>
                    <a:bodyPr/>
                    <a:lstStyle/>
                    <a:p>
                      <a:pPr marL="0" algn="l" defTabSz="914400" rtl="0" eaLnBrk="1" fontAlgn="ctr" latinLnBrk="0" hangingPunct="1"/>
                      <a:r>
                        <a:rPr lang="en-GB" sz="1000" b="1" u="none" strike="noStrike" kern="1200">
                          <a:solidFill>
                            <a:schemeClr val="bg1"/>
                          </a:solidFill>
                          <a:effectLst/>
                          <a:latin typeface="+mn-lt"/>
                          <a:ea typeface="+mn-ea"/>
                          <a:cs typeface="+mn-cs"/>
                        </a:rPr>
                        <a:t>0.131</a:t>
                      </a:r>
                    </a:p>
                  </a:txBody>
                  <a:tcPr marL="139367" marR="7743" marT="7743" marB="0" anchor="ctr">
                    <a:solidFill>
                      <a:schemeClr val="accent1"/>
                    </a:solidFill>
                  </a:tcPr>
                </a:tc>
                <a:extLst>
                  <a:ext uri="{0D108BD9-81ED-4DB2-BD59-A6C34878D82A}">
                    <a16:rowId xmlns:a16="http://schemas.microsoft.com/office/drawing/2014/main" val="715442310"/>
                  </a:ext>
                </a:extLst>
              </a:tr>
              <a:tr h="499811">
                <a:tc>
                  <a:txBody>
                    <a:bodyPr/>
                    <a:lstStyle/>
                    <a:p>
                      <a:pPr marL="0" algn="l" defTabSz="914400" rtl="0" eaLnBrk="1" fontAlgn="ctr" latinLnBrk="0" hangingPunct="1"/>
                      <a:r>
                        <a:rPr lang="en-GB" sz="1000" b="1" u="none" strike="noStrike" kern="1200" dirty="0">
                          <a:solidFill>
                            <a:schemeClr val="bg1"/>
                          </a:solidFill>
                          <a:effectLst/>
                          <a:latin typeface="+mn-lt"/>
                          <a:ea typeface="+mn-ea"/>
                          <a:cs typeface="+mn-cs"/>
                        </a:rPr>
                        <a:t>Operating margin 5YA</a:t>
                      </a:r>
                    </a:p>
                  </a:txBody>
                  <a:tcPr marL="139367" marR="7743" marT="7743" marB="0" anchor="ctr">
                    <a:solidFill>
                      <a:schemeClr val="accent1"/>
                    </a:solidFill>
                  </a:tcPr>
                </a:tc>
                <a:tc>
                  <a:txBody>
                    <a:bodyPr/>
                    <a:lstStyle/>
                    <a:p>
                      <a:pPr marL="0" algn="l" defTabSz="914400" rtl="0" eaLnBrk="1" fontAlgn="ctr" latinLnBrk="0" hangingPunct="1"/>
                      <a:r>
                        <a:rPr lang="en-GB" sz="1000" b="1" u="none" strike="noStrike" kern="1200">
                          <a:solidFill>
                            <a:schemeClr val="bg1"/>
                          </a:solidFill>
                          <a:effectLst/>
                          <a:latin typeface="+mn-lt"/>
                          <a:ea typeface="+mn-ea"/>
                          <a:cs typeface="+mn-cs"/>
                        </a:rPr>
                        <a:t>0.1289</a:t>
                      </a:r>
                    </a:p>
                  </a:txBody>
                  <a:tcPr marL="139367" marR="7743" marT="7743" marB="0" anchor="ctr">
                    <a:solidFill>
                      <a:schemeClr val="accent1"/>
                    </a:solidFill>
                  </a:tcPr>
                </a:tc>
                <a:extLst>
                  <a:ext uri="{0D108BD9-81ED-4DB2-BD59-A6C34878D82A}">
                    <a16:rowId xmlns:a16="http://schemas.microsoft.com/office/drawing/2014/main" val="3875893522"/>
                  </a:ext>
                </a:extLst>
              </a:tr>
              <a:tr h="425590">
                <a:tc>
                  <a:txBody>
                    <a:bodyPr/>
                    <a:lstStyle/>
                    <a:p>
                      <a:pPr marL="0" algn="l" defTabSz="914400" rtl="0" eaLnBrk="1" fontAlgn="ctr" latinLnBrk="0" hangingPunct="1"/>
                      <a:r>
                        <a:rPr lang="en-GB" sz="1000" b="1" u="none" strike="noStrike" kern="1200" dirty="0">
                          <a:solidFill>
                            <a:schemeClr val="bg1"/>
                          </a:solidFill>
                          <a:effectLst/>
                          <a:latin typeface="+mn-lt"/>
                          <a:ea typeface="+mn-ea"/>
                          <a:cs typeface="+mn-cs"/>
                        </a:rPr>
                        <a:t>Pretax margin TTM</a:t>
                      </a:r>
                    </a:p>
                  </a:txBody>
                  <a:tcPr marL="139367" marR="7743" marT="7743" marB="0" anchor="ctr">
                    <a:solidFill>
                      <a:schemeClr val="accent1"/>
                    </a:solidFill>
                  </a:tcPr>
                </a:tc>
                <a:tc>
                  <a:txBody>
                    <a:bodyPr/>
                    <a:lstStyle/>
                    <a:p>
                      <a:pPr marL="0" algn="l" defTabSz="914400" rtl="0" eaLnBrk="1" fontAlgn="ctr" latinLnBrk="0" hangingPunct="1"/>
                      <a:r>
                        <a:rPr lang="en-GB" sz="1000" b="1" u="none" strike="noStrike" kern="1200">
                          <a:solidFill>
                            <a:schemeClr val="bg1"/>
                          </a:solidFill>
                          <a:effectLst/>
                          <a:latin typeface="+mn-lt"/>
                          <a:ea typeface="+mn-ea"/>
                          <a:cs typeface="+mn-cs"/>
                        </a:rPr>
                        <a:t>0.1262</a:t>
                      </a:r>
                    </a:p>
                  </a:txBody>
                  <a:tcPr marL="139367" marR="7743" marT="7743" marB="0" anchor="ctr">
                    <a:solidFill>
                      <a:schemeClr val="accent1"/>
                    </a:solidFill>
                  </a:tcPr>
                </a:tc>
                <a:extLst>
                  <a:ext uri="{0D108BD9-81ED-4DB2-BD59-A6C34878D82A}">
                    <a16:rowId xmlns:a16="http://schemas.microsoft.com/office/drawing/2014/main" val="2346432613"/>
                  </a:ext>
                </a:extLst>
              </a:tr>
              <a:tr h="425590">
                <a:tc>
                  <a:txBody>
                    <a:bodyPr/>
                    <a:lstStyle/>
                    <a:p>
                      <a:pPr marL="0" algn="l" defTabSz="914400" rtl="0" eaLnBrk="1" fontAlgn="ctr" latinLnBrk="0" hangingPunct="1"/>
                      <a:r>
                        <a:rPr lang="en-GB" sz="1000" b="1" u="none" strike="noStrike" kern="1200" dirty="0">
                          <a:solidFill>
                            <a:schemeClr val="bg1"/>
                          </a:solidFill>
                          <a:effectLst/>
                          <a:latin typeface="+mn-lt"/>
                          <a:ea typeface="+mn-ea"/>
                          <a:cs typeface="+mn-cs"/>
                        </a:rPr>
                        <a:t>Pretax margin 5YA</a:t>
                      </a:r>
                    </a:p>
                  </a:txBody>
                  <a:tcPr marL="139367" marR="7743" marT="7743" marB="0" anchor="ctr">
                    <a:solidFill>
                      <a:schemeClr val="accent1"/>
                    </a:solidFill>
                  </a:tcPr>
                </a:tc>
                <a:tc>
                  <a:txBody>
                    <a:bodyPr/>
                    <a:lstStyle/>
                    <a:p>
                      <a:pPr marL="0" algn="l" defTabSz="914400" rtl="0" eaLnBrk="1" fontAlgn="ctr" latinLnBrk="0" hangingPunct="1"/>
                      <a:r>
                        <a:rPr lang="en-GB" sz="1000" b="1" u="none" strike="noStrike" kern="1200">
                          <a:solidFill>
                            <a:schemeClr val="bg1"/>
                          </a:solidFill>
                          <a:effectLst/>
                          <a:latin typeface="+mn-lt"/>
                          <a:ea typeface="+mn-ea"/>
                          <a:cs typeface="+mn-cs"/>
                        </a:rPr>
                        <a:t>0.125</a:t>
                      </a:r>
                    </a:p>
                  </a:txBody>
                  <a:tcPr marL="139367" marR="7743" marT="7743" marB="0" anchor="ctr">
                    <a:solidFill>
                      <a:schemeClr val="accent1"/>
                    </a:solidFill>
                  </a:tcPr>
                </a:tc>
                <a:extLst>
                  <a:ext uri="{0D108BD9-81ED-4DB2-BD59-A6C34878D82A}">
                    <a16:rowId xmlns:a16="http://schemas.microsoft.com/office/drawing/2014/main" val="1704381919"/>
                  </a:ext>
                </a:extLst>
              </a:tr>
              <a:tr h="567454">
                <a:tc>
                  <a:txBody>
                    <a:bodyPr/>
                    <a:lstStyle/>
                    <a:p>
                      <a:pPr marL="0" algn="l" defTabSz="914400" rtl="0" eaLnBrk="1" fontAlgn="ctr" latinLnBrk="0" hangingPunct="1"/>
                      <a:r>
                        <a:rPr lang="en-GB" sz="1000" b="1" u="none" strike="noStrike" kern="1200" dirty="0">
                          <a:solidFill>
                            <a:schemeClr val="bg1"/>
                          </a:solidFill>
                          <a:effectLst/>
                          <a:latin typeface="+mn-lt"/>
                          <a:ea typeface="+mn-ea"/>
                          <a:cs typeface="+mn-cs"/>
                        </a:rPr>
                        <a:t>Net Profit margin TTM</a:t>
                      </a:r>
                    </a:p>
                  </a:txBody>
                  <a:tcPr marL="139367" marR="7743" marT="7743" marB="0" anchor="ctr">
                    <a:solidFill>
                      <a:schemeClr val="accent1"/>
                    </a:solidFill>
                  </a:tcPr>
                </a:tc>
                <a:tc>
                  <a:txBody>
                    <a:bodyPr/>
                    <a:lstStyle/>
                    <a:p>
                      <a:pPr marL="0" algn="l" defTabSz="914400" rtl="0" eaLnBrk="1" fontAlgn="ctr" latinLnBrk="0" hangingPunct="1"/>
                      <a:r>
                        <a:rPr lang="en-GB" sz="1000" b="1" u="none" strike="noStrike" kern="1200" dirty="0">
                          <a:solidFill>
                            <a:schemeClr val="bg1"/>
                          </a:solidFill>
                          <a:effectLst/>
                          <a:latin typeface="+mn-lt"/>
                          <a:ea typeface="+mn-ea"/>
                          <a:cs typeface="+mn-cs"/>
                        </a:rPr>
                        <a:t>0.0965</a:t>
                      </a:r>
                    </a:p>
                  </a:txBody>
                  <a:tcPr marL="139367" marR="7743" marT="7743" marB="0" anchor="ctr">
                    <a:solidFill>
                      <a:schemeClr val="accent1"/>
                    </a:solidFill>
                  </a:tcPr>
                </a:tc>
                <a:extLst>
                  <a:ext uri="{0D108BD9-81ED-4DB2-BD59-A6C34878D82A}">
                    <a16:rowId xmlns:a16="http://schemas.microsoft.com/office/drawing/2014/main" val="3434454912"/>
                  </a:ext>
                </a:extLst>
              </a:tr>
              <a:tr h="236440">
                <a:tc>
                  <a:txBody>
                    <a:bodyPr/>
                    <a:lstStyle/>
                    <a:p>
                      <a:pPr marL="0" algn="l" defTabSz="914400" rtl="0" eaLnBrk="1" fontAlgn="ctr" latinLnBrk="0" hangingPunct="1"/>
                      <a:r>
                        <a:rPr lang="en-GB" sz="1000" b="1" u="none" strike="noStrike" kern="1200">
                          <a:solidFill>
                            <a:schemeClr val="bg1"/>
                          </a:solidFill>
                          <a:effectLst/>
                          <a:latin typeface="+mn-lt"/>
                          <a:ea typeface="+mn-ea"/>
                          <a:cs typeface="+mn-cs"/>
                        </a:rPr>
                        <a:t>Net Profit margin 5YA</a:t>
                      </a:r>
                    </a:p>
                  </a:txBody>
                  <a:tcPr marL="139367" marR="7743" marT="7743" marB="0" anchor="ctr">
                    <a:solidFill>
                      <a:schemeClr val="accent1"/>
                    </a:solidFill>
                  </a:tcPr>
                </a:tc>
                <a:tc>
                  <a:txBody>
                    <a:bodyPr/>
                    <a:lstStyle/>
                    <a:p>
                      <a:pPr marL="0" algn="l" defTabSz="914400" rtl="0" eaLnBrk="1" fontAlgn="ctr" latinLnBrk="0" hangingPunct="1"/>
                      <a:r>
                        <a:rPr lang="en-GB" sz="1000" b="1" u="none" strike="noStrike" kern="1200">
                          <a:solidFill>
                            <a:schemeClr val="bg1"/>
                          </a:solidFill>
                          <a:effectLst/>
                          <a:latin typeface="+mn-lt"/>
                          <a:ea typeface="+mn-ea"/>
                          <a:cs typeface="+mn-cs"/>
                        </a:rPr>
                        <a:t>0.0955</a:t>
                      </a:r>
                    </a:p>
                  </a:txBody>
                  <a:tcPr marL="139367" marR="7743" marT="7743" marB="0" anchor="ctr">
                    <a:solidFill>
                      <a:schemeClr val="accent1"/>
                    </a:solidFill>
                  </a:tcPr>
                </a:tc>
                <a:extLst>
                  <a:ext uri="{0D108BD9-81ED-4DB2-BD59-A6C34878D82A}">
                    <a16:rowId xmlns:a16="http://schemas.microsoft.com/office/drawing/2014/main" val="4082739260"/>
                  </a:ext>
                </a:extLst>
              </a:tr>
              <a:tr h="425590">
                <a:tc>
                  <a:txBody>
                    <a:bodyPr/>
                    <a:lstStyle/>
                    <a:p>
                      <a:pPr marL="0" algn="l" defTabSz="914400" rtl="0" eaLnBrk="1" fontAlgn="ctr" latinLnBrk="0" hangingPunct="1"/>
                      <a:r>
                        <a:rPr lang="en-GB" sz="1000" b="1" u="none" strike="noStrike" kern="1200" dirty="0">
                          <a:solidFill>
                            <a:schemeClr val="bg1"/>
                          </a:solidFill>
                          <a:effectLst/>
                          <a:latin typeface="+mn-lt"/>
                          <a:ea typeface="+mn-ea"/>
                          <a:cs typeface="+mn-cs"/>
                        </a:rPr>
                        <a:t>Revenue/Share TTM</a:t>
                      </a:r>
                    </a:p>
                  </a:txBody>
                  <a:tcPr marL="139367" marR="7743" marT="7743" marB="0" anchor="ctr">
                    <a:solidFill>
                      <a:schemeClr val="accent1"/>
                    </a:solidFill>
                  </a:tcPr>
                </a:tc>
                <a:tc>
                  <a:txBody>
                    <a:bodyPr/>
                    <a:lstStyle/>
                    <a:p>
                      <a:pPr marL="0" algn="l" defTabSz="914400" rtl="0" eaLnBrk="1" fontAlgn="ctr" latinLnBrk="0" hangingPunct="1"/>
                      <a:r>
                        <a:rPr lang="en-GB" sz="1000" b="1" u="none" strike="noStrike" kern="1200" dirty="0">
                          <a:solidFill>
                            <a:schemeClr val="bg1"/>
                          </a:solidFill>
                          <a:effectLst/>
                          <a:latin typeface="+mn-lt"/>
                          <a:ea typeface="+mn-ea"/>
                          <a:cs typeface="+mn-cs"/>
                        </a:rPr>
                        <a:t>55.84</a:t>
                      </a:r>
                    </a:p>
                  </a:txBody>
                  <a:tcPr marL="139367" marR="7743" marT="7743" marB="0" anchor="ctr">
                    <a:solidFill>
                      <a:schemeClr val="accent1"/>
                    </a:solidFill>
                  </a:tcPr>
                </a:tc>
                <a:extLst>
                  <a:ext uri="{0D108BD9-81ED-4DB2-BD59-A6C34878D82A}">
                    <a16:rowId xmlns:a16="http://schemas.microsoft.com/office/drawing/2014/main" val="3244018957"/>
                  </a:ext>
                </a:extLst>
              </a:tr>
              <a:tr h="248261">
                <a:tc>
                  <a:txBody>
                    <a:bodyPr/>
                    <a:lstStyle/>
                    <a:p>
                      <a:pPr marL="0" algn="l" defTabSz="914400" rtl="0" eaLnBrk="1" fontAlgn="ctr" latinLnBrk="0" hangingPunct="1"/>
                      <a:r>
                        <a:rPr lang="en-GB" sz="1000" b="1" u="none" strike="noStrike" kern="1200" dirty="0">
                          <a:solidFill>
                            <a:schemeClr val="bg1"/>
                          </a:solidFill>
                          <a:effectLst/>
                          <a:latin typeface="+mn-lt"/>
                          <a:ea typeface="+mn-ea"/>
                          <a:cs typeface="+mn-cs"/>
                        </a:rPr>
                        <a:t>Basic EPS ANN</a:t>
                      </a:r>
                    </a:p>
                  </a:txBody>
                  <a:tcPr marL="139367" marR="7743" marT="7743" marB="0" anchor="ctr">
                    <a:solidFill>
                      <a:schemeClr val="accent1"/>
                    </a:solidFill>
                  </a:tcPr>
                </a:tc>
                <a:tc>
                  <a:txBody>
                    <a:bodyPr/>
                    <a:lstStyle/>
                    <a:p>
                      <a:pPr marL="0" algn="l" defTabSz="914400" rtl="0" eaLnBrk="1" fontAlgn="ctr" latinLnBrk="0" hangingPunct="1"/>
                      <a:r>
                        <a:rPr lang="en-GB" sz="1000" b="1" u="none" strike="noStrike" kern="1200" dirty="0">
                          <a:solidFill>
                            <a:schemeClr val="bg1"/>
                          </a:solidFill>
                          <a:effectLst/>
                          <a:latin typeface="+mn-lt"/>
                          <a:ea typeface="+mn-ea"/>
                          <a:cs typeface="+mn-cs"/>
                        </a:rPr>
                        <a:t>5</a:t>
                      </a:r>
                    </a:p>
                  </a:txBody>
                  <a:tcPr marL="139367" marR="7743" marT="7743" marB="0" anchor="ctr">
                    <a:solidFill>
                      <a:schemeClr val="accent1"/>
                    </a:solidFill>
                  </a:tcPr>
                </a:tc>
                <a:extLst>
                  <a:ext uri="{0D108BD9-81ED-4DB2-BD59-A6C34878D82A}">
                    <a16:rowId xmlns:a16="http://schemas.microsoft.com/office/drawing/2014/main" val="3797845311"/>
                  </a:ext>
                </a:extLst>
              </a:tr>
              <a:tr h="350804">
                <a:tc>
                  <a:txBody>
                    <a:bodyPr/>
                    <a:lstStyle/>
                    <a:p>
                      <a:pPr marL="0" algn="l" defTabSz="914400" rtl="0" eaLnBrk="1" fontAlgn="ctr" latinLnBrk="0" hangingPunct="1"/>
                      <a:r>
                        <a:rPr lang="en-GB" sz="1000" b="1" u="none" strike="noStrike" kern="1200" dirty="0">
                          <a:solidFill>
                            <a:schemeClr val="bg1"/>
                          </a:solidFill>
                          <a:effectLst/>
                          <a:latin typeface="+mn-lt"/>
                          <a:ea typeface="+mn-ea"/>
                          <a:cs typeface="+mn-cs"/>
                        </a:rPr>
                        <a:t>Dividend Yield ANN</a:t>
                      </a:r>
                    </a:p>
                  </a:txBody>
                  <a:tcPr marL="139367" marR="7743" marT="7743" marB="0" anchor="ctr">
                    <a:solidFill>
                      <a:schemeClr val="accent1"/>
                    </a:solidFill>
                  </a:tcPr>
                </a:tc>
                <a:tc>
                  <a:txBody>
                    <a:bodyPr/>
                    <a:lstStyle/>
                    <a:p>
                      <a:pPr marL="0" algn="l" defTabSz="914400" rtl="0" eaLnBrk="1" fontAlgn="ctr" latinLnBrk="0" hangingPunct="1"/>
                      <a:r>
                        <a:rPr lang="en-GB" sz="1000" b="1" u="none" strike="noStrike" kern="1200" dirty="0">
                          <a:solidFill>
                            <a:schemeClr val="bg1"/>
                          </a:solidFill>
                          <a:effectLst/>
                          <a:latin typeface="+mn-lt"/>
                          <a:ea typeface="+mn-ea"/>
                          <a:cs typeface="+mn-cs"/>
                        </a:rPr>
                        <a:t>2.26%</a:t>
                      </a:r>
                    </a:p>
                  </a:txBody>
                  <a:tcPr marL="7743" marR="7743" marT="7743" marB="0" anchor="ctr">
                    <a:solidFill>
                      <a:schemeClr val="accent1"/>
                    </a:solidFill>
                  </a:tcPr>
                </a:tc>
                <a:extLst>
                  <a:ext uri="{0D108BD9-81ED-4DB2-BD59-A6C34878D82A}">
                    <a16:rowId xmlns:a16="http://schemas.microsoft.com/office/drawing/2014/main" val="1200065629"/>
                  </a:ext>
                </a:extLst>
              </a:tr>
              <a:tr h="796214">
                <a:tc>
                  <a:txBody>
                    <a:bodyPr/>
                    <a:lstStyle/>
                    <a:p>
                      <a:pPr marL="0" algn="l" defTabSz="914400" rtl="0" eaLnBrk="1" fontAlgn="ctr" latinLnBrk="0" hangingPunct="1"/>
                      <a:r>
                        <a:rPr lang="en-GB" sz="1000" b="1" u="none" strike="noStrike" kern="1200" dirty="0">
                          <a:solidFill>
                            <a:schemeClr val="bg1"/>
                          </a:solidFill>
                          <a:effectLst/>
                          <a:latin typeface="+mn-lt"/>
                          <a:ea typeface="+mn-ea"/>
                          <a:cs typeface="+mn-cs"/>
                        </a:rPr>
                        <a:t>Dividend Yield 5 Year Avg. 5YA</a:t>
                      </a:r>
                    </a:p>
                  </a:txBody>
                  <a:tcPr marL="139367" marR="7743" marT="7743" marB="0" anchor="ctr">
                    <a:solidFill>
                      <a:schemeClr val="accent1"/>
                    </a:solidFill>
                  </a:tcPr>
                </a:tc>
                <a:tc>
                  <a:txBody>
                    <a:bodyPr/>
                    <a:lstStyle/>
                    <a:p>
                      <a:pPr marL="0" algn="l" defTabSz="914400" rtl="0" eaLnBrk="1" fontAlgn="ctr" latinLnBrk="0" hangingPunct="1"/>
                      <a:r>
                        <a:rPr lang="en-GB" sz="1000" b="1" u="none" strike="noStrike" kern="1200" dirty="0">
                          <a:solidFill>
                            <a:schemeClr val="bg1"/>
                          </a:solidFill>
                          <a:effectLst/>
                          <a:latin typeface="+mn-lt"/>
                          <a:ea typeface="+mn-ea"/>
                          <a:cs typeface="+mn-cs"/>
                        </a:rPr>
                        <a:t>2.12%</a:t>
                      </a:r>
                    </a:p>
                  </a:txBody>
                  <a:tcPr marL="7743" marR="7743" marT="7743" marB="0" anchor="ctr">
                    <a:solidFill>
                      <a:schemeClr val="accent1"/>
                    </a:solidFill>
                  </a:tcPr>
                </a:tc>
                <a:extLst>
                  <a:ext uri="{0D108BD9-81ED-4DB2-BD59-A6C34878D82A}">
                    <a16:rowId xmlns:a16="http://schemas.microsoft.com/office/drawing/2014/main" val="249561528"/>
                  </a:ext>
                </a:extLst>
              </a:tr>
              <a:tr h="567454">
                <a:tc>
                  <a:txBody>
                    <a:bodyPr/>
                    <a:lstStyle/>
                    <a:p>
                      <a:pPr marL="0" algn="l" defTabSz="914400" rtl="0" eaLnBrk="1" fontAlgn="ctr" latinLnBrk="0" hangingPunct="1"/>
                      <a:r>
                        <a:rPr lang="en-GB" sz="1000" b="1" u="none" strike="noStrike" kern="1200">
                          <a:solidFill>
                            <a:schemeClr val="bg1"/>
                          </a:solidFill>
                          <a:effectLst/>
                          <a:latin typeface="+mn-lt"/>
                          <a:ea typeface="+mn-ea"/>
                          <a:cs typeface="+mn-cs"/>
                        </a:rPr>
                        <a:t>Dividend Growth Rate ANN</a:t>
                      </a:r>
                    </a:p>
                  </a:txBody>
                  <a:tcPr marL="139367" marR="7743" marT="7743" marB="0" anchor="ctr">
                    <a:solidFill>
                      <a:schemeClr val="accent1"/>
                    </a:solidFill>
                  </a:tcPr>
                </a:tc>
                <a:tc>
                  <a:txBody>
                    <a:bodyPr/>
                    <a:lstStyle/>
                    <a:p>
                      <a:pPr marL="0" algn="l" defTabSz="914400" rtl="0" eaLnBrk="1" fontAlgn="ctr" latinLnBrk="0" hangingPunct="1"/>
                      <a:r>
                        <a:rPr lang="en-GB" sz="1000" b="1" u="none" strike="noStrike" kern="1200" dirty="0">
                          <a:solidFill>
                            <a:schemeClr val="bg1"/>
                          </a:solidFill>
                          <a:effectLst/>
                          <a:latin typeface="+mn-lt"/>
                          <a:ea typeface="+mn-ea"/>
                          <a:cs typeface="+mn-cs"/>
                        </a:rPr>
                        <a:t>10%</a:t>
                      </a:r>
                    </a:p>
                  </a:txBody>
                  <a:tcPr marL="7743" marR="7743" marT="7743" marB="0" anchor="ctr">
                    <a:solidFill>
                      <a:schemeClr val="accent1"/>
                    </a:solidFill>
                  </a:tcPr>
                </a:tc>
                <a:extLst>
                  <a:ext uri="{0D108BD9-81ED-4DB2-BD59-A6C34878D82A}">
                    <a16:rowId xmlns:a16="http://schemas.microsoft.com/office/drawing/2014/main" val="638677027"/>
                  </a:ext>
                </a:extLst>
              </a:tr>
              <a:tr h="271566">
                <a:tc>
                  <a:txBody>
                    <a:bodyPr/>
                    <a:lstStyle/>
                    <a:p>
                      <a:pPr marL="0" algn="l" defTabSz="914400" rtl="0" eaLnBrk="1" fontAlgn="ctr" latinLnBrk="0" hangingPunct="1"/>
                      <a:r>
                        <a:rPr lang="en-GB" sz="1000" b="1" u="none" strike="noStrike" kern="1200">
                          <a:solidFill>
                            <a:schemeClr val="bg1"/>
                          </a:solidFill>
                          <a:effectLst/>
                          <a:latin typeface="+mn-lt"/>
                          <a:ea typeface="+mn-ea"/>
                          <a:cs typeface="+mn-cs"/>
                        </a:rPr>
                        <a:t>Payout Ratio TTM</a:t>
                      </a:r>
                    </a:p>
                  </a:txBody>
                  <a:tcPr marL="139367" marR="7743" marT="7743" marB="0" anchor="ctr">
                    <a:solidFill>
                      <a:schemeClr val="accent1"/>
                    </a:solidFill>
                  </a:tcPr>
                </a:tc>
                <a:tc>
                  <a:txBody>
                    <a:bodyPr/>
                    <a:lstStyle/>
                    <a:p>
                      <a:pPr marL="0" algn="l" defTabSz="914400" rtl="0" eaLnBrk="1" fontAlgn="ctr" latinLnBrk="0" hangingPunct="1"/>
                      <a:r>
                        <a:rPr lang="en-GB" sz="1000" b="1" u="none" strike="noStrike" kern="1200" dirty="0">
                          <a:solidFill>
                            <a:schemeClr val="bg1"/>
                          </a:solidFill>
                          <a:effectLst/>
                          <a:latin typeface="+mn-lt"/>
                          <a:ea typeface="+mn-ea"/>
                          <a:cs typeface="+mn-cs"/>
                        </a:rPr>
                        <a:t>23.96%</a:t>
                      </a:r>
                    </a:p>
                  </a:txBody>
                  <a:tcPr marL="7743" marR="7743" marT="7743" marB="0" anchor="ctr">
                    <a:solidFill>
                      <a:schemeClr val="accent1"/>
                    </a:solidFill>
                  </a:tcPr>
                </a:tc>
                <a:extLst>
                  <a:ext uri="{0D108BD9-81ED-4DB2-BD59-A6C34878D82A}">
                    <a16:rowId xmlns:a16="http://schemas.microsoft.com/office/drawing/2014/main" val="2655120626"/>
                  </a:ext>
                </a:extLst>
              </a:tr>
            </a:tbl>
          </a:graphicData>
        </a:graphic>
      </p:graphicFrame>
      <p:sp>
        <p:nvSpPr>
          <p:cNvPr id="12" name="TextBox 11">
            <a:extLst>
              <a:ext uri="{FF2B5EF4-FFF2-40B4-BE49-F238E27FC236}">
                <a16:creationId xmlns:a16="http://schemas.microsoft.com/office/drawing/2014/main" id="{A06E6CF4-8298-5AAB-C300-507260521334}"/>
              </a:ext>
            </a:extLst>
          </p:cNvPr>
          <p:cNvSpPr txBox="1"/>
          <p:nvPr/>
        </p:nvSpPr>
        <p:spPr>
          <a:xfrm>
            <a:off x="9472351" y="613817"/>
            <a:ext cx="999504" cy="369332"/>
          </a:xfrm>
          <a:prstGeom prst="rect">
            <a:avLst/>
          </a:prstGeom>
          <a:noFill/>
        </p:spPr>
        <p:txBody>
          <a:bodyPr wrap="none" rtlCol="0">
            <a:spAutoFit/>
          </a:bodyPr>
          <a:lstStyle/>
          <a:p>
            <a:r>
              <a:rPr lang="fr-FR" dirty="0" err="1">
                <a:solidFill>
                  <a:schemeClr val="bg1"/>
                </a:solidFill>
              </a:rPr>
              <a:t>Industry</a:t>
            </a:r>
            <a:endParaRPr lang="en-GB" dirty="0">
              <a:solidFill>
                <a:schemeClr val="bg1"/>
              </a:solidFill>
            </a:endParaRPr>
          </a:p>
        </p:txBody>
      </p:sp>
      <p:sp>
        <p:nvSpPr>
          <p:cNvPr id="13" name="TextBox 12">
            <a:extLst>
              <a:ext uri="{FF2B5EF4-FFF2-40B4-BE49-F238E27FC236}">
                <a16:creationId xmlns:a16="http://schemas.microsoft.com/office/drawing/2014/main" id="{8A7F0231-B4DC-1352-21BD-4AD2DBCE580F}"/>
              </a:ext>
            </a:extLst>
          </p:cNvPr>
          <p:cNvSpPr txBox="1"/>
          <p:nvPr/>
        </p:nvSpPr>
        <p:spPr>
          <a:xfrm>
            <a:off x="1496322" y="604550"/>
            <a:ext cx="1857895" cy="369332"/>
          </a:xfrm>
          <a:prstGeom prst="rect">
            <a:avLst/>
          </a:prstGeom>
          <a:noFill/>
        </p:spPr>
        <p:txBody>
          <a:bodyPr wrap="square" rtlCol="0">
            <a:spAutoFit/>
          </a:bodyPr>
          <a:lstStyle/>
          <a:p>
            <a:r>
              <a:rPr lang="fr-FR" dirty="0">
                <a:solidFill>
                  <a:schemeClr val="bg1"/>
                </a:solidFill>
              </a:rPr>
              <a:t>BH Assurances</a:t>
            </a:r>
            <a:endParaRPr lang="en-GB" dirty="0">
              <a:solidFill>
                <a:schemeClr val="bg1"/>
              </a:solidFill>
            </a:endParaRPr>
          </a:p>
        </p:txBody>
      </p:sp>
      <p:graphicFrame>
        <p:nvGraphicFramePr>
          <p:cNvPr id="14" name="Table 13">
            <a:extLst>
              <a:ext uri="{FF2B5EF4-FFF2-40B4-BE49-F238E27FC236}">
                <a16:creationId xmlns:a16="http://schemas.microsoft.com/office/drawing/2014/main" id="{F5D54BBC-1059-C9A3-4A03-45B0FE1826C0}"/>
              </a:ext>
            </a:extLst>
          </p:cNvPr>
          <p:cNvGraphicFramePr>
            <a:graphicFrameLocks noGrp="1"/>
          </p:cNvGraphicFramePr>
          <p:nvPr>
            <p:extLst>
              <p:ext uri="{D42A27DB-BD31-4B8C-83A1-F6EECF244321}">
                <p14:modId xmlns:p14="http://schemas.microsoft.com/office/powerpoint/2010/main" val="3273774675"/>
              </p:ext>
            </p:extLst>
          </p:nvPr>
        </p:nvGraphicFramePr>
        <p:xfrm>
          <a:off x="8621285" y="983935"/>
          <a:ext cx="2701636" cy="5703190"/>
        </p:xfrm>
        <a:graphic>
          <a:graphicData uri="http://schemas.openxmlformats.org/drawingml/2006/table">
            <a:tbl>
              <a:tblPr>
                <a:tableStyleId>{5C22544A-7EE6-4342-B048-85BDC9FD1C3A}</a:tableStyleId>
              </a:tblPr>
              <a:tblGrid>
                <a:gridCol w="1917512">
                  <a:extLst>
                    <a:ext uri="{9D8B030D-6E8A-4147-A177-3AD203B41FA5}">
                      <a16:colId xmlns:a16="http://schemas.microsoft.com/office/drawing/2014/main" val="1251386987"/>
                    </a:ext>
                  </a:extLst>
                </a:gridCol>
                <a:gridCol w="784124">
                  <a:extLst>
                    <a:ext uri="{9D8B030D-6E8A-4147-A177-3AD203B41FA5}">
                      <a16:colId xmlns:a16="http://schemas.microsoft.com/office/drawing/2014/main" val="1000558752"/>
                    </a:ext>
                  </a:extLst>
                </a:gridCol>
              </a:tblGrid>
              <a:tr h="418916">
                <a:tc>
                  <a:txBody>
                    <a:bodyPr/>
                    <a:lstStyle/>
                    <a:p>
                      <a:pPr algn="l" fontAlgn="ctr"/>
                      <a:r>
                        <a:rPr lang="en-GB" sz="1000" u="none" strike="noStrike">
                          <a:effectLst/>
                        </a:rPr>
                        <a:t>P/E Ratio TTM</a:t>
                      </a:r>
                      <a:endParaRPr lang="en-GB" sz="1000" b="0" i="0" u="none" strike="noStrike">
                        <a:solidFill>
                          <a:srgbClr val="333333"/>
                        </a:solidFill>
                        <a:effectLst/>
                        <a:latin typeface="Inherit"/>
                      </a:endParaRPr>
                    </a:p>
                  </a:txBody>
                  <a:tcPr marL="121621" marR="6757" marT="6757" marB="0" anchor="ctr">
                    <a:solidFill>
                      <a:schemeClr val="accent1">
                        <a:lumMod val="20000"/>
                        <a:lumOff val="80000"/>
                      </a:schemeClr>
                    </a:solidFill>
                  </a:tcPr>
                </a:tc>
                <a:tc>
                  <a:txBody>
                    <a:bodyPr/>
                    <a:lstStyle/>
                    <a:p>
                      <a:pPr algn="r" fontAlgn="ctr"/>
                      <a:r>
                        <a:rPr lang="en-GB" sz="1000" u="none" strike="noStrike">
                          <a:effectLst/>
                        </a:rPr>
                        <a:t>12.35</a:t>
                      </a:r>
                      <a:endParaRPr lang="en-GB" sz="1000" b="0" i="0" u="none" strike="noStrike">
                        <a:solidFill>
                          <a:srgbClr val="333333"/>
                        </a:solidFill>
                        <a:effectLst/>
                        <a:latin typeface="Arial" panose="020B0604020202020204" pitchFamily="34" charset="0"/>
                      </a:endParaRPr>
                    </a:p>
                  </a:txBody>
                  <a:tcPr marL="6757" marR="6757" marT="6757" marB="0" anchor="ctr">
                    <a:solidFill>
                      <a:schemeClr val="accent1">
                        <a:lumMod val="20000"/>
                        <a:lumOff val="80000"/>
                      </a:schemeClr>
                    </a:solidFill>
                  </a:tcPr>
                </a:tc>
                <a:extLst>
                  <a:ext uri="{0D108BD9-81ED-4DB2-BD59-A6C34878D82A}">
                    <a16:rowId xmlns:a16="http://schemas.microsoft.com/office/drawing/2014/main" val="3669319856"/>
                  </a:ext>
                </a:extLst>
              </a:tr>
              <a:tr h="213076">
                <a:tc>
                  <a:txBody>
                    <a:bodyPr/>
                    <a:lstStyle/>
                    <a:p>
                      <a:pPr algn="l" fontAlgn="ctr"/>
                      <a:r>
                        <a:rPr lang="en-GB" sz="1000" u="none" strike="noStrike">
                          <a:effectLst/>
                        </a:rPr>
                        <a:t>Price to Sales TTM</a:t>
                      </a:r>
                      <a:endParaRPr lang="en-GB" sz="1000" b="0" i="0" u="none" strike="noStrike">
                        <a:solidFill>
                          <a:srgbClr val="333333"/>
                        </a:solidFill>
                        <a:effectLst/>
                        <a:latin typeface="Inherit"/>
                      </a:endParaRPr>
                    </a:p>
                  </a:txBody>
                  <a:tcPr marL="121621" marR="6757" marT="6757" marB="0" anchor="ctr">
                    <a:solidFill>
                      <a:schemeClr val="accent1">
                        <a:lumMod val="20000"/>
                        <a:lumOff val="80000"/>
                      </a:schemeClr>
                    </a:solidFill>
                  </a:tcPr>
                </a:tc>
                <a:tc>
                  <a:txBody>
                    <a:bodyPr/>
                    <a:lstStyle/>
                    <a:p>
                      <a:pPr algn="r" fontAlgn="ctr"/>
                      <a:r>
                        <a:rPr lang="en-GB" sz="1000" u="none" strike="noStrike">
                          <a:effectLst/>
                        </a:rPr>
                        <a:t>0.88</a:t>
                      </a:r>
                      <a:endParaRPr lang="en-GB" sz="1000" b="0" i="0" u="none" strike="noStrike">
                        <a:solidFill>
                          <a:srgbClr val="333333"/>
                        </a:solidFill>
                        <a:effectLst/>
                        <a:latin typeface="Arial" panose="020B0604020202020204" pitchFamily="34" charset="0"/>
                      </a:endParaRPr>
                    </a:p>
                  </a:txBody>
                  <a:tcPr marL="6757" marR="6757" marT="6757" marB="0" anchor="ctr">
                    <a:solidFill>
                      <a:schemeClr val="accent1">
                        <a:lumMod val="20000"/>
                        <a:lumOff val="80000"/>
                      </a:schemeClr>
                    </a:solidFill>
                  </a:tcPr>
                </a:tc>
                <a:extLst>
                  <a:ext uri="{0D108BD9-81ED-4DB2-BD59-A6C34878D82A}">
                    <a16:rowId xmlns:a16="http://schemas.microsoft.com/office/drawing/2014/main" val="3985797406"/>
                  </a:ext>
                </a:extLst>
              </a:tr>
              <a:tr h="253513">
                <a:tc>
                  <a:txBody>
                    <a:bodyPr/>
                    <a:lstStyle/>
                    <a:p>
                      <a:pPr algn="l" fontAlgn="ctr"/>
                      <a:r>
                        <a:rPr lang="en-GB" sz="1000" u="none" strike="noStrike">
                          <a:effectLst/>
                        </a:rPr>
                        <a:t>Operating margin TTM</a:t>
                      </a:r>
                      <a:endParaRPr lang="en-GB" sz="1000" b="0" i="0" u="none" strike="noStrike">
                        <a:solidFill>
                          <a:srgbClr val="333333"/>
                        </a:solidFill>
                        <a:effectLst/>
                        <a:latin typeface="Inherit"/>
                      </a:endParaRPr>
                    </a:p>
                  </a:txBody>
                  <a:tcPr marL="121621" marR="6757" marT="6757" marB="0" anchor="ctr">
                    <a:solidFill>
                      <a:schemeClr val="accent1">
                        <a:lumMod val="20000"/>
                        <a:lumOff val="80000"/>
                      </a:schemeClr>
                    </a:solidFill>
                  </a:tcPr>
                </a:tc>
                <a:tc>
                  <a:txBody>
                    <a:bodyPr/>
                    <a:lstStyle/>
                    <a:p>
                      <a:pPr algn="r" fontAlgn="ctr"/>
                      <a:r>
                        <a:rPr lang="en-GB" sz="1000" u="none" strike="noStrike">
                          <a:effectLst/>
                        </a:rPr>
                        <a:t>10.66</a:t>
                      </a:r>
                      <a:endParaRPr lang="en-GB" sz="1000" b="0" i="0" u="none" strike="noStrike">
                        <a:solidFill>
                          <a:srgbClr val="333333"/>
                        </a:solidFill>
                        <a:effectLst/>
                        <a:latin typeface="Arial" panose="020B0604020202020204" pitchFamily="34" charset="0"/>
                      </a:endParaRPr>
                    </a:p>
                  </a:txBody>
                  <a:tcPr marL="6757" marR="6757" marT="6757" marB="0" anchor="ctr">
                    <a:solidFill>
                      <a:schemeClr val="accent1">
                        <a:lumMod val="20000"/>
                        <a:lumOff val="80000"/>
                      </a:schemeClr>
                    </a:solidFill>
                  </a:tcPr>
                </a:tc>
                <a:extLst>
                  <a:ext uri="{0D108BD9-81ED-4DB2-BD59-A6C34878D82A}">
                    <a16:rowId xmlns:a16="http://schemas.microsoft.com/office/drawing/2014/main" val="2220638198"/>
                  </a:ext>
                </a:extLst>
              </a:tr>
              <a:tr h="489543">
                <a:tc>
                  <a:txBody>
                    <a:bodyPr/>
                    <a:lstStyle/>
                    <a:p>
                      <a:pPr algn="l" fontAlgn="ctr"/>
                      <a:r>
                        <a:rPr lang="en-GB" sz="1000" u="none" strike="noStrike">
                          <a:effectLst/>
                        </a:rPr>
                        <a:t>Operating margin 5YA</a:t>
                      </a:r>
                      <a:endParaRPr lang="en-GB" sz="1000" b="0" i="0" u="none" strike="noStrike">
                        <a:solidFill>
                          <a:srgbClr val="333333"/>
                        </a:solidFill>
                        <a:effectLst/>
                        <a:latin typeface="Inherit"/>
                      </a:endParaRPr>
                    </a:p>
                  </a:txBody>
                  <a:tcPr marL="121621" marR="6757" marT="6757" marB="0" anchor="ctr">
                    <a:solidFill>
                      <a:schemeClr val="accent1">
                        <a:lumMod val="20000"/>
                        <a:lumOff val="80000"/>
                      </a:schemeClr>
                    </a:solidFill>
                  </a:tcPr>
                </a:tc>
                <a:tc>
                  <a:txBody>
                    <a:bodyPr/>
                    <a:lstStyle/>
                    <a:p>
                      <a:pPr algn="r" fontAlgn="ctr"/>
                      <a:r>
                        <a:rPr lang="en-GB" sz="1000" u="none" strike="noStrike">
                          <a:effectLst/>
                        </a:rPr>
                        <a:t>9.99</a:t>
                      </a:r>
                      <a:endParaRPr lang="en-GB" sz="1000" b="0" i="0" u="none" strike="noStrike">
                        <a:solidFill>
                          <a:srgbClr val="333333"/>
                        </a:solidFill>
                        <a:effectLst/>
                        <a:latin typeface="Arial" panose="020B0604020202020204" pitchFamily="34" charset="0"/>
                      </a:endParaRPr>
                    </a:p>
                  </a:txBody>
                  <a:tcPr marL="6757" marR="6757" marT="6757" marB="0" anchor="ctr">
                    <a:solidFill>
                      <a:schemeClr val="accent1">
                        <a:lumMod val="20000"/>
                        <a:lumOff val="80000"/>
                      </a:schemeClr>
                    </a:solidFill>
                  </a:tcPr>
                </a:tc>
                <a:extLst>
                  <a:ext uri="{0D108BD9-81ED-4DB2-BD59-A6C34878D82A}">
                    <a16:rowId xmlns:a16="http://schemas.microsoft.com/office/drawing/2014/main" val="8188786"/>
                  </a:ext>
                </a:extLst>
              </a:tr>
              <a:tr h="458690">
                <a:tc>
                  <a:txBody>
                    <a:bodyPr/>
                    <a:lstStyle/>
                    <a:p>
                      <a:pPr algn="l" fontAlgn="ctr"/>
                      <a:r>
                        <a:rPr lang="en-GB" sz="1000" u="none" strike="noStrike">
                          <a:effectLst/>
                        </a:rPr>
                        <a:t>Pretax margin TTM</a:t>
                      </a:r>
                      <a:endParaRPr lang="en-GB" sz="1000" b="0" i="0" u="none" strike="noStrike">
                        <a:solidFill>
                          <a:srgbClr val="333333"/>
                        </a:solidFill>
                        <a:effectLst/>
                        <a:latin typeface="Inherit"/>
                      </a:endParaRPr>
                    </a:p>
                  </a:txBody>
                  <a:tcPr marL="121621" marR="6757" marT="6757" marB="0" anchor="ctr">
                    <a:solidFill>
                      <a:schemeClr val="accent1">
                        <a:lumMod val="20000"/>
                        <a:lumOff val="80000"/>
                      </a:schemeClr>
                    </a:solidFill>
                  </a:tcPr>
                </a:tc>
                <a:tc>
                  <a:txBody>
                    <a:bodyPr/>
                    <a:lstStyle/>
                    <a:p>
                      <a:pPr algn="r" fontAlgn="ctr"/>
                      <a:r>
                        <a:rPr lang="en-GB" sz="1000" u="none" strike="noStrike">
                          <a:effectLst/>
                        </a:rPr>
                        <a:t>10.73</a:t>
                      </a:r>
                      <a:endParaRPr lang="en-GB" sz="1000" b="0" i="0" u="none" strike="noStrike">
                        <a:solidFill>
                          <a:srgbClr val="333333"/>
                        </a:solidFill>
                        <a:effectLst/>
                        <a:latin typeface="Arial" panose="020B0604020202020204" pitchFamily="34" charset="0"/>
                      </a:endParaRPr>
                    </a:p>
                  </a:txBody>
                  <a:tcPr marL="6757" marR="6757" marT="6757" marB="0" anchor="ctr">
                    <a:solidFill>
                      <a:schemeClr val="accent1">
                        <a:lumMod val="20000"/>
                        <a:lumOff val="80000"/>
                      </a:schemeClr>
                    </a:solidFill>
                  </a:tcPr>
                </a:tc>
                <a:extLst>
                  <a:ext uri="{0D108BD9-81ED-4DB2-BD59-A6C34878D82A}">
                    <a16:rowId xmlns:a16="http://schemas.microsoft.com/office/drawing/2014/main" val="2425228846"/>
                  </a:ext>
                </a:extLst>
              </a:tr>
              <a:tr h="435164">
                <a:tc>
                  <a:txBody>
                    <a:bodyPr/>
                    <a:lstStyle/>
                    <a:p>
                      <a:pPr algn="l" fontAlgn="ctr"/>
                      <a:r>
                        <a:rPr lang="en-GB" sz="1000" u="none" strike="noStrike">
                          <a:effectLst/>
                        </a:rPr>
                        <a:t>Pretax margin 5YA</a:t>
                      </a:r>
                      <a:endParaRPr lang="en-GB" sz="1000" b="0" i="0" u="none" strike="noStrike">
                        <a:solidFill>
                          <a:srgbClr val="333333"/>
                        </a:solidFill>
                        <a:effectLst/>
                        <a:latin typeface="Inherit"/>
                      </a:endParaRPr>
                    </a:p>
                  </a:txBody>
                  <a:tcPr marL="121621" marR="6757" marT="6757" marB="0" anchor="ctr">
                    <a:solidFill>
                      <a:schemeClr val="accent1">
                        <a:lumMod val="20000"/>
                        <a:lumOff val="80000"/>
                      </a:schemeClr>
                    </a:solidFill>
                  </a:tcPr>
                </a:tc>
                <a:tc>
                  <a:txBody>
                    <a:bodyPr/>
                    <a:lstStyle/>
                    <a:p>
                      <a:pPr algn="r" fontAlgn="ctr"/>
                      <a:r>
                        <a:rPr lang="en-GB" sz="1000" u="none" strike="noStrike">
                          <a:effectLst/>
                        </a:rPr>
                        <a:t>10.33</a:t>
                      </a:r>
                      <a:endParaRPr lang="en-GB" sz="1000" b="0" i="0" u="none" strike="noStrike">
                        <a:solidFill>
                          <a:srgbClr val="333333"/>
                        </a:solidFill>
                        <a:effectLst/>
                        <a:latin typeface="Arial" panose="020B0604020202020204" pitchFamily="34" charset="0"/>
                      </a:endParaRPr>
                    </a:p>
                  </a:txBody>
                  <a:tcPr marL="6757" marR="6757" marT="6757" marB="0" anchor="ctr">
                    <a:solidFill>
                      <a:schemeClr val="accent1">
                        <a:lumMod val="20000"/>
                        <a:lumOff val="80000"/>
                      </a:schemeClr>
                    </a:solidFill>
                  </a:tcPr>
                </a:tc>
                <a:extLst>
                  <a:ext uri="{0D108BD9-81ED-4DB2-BD59-A6C34878D82A}">
                    <a16:rowId xmlns:a16="http://schemas.microsoft.com/office/drawing/2014/main" val="4266492776"/>
                  </a:ext>
                </a:extLst>
              </a:tr>
              <a:tr h="553507">
                <a:tc>
                  <a:txBody>
                    <a:bodyPr/>
                    <a:lstStyle/>
                    <a:p>
                      <a:pPr algn="l" fontAlgn="ctr"/>
                      <a:r>
                        <a:rPr lang="en-GB" sz="1000" u="none" strike="noStrike">
                          <a:effectLst/>
                        </a:rPr>
                        <a:t>Net Profit margin TTM</a:t>
                      </a:r>
                      <a:endParaRPr lang="en-GB" sz="1000" b="0" i="0" u="none" strike="noStrike">
                        <a:solidFill>
                          <a:srgbClr val="333333"/>
                        </a:solidFill>
                        <a:effectLst/>
                        <a:latin typeface="Inherit"/>
                      </a:endParaRPr>
                    </a:p>
                  </a:txBody>
                  <a:tcPr marL="121621" marR="6757" marT="6757" marB="0" anchor="ctr">
                    <a:solidFill>
                      <a:schemeClr val="accent1">
                        <a:lumMod val="20000"/>
                        <a:lumOff val="80000"/>
                      </a:schemeClr>
                    </a:solidFill>
                  </a:tcPr>
                </a:tc>
                <a:tc>
                  <a:txBody>
                    <a:bodyPr/>
                    <a:lstStyle/>
                    <a:p>
                      <a:pPr algn="r" fontAlgn="ctr"/>
                      <a:r>
                        <a:rPr lang="en-GB" sz="1000" u="none" strike="noStrike">
                          <a:effectLst/>
                        </a:rPr>
                        <a:t>7.84</a:t>
                      </a:r>
                      <a:endParaRPr lang="en-GB" sz="1000" b="0" i="0" u="none" strike="noStrike">
                        <a:solidFill>
                          <a:srgbClr val="333333"/>
                        </a:solidFill>
                        <a:effectLst/>
                        <a:latin typeface="Arial" panose="020B0604020202020204" pitchFamily="34" charset="0"/>
                      </a:endParaRPr>
                    </a:p>
                  </a:txBody>
                  <a:tcPr marL="6757" marR="6757" marT="6757" marB="0" anchor="ctr">
                    <a:solidFill>
                      <a:schemeClr val="accent1">
                        <a:lumMod val="20000"/>
                        <a:lumOff val="80000"/>
                      </a:schemeClr>
                    </a:solidFill>
                  </a:tcPr>
                </a:tc>
                <a:extLst>
                  <a:ext uri="{0D108BD9-81ED-4DB2-BD59-A6C34878D82A}">
                    <a16:rowId xmlns:a16="http://schemas.microsoft.com/office/drawing/2014/main" val="4211646088"/>
                  </a:ext>
                </a:extLst>
              </a:tr>
              <a:tr h="196029">
                <a:tc>
                  <a:txBody>
                    <a:bodyPr/>
                    <a:lstStyle/>
                    <a:p>
                      <a:pPr algn="l" fontAlgn="ctr"/>
                      <a:r>
                        <a:rPr lang="en-GB" sz="1000" u="none" strike="noStrike">
                          <a:effectLst/>
                        </a:rPr>
                        <a:t>Net Profit margin 5YA</a:t>
                      </a:r>
                      <a:endParaRPr lang="en-GB" sz="1000" b="0" i="0" u="none" strike="noStrike">
                        <a:solidFill>
                          <a:srgbClr val="333333"/>
                        </a:solidFill>
                        <a:effectLst/>
                        <a:latin typeface="Inherit"/>
                      </a:endParaRPr>
                    </a:p>
                  </a:txBody>
                  <a:tcPr marL="121621" marR="6757" marT="6757" marB="0" anchor="ctr">
                    <a:solidFill>
                      <a:schemeClr val="accent1">
                        <a:lumMod val="20000"/>
                        <a:lumOff val="80000"/>
                      </a:schemeClr>
                    </a:solidFill>
                  </a:tcPr>
                </a:tc>
                <a:tc>
                  <a:txBody>
                    <a:bodyPr/>
                    <a:lstStyle/>
                    <a:p>
                      <a:pPr algn="r" fontAlgn="ctr"/>
                      <a:r>
                        <a:rPr lang="en-GB" sz="1000" u="none" strike="noStrike">
                          <a:effectLst/>
                        </a:rPr>
                        <a:t>7.66</a:t>
                      </a:r>
                      <a:endParaRPr lang="en-GB" sz="1000" b="0" i="0" u="none" strike="noStrike">
                        <a:solidFill>
                          <a:srgbClr val="333333"/>
                        </a:solidFill>
                        <a:effectLst/>
                        <a:latin typeface="Arial" panose="020B0604020202020204" pitchFamily="34" charset="0"/>
                      </a:endParaRPr>
                    </a:p>
                  </a:txBody>
                  <a:tcPr marL="6757" marR="6757" marT="6757" marB="0" anchor="ctr">
                    <a:solidFill>
                      <a:schemeClr val="accent1">
                        <a:lumMod val="20000"/>
                        <a:lumOff val="80000"/>
                      </a:schemeClr>
                    </a:solidFill>
                  </a:tcPr>
                </a:tc>
                <a:extLst>
                  <a:ext uri="{0D108BD9-81ED-4DB2-BD59-A6C34878D82A}">
                    <a16:rowId xmlns:a16="http://schemas.microsoft.com/office/drawing/2014/main" val="28341131"/>
                  </a:ext>
                </a:extLst>
              </a:tr>
              <a:tr h="409833">
                <a:tc>
                  <a:txBody>
                    <a:bodyPr/>
                    <a:lstStyle/>
                    <a:p>
                      <a:pPr algn="l" fontAlgn="ctr"/>
                      <a:r>
                        <a:rPr lang="en-GB" sz="1000" u="none" strike="noStrike">
                          <a:effectLst/>
                        </a:rPr>
                        <a:t>Revenue/Share TTM</a:t>
                      </a:r>
                      <a:endParaRPr lang="en-GB" sz="1000" b="0" i="0" u="none" strike="noStrike">
                        <a:solidFill>
                          <a:srgbClr val="333333"/>
                        </a:solidFill>
                        <a:effectLst/>
                        <a:latin typeface="Inherit"/>
                      </a:endParaRPr>
                    </a:p>
                  </a:txBody>
                  <a:tcPr marL="121621" marR="6757" marT="6757" marB="0" anchor="ctr">
                    <a:solidFill>
                      <a:schemeClr val="accent1">
                        <a:lumMod val="20000"/>
                        <a:lumOff val="80000"/>
                      </a:schemeClr>
                    </a:solidFill>
                  </a:tcPr>
                </a:tc>
                <a:tc>
                  <a:txBody>
                    <a:bodyPr/>
                    <a:lstStyle/>
                    <a:p>
                      <a:pPr algn="r" fontAlgn="ctr"/>
                      <a:r>
                        <a:rPr lang="en-GB" sz="1000" u="none" strike="noStrike">
                          <a:effectLst/>
                        </a:rPr>
                        <a:t>84.66</a:t>
                      </a:r>
                      <a:endParaRPr lang="en-GB" sz="1000" b="0" i="0" u="none" strike="noStrike">
                        <a:solidFill>
                          <a:srgbClr val="333333"/>
                        </a:solidFill>
                        <a:effectLst/>
                        <a:latin typeface="Arial" panose="020B0604020202020204" pitchFamily="34" charset="0"/>
                      </a:endParaRPr>
                    </a:p>
                  </a:txBody>
                  <a:tcPr marL="6757" marR="6757" marT="6757" marB="0" anchor="ctr">
                    <a:solidFill>
                      <a:schemeClr val="accent1">
                        <a:lumMod val="20000"/>
                        <a:lumOff val="80000"/>
                      </a:schemeClr>
                    </a:solidFill>
                  </a:tcPr>
                </a:tc>
                <a:extLst>
                  <a:ext uri="{0D108BD9-81ED-4DB2-BD59-A6C34878D82A}">
                    <a16:rowId xmlns:a16="http://schemas.microsoft.com/office/drawing/2014/main" val="1680656767"/>
                  </a:ext>
                </a:extLst>
              </a:tr>
              <a:tr h="257142">
                <a:tc>
                  <a:txBody>
                    <a:bodyPr/>
                    <a:lstStyle/>
                    <a:p>
                      <a:pPr algn="l" fontAlgn="ctr"/>
                      <a:r>
                        <a:rPr lang="en-GB" sz="1000" u="none" strike="noStrike">
                          <a:effectLst/>
                        </a:rPr>
                        <a:t>Basic EPS ANN</a:t>
                      </a:r>
                      <a:endParaRPr lang="en-GB" sz="1000" b="0" i="0" u="none" strike="noStrike">
                        <a:solidFill>
                          <a:srgbClr val="333333"/>
                        </a:solidFill>
                        <a:effectLst/>
                        <a:latin typeface="Inherit"/>
                      </a:endParaRPr>
                    </a:p>
                  </a:txBody>
                  <a:tcPr marL="121621" marR="6757" marT="6757" marB="0" anchor="ctr">
                    <a:solidFill>
                      <a:schemeClr val="accent1">
                        <a:lumMod val="20000"/>
                        <a:lumOff val="80000"/>
                      </a:schemeClr>
                    </a:solidFill>
                  </a:tcPr>
                </a:tc>
                <a:tc>
                  <a:txBody>
                    <a:bodyPr/>
                    <a:lstStyle/>
                    <a:p>
                      <a:pPr algn="r" fontAlgn="ctr"/>
                      <a:r>
                        <a:rPr lang="en-GB" sz="1000" u="none" strike="noStrike">
                          <a:effectLst/>
                        </a:rPr>
                        <a:t>6.07</a:t>
                      </a:r>
                      <a:endParaRPr lang="en-GB" sz="1000" b="0" i="0" u="none" strike="noStrike">
                        <a:solidFill>
                          <a:srgbClr val="333333"/>
                        </a:solidFill>
                        <a:effectLst/>
                        <a:latin typeface="Arial" panose="020B0604020202020204" pitchFamily="34" charset="0"/>
                      </a:endParaRPr>
                    </a:p>
                  </a:txBody>
                  <a:tcPr marL="6757" marR="6757" marT="6757" marB="0" anchor="ctr">
                    <a:solidFill>
                      <a:schemeClr val="accent1">
                        <a:lumMod val="20000"/>
                        <a:lumOff val="80000"/>
                      </a:schemeClr>
                    </a:solidFill>
                  </a:tcPr>
                </a:tc>
                <a:extLst>
                  <a:ext uri="{0D108BD9-81ED-4DB2-BD59-A6C34878D82A}">
                    <a16:rowId xmlns:a16="http://schemas.microsoft.com/office/drawing/2014/main" val="333713757"/>
                  </a:ext>
                </a:extLst>
              </a:tr>
              <a:tr h="395605">
                <a:tc>
                  <a:txBody>
                    <a:bodyPr/>
                    <a:lstStyle/>
                    <a:p>
                      <a:pPr algn="l" fontAlgn="ctr"/>
                      <a:r>
                        <a:rPr lang="en-GB" sz="1000" u="none" strike="noStrike">
                          <a:effectLst/>
                        </a:rPr>
                        <a:t>Dividend Yield ANN</a:t>
                      </a:r>
                      <a:endParaRPr lang="en-GB" sz="1000" b="0" i="0" u="none" strike="noStrike">
                        <a:solidFill>
                          <a:srgbClr val="333333"/>
                        </a:solidFill>
                        <a:effectLst/>
                        <a:latin typeface="Inherit"/>
                      </a:endParaRPr>
                    </a:p>
                  </a:txBody>
                  <a:tcPr marL="121621" marR="6757" marT="6757" marB="0" anchor="ctr">
                    <a:solidFill>
                      <a:schemeClr val="accent1">
                        <a:lumMod val="20000"/>
                        <a:lumOff val="80000"/>
                      </a:schemeClr>
                    </a:solidFill>
                  </a:tcPr>
                </a:tc>
                <a:tc>
                  <a:txBody>
                    <a:bodyPr/>
                    <a:lstStyle/>
                    <a:p>
                      <a:pPr algn="r" fontAlgn="ctr"/>
                      <a:r>
                        <a:rPr lang="en-GB" sz="1000" u="none" strike="noStrike">
                          <a:effectLst/>
                        </a:rPr>
                        <a:t>2.75</a:t>
                      </a:r>
                      <a:endParaRPr lang="en-GB" sz="1000" b="0" i="0" u="none" strike="noStrike">
                        <a:solidFill>
                          <a:srgbClr val="333333"/>
                        </a:solidFill>
                        <a:effectLst/>
                        <a:latin typeface="Arial" panose="020B0604020202020204" pitchFamily="34" charset="0"/>
                      </a:endParaRPr>
                    </a:p>
                  </a:txBody>
                  <a:tcPr marL="6757" marR="6757" marT="6757" marB="0" anchor="ctr">
                    <a:solidFill>
                      <a:schemeClr val="accent1">
                        <a:lumMod val="20000"/>
                        <a:lumOff val="80000"/>
                      </a:schemeClr>
                    </a:solidFill>
                  </a:tcPr>
                </a:tc>
                <a:extLst>
                  <a:ext uri="{0D108BD9-81ED-4DB2-BD59-A6C34878D82A}">
                    <a16:rowId xmlns:a16="http://schemas.microsoft.com/office/drawing/2014/main" val="2912603479"/>
                  </a:ext>
                </a:extLst>
              </a:tr>
              <a:tr h="751648">
                <a:tc>
                  <a:txBody>
                    <a:bodyPr/>
                    <a:lstStyle/>
                    <a:p>
                      <a:pPr algn="l" fontAlgn="ctr"/>
                      <a:r>
                        <a:rPr lang="en-GB" sz="1000" u="none" strike="noStrike">
                          <a:effectLst/>
                        </a:rPr>
                        <a:t>Dividend Yield 5 Year Avg. 5YA</a:t>
                      </a:r>
                      <a:endParaRPr lang="en-GB" sz="1000" b="0" i="0" u="none" strike="noStrike">
                        <a:solidFill>
                          <a:srgbClr val="333333"/>
                        </a:solidFill>
                        <a:effectLst/>
                        <a:latin typeface="Inherit"/>
                      </a:endParaRPr>
                    </a:p>
                  </a:txBody>
                  <a:tcPr marL="121621" marR="6757" marT="6757" marB="0" anchor="ctr">
                    <a:solidFill>
                      <a:schemeClr val="accent1">
                        <a:lumMod val="20000"/>
                        <a:lumOff val="80000"/>
                      </a:schemeClr>
                    </a:solidFill>
                  </a:tcPr>
                </a:tc>
                <a:tc>
                  <a:txBody>
                    <a:bodyPr/>
                    <a:lstStyle/>
                    <a:p>
                      <a:pPr algn="r" fontAlgn="ctr"/>
                      <a:r>
                        <a:rPr lang="en-GB" sz="1000" u="none" strike="noStrike">
                          <a:effectLst/>
                        </a:rPr>
                        <a:t>3.21</a:t>
                      </a:r>
                      <a:endParaRPr lang="en-GB" sz="1000" b="0" i="0" u="none" strike="noStrike">
                        <a:solidFill>
                          <a:srgbClr val="333333"/>
                        </a:solidFill>
                        <a:effectLst/>
                        <a:latin typeface="Arial" panose="020B0604020202020204" pitchFamily="34" charset="0"/>
                      </a:endParaRPr>
                    </a:p>
                  </a:txBody>
                  <a:tcPr marL="6757" marR="6757" marT="6757" marB="0" anchor="ctr">
                    <a:solidFill>
                      <a:schemeClr val="accent1">
                        <a:lumMod val="20000"/>
                        <a:lumOff val="80000"/>
                      </a:schemeClr>
                    </a:solidFill>
                  </a:tcPr>
                </a:tc>
                <a:extLst>
                  <a:ext uri="{0D108BD9-81ED-4DB2-BD59-A6C34878D82A}">
                    <a16:rowId xmlns:a16="http://schemas.microsoft.com/office/drawing/2014/main" val="2709997605"/>
                  </a:ext>
                </a:extLst>
              </a:tr>
              <a:tr h="529603">
                <a:tc>
                  <a:txBody>
                    <a:bodyPr/>
                    <a:lstStyle/>
                    <a:p>
                      <a:pPr algn="l" fontAlgn="ctr"/>
                      <a:r>
                        <a:rPr lang="en-GB" sz="1000" u="none" strike="noStrike">
                          <a:effectLst/>
                        </a:rPr>
                        <a:t>Dividend Growth Rate ANN</a:t>
                      </a:r>
                      <a:endParaRPr lang="en-GB" sz="1000" b="0" i="0" u="none" strike="noStrike">
                        <a:solidFill>
                          <a:srgbClr val="333333"/>
                        </a:solidFill>
                        <a:effectLst/>
                        <a:latin typeface="Inherit"/>
                      </a:endParaRPr>
                    </a:p>
                  </a:txBody>
                  <a:tcPr marL="121621" marR="6757" marT="6757" marB="0" anchor="ctr">
                    <a:solidFill>
                      <a:schemeClr val="accent1">
                        <a:lumMod val="20000"/>
                        <a:lumOff val="80000"/>
                      </a:schemeClr>
                    </a:solidFill>
                  </a:tcPr>
                </a:tc>
                <a:tc>
                  <a:txBody>
                    <a:bodyPr/>
                    <a:lstStyle/>
                    <a:p>
                      <a:pPr algn="r" fontAlgn="ctr"/>
                      <a:r>
                        <a:rPr lang="en-GB" sz="1000" u="none" strike="noStrike">
                          <a:effectLst/>
                        </a:rPr>
                        <a:t>-19.5</a:t>
                      </a:r>
                      <a:endParaRPr lang="en-GB" sz="1000" b="0" i="0" u="none" strike="noStrike">
                        <a:solidFill>
                          <a:srgbClr val="333333"/>
                        </a:solidFill>
                        <a:effectLst/>
                        <a:latin typeface="Arial" panose="020B0604020202020204" pitchFamily="34" charset="0"/>
                      </a:endParaRPr>
                    </a:p>
                  </a:txBody>
                  <a:tcPr marL="6757" marR="6757" marT="6757" marB="0" anchor="ctr">
                    <a:solidFill>
                      <a:schemeClr val="accent1">
                        <a:lumMod val="20000"/>
                        <a:lumOff val="80000"/>
                      </a:schemeClr>
                    </a:solidFill>
                  </a:tcPr>
                </a:tc>
                <a:extLst>
                  <a:ext uri="{0D108BD9-81ED-4DB2-BD59-A6C34878D82A}">
                    <a16:rowId xmlns:a16="http://schemas.microsoft.com/office/drawing/2014/main" val="1110513401"/>
                  </a:ext>
                </a:extLst>
              </a:tr>
              <a:tr h="340921">
                <a:tc>
                  <a:txBody>
                    <a:bodyPr/>
                    <a:lstStyle/>
                    <a:p>
                      <a:pPr algn="l" fontAlgn="ctr"/>
                      <a:r>
                        <a:rPr lang="en-GB" sz="1000" u="none" strike="noStrike">
                          <a:effectLst/>
                        </a:rPr>
                        <a:t>Payout Ratio TTM</a:t>
                      </a:r>
                      <a:endParaRPr lang="en-GB" sz="1000" b="0" i="0" u="none" strike="noStrike">
                        <a:solidFill>
                          <a:srgbClr val="333333"/>
                        </a:solidFill>
                        <a:effectLst/>
                        <a:latin typeface="Inherit"/>
                      </a:endParaRPr>
                    </a:p>
                  </a:txBody>
                  <a:tcPr marL="121621" marR="6757" marT="6757" marB="0" anchor="ctr">
                    <a:solidFill>
                      <a:schemeClr val="accent1">
                        <a:lumMod val="20000"/>
                        <a:lumOff val="80000"/>
                      </a:schemeClr>
                    </a:solidFill>
                  </a:tcPr>
                </a:tc>
                <a:tc>
                  <a:txBody>
                    <a:bodyPr/>
                    <a:lstStyle/>
                    <a:p>
                      <a:pPr algn="r" fontAlgn="ctr"/>
                      <a:r>
                        <a:rPr lang="en-GB" sz="1000" u="none" strike="noStrike">
                          <a:effectLst/>
                        </a:rPr>
                        <a:t>29.61</a:t>
                      </a:r>
                      <a:endParaRPr lang="en-GB" sz="1000" b="0" i="0" u="none" strike="noStrike">
                        <a:solidFill>
                          <a:srgbClr val="333333"/>
                        </a:solidFill>
                        <a:effectLst/>
                        <a:latin typeface="Arial" panose="020B0604020202020204" pitchFamily="34" charset="0"/>
                      </a:endParaRPr>
                    </a:p>
                  </a:txBody>
                  <a:tcPr marL="6757" marR="6757" marT="6757" marB="0" anchor="ctr">
                    <a:solidFill>
                      <a:schemeClr val="accent1">
                        <a:lumMod val="20000"/>
                        <a:lumOff val="80000"/>
                      </a:schemeClr>
                    </a:solidFill>
                  </a:tcPr>
                </a:tc>
                <a:extLst>
                  <a:ext uri="{0D108BD9-81ED-4DB2-BD59-A6C34878D82A}">
                    <a16:rowId xmlns:a16="http://schemas.microsoft.com/office/drawing/2014/main" val="1081750284"/>
                  </a:ext>
                </a:extLst>
              </a:tr>
            </a:tbl>
          </a:graphicData>
        </a:graphic>
      </p:graphicFrame>
      <p:graphicFrame>
        <p:nvGraphicFramePr>
          <p:cNvPr id="17" name="Table 16">
            <a:extLst>
              <a:ext uri="{FF2B5EF4-FFF2-40B4-BE49-F238E27FC236}">
                <a16:creationId xmlns:a16="http://schemas.microsoft.com/office/drawing/2014/main" id="{242FB7A0-BF3B-A95A-74F6-D1A83C724BE3}"/>
              </a:ext>
            </a:extLst>
          </p:cNvPr>
          <p:cNvGraphicFramePr>
            <a:graphicFrameLocks noGrp="1"/>
          </p:cNvGraphicFramePr>
          <p:nvPr>
            <p:extLst>
              <p:ext uri="{D42A27DB-BD31-4B8C-83A1-F6EECF244321}">
                <p14:modId xmlns:p14="http://schemas.microsoft.com/office/powerpoint/2010/main" val="729612712"/>
              </p:ext>
            </p:extLst>
          </p:nvPr>
        </p:nvGraphicFramePr>
        <p:xfrm>
          <a:off x="4745182" y="983149"/>
          <a:ext cx="2701636" cy="5703976"/>
        </p:xfrm>
        <a:graphic>
          <a:graphicData uri="http://schemas.openxmlformats.org/drawingml/2006/table">
            <a:tbl>
              <a:tblPr>
                <a:tableStyleId>{5C22544A-7EE6-4342-B048-85BDC9FD1C3A}</a:tableStyleId>
              </a:tblPr>
              <a:tblGrid>
                <a:gridCol w="1941515">
                  <a:extLst>
                    <a:ext uri="{9D8B030D-6E8A-4147-A177-3AD203B41FA5}">
                      <a16:colId xmlns:a16="http://schemas.microsoft.com/office/drawing/2014/main" val="3450818081"/>
                    </a:ext>
                  </a:extLst>
                </a:gridCol>
                <a:gridCol w="760121">
                  <a:extLst>
                    <a:ext uri="{9D8B030D-6E8A-4147-A177-3AD203B41FA5}">
                      <a16:colId xmlns:a16="http://schemas.microsoft.com/office/drawing/2014/main" val="2637017583"/>
                    </a:ext>
                  </a:extLst>
                </a:gridCol>
              </a:tblGrid>
              <a:tr h="419812">
                <a:tc>
                  <a:txBody>
                    <a:bodyPr/>
                    <a:lstStyle/>
                    <a:p>
                      <a:pPr algn="l" fontAlgn="ctr"/>
                      <a:r>
                        <a:rPr lang="en-GB" sz="1000" u="none" strike="noStrike" dirty="0">
                          <a:solidFill>
                            <a:schemeClr val="bg1"/>
                          </a:solidFill>
                          <a:effectLst/>
                        </a:rPr>
                        <a:t>P/E Ratio TTM</a:t>
                      </a:r>
                      <a:endParaRPr lang="en-GB" sz="1000" b="0" i="0" u="none" strike="noStrike" dirty="0">
                        <a:solidFill>
                          <a:schemeClr val="bg1"/>
                        </a:solidFill>
                        <a:effectLst/>
                        <a:latin typeface="Inherit"/>
                      </a:endParaRPr>
                    </a:p>
                  </a:txBody>
                  <a:tcPr marL="76043" marR="4225" marT="4225" marB="0" anchor="ctr">
                    <a:solidFill>
                      <a:schemeClr val="accent1"/>
                    </a:solidFill>
                  </a:tcPr>
                </a:tc>
                <a:tc>
                  <a:txBody>
                    <a:bodyPr/>
                    <a:lstStyle/>
                    <a:p>
                      <a:pPr algn="r" fontAlgn="ctr"/>
                      <a:r>
                        <a:rPr lang="en-GB" sz="1000" u="none" strike="noStrike">
                          <a:solidFill>
                            <a:schemeClr val="bg1"/>
                          </a:solidFill>
                          <a:effectLst/>
                        </a:rPr>
                        <a:t>7.45</a:t>
                      </a:r>
                      <a:endParaRPr lang="en-GB" sz="1000" b="0" i="0" u="none" strike="noStrike">
                        <a:solidFill>
                          <a:schemeClr val="bg1"/>
                        </a:solidFill>
                        <a:effectLst/>
                        <a:latin typeface="Arial" panose="020B0604020202020204" pitchFamily="34" charset="0"/>
                      </a:endParaRPr>
                    </a:p>
                  </a:txBody>
                  <a:tcPr marL="4225" marR="4225" marT="4225" marB="0" anchor="ctr">
                    <a:solidFill>
                      <a:schemeClr val="accent1"/>
                    </a:solidFill>
                  </a:tcPr>
                </a:tc>
                <a:extLst>
                  <a:ext uri="{0D108BD9-81ED-4DB2-BD59-A6C34878D82A}">
                    <a16:rowId xmlns:a16="http://schemas.microsoft.com/office/drawing/2014/main" val="1434570600"/>
                  </a:ext>
                </a:extLst>
              </a:tr>
              <a:tr h="210825">
                <a:tc>
                  <a:txBody>
                    <a:bodyPr/>
                    <a:lstStyle/>
                    <a:p>
                      <a:pPr algn="l" fontAlgn="ctr"/>
                      <a:r>
                        <a:rPr lang="en-GB" sz="1000" u="none" strike="noStrike">
                          <a:solidFill>
                            <a:schemeClr val="bg1"/>
                          </a:solidFill>
                          <a:effectLst/>
                        </a:rPr>
                        <a:t>Price to Sales TTM</a:t>
                      </a:r>
                      <a:endParaRPr lang="en-GB" sz="1000" b="0" i="0" u="none" strike="noStrike">
                        <a:solidFill>
                          <a:schemeClr val="bg1"/>
                        </a:solidFill>
                        <a:effectLst/>
                        <a:latin typeface="Inherit"/>
                      </a:endParaRPr>
                    </a:p>
                  </a:txBody>
                  <a:tcPr marL="76043" marR="4225" marT="4225" marB="0" anchor="ctr">
                    <a:solidFill>
                      <a:schemeClr val="accent1"/>
                    </a:solidFill>
                  </a:tcPr>
                </a:tc>
                <a:tc>
                  <a:txBody>
                    <a:bodyPr/>
                    <a:lstStyle/>
                    <a:p>
                      <a:pPr algn="r" fontAlgn="ctr"/>
                      <a:r>
                        <a:rPr lang="en-GB" sz="1000" u="none" strike="noStrike">
                          <a:solidFill>
                            <a:schemeClr val="bg1"/>
                          </a:solidFill>
                          <a:effectLst/>
                        </a:rPr>
                        <a:t>0.7</a:t>
                      </a:r>
                      <a:endParaRPr lang="en-GB" sz="1000" b="0" i="0" u="none" strike="noStrike">
                        <a:solidFill>
                          <a:schemeClr val="bg1"/>
                        </a:solidFill>
                        <a:effectLst/>
                        <a:latin typeface="Arial" panose="020B0604020202020204" pitchFamily="34" charset="0"/>
                      </a:endParaRPr>
                    </a:p>
                  </a:txBody>
                  <a:tcPr marL="4225" marR="4225" marT="4225" marB="0" anchor="ctr">
                    <a:solidFill>
                      <a:schemeClr val="accent1"/>
                    </a:solidFill>
                  </a:tcPr>
                </a:tc>
                <a:extLst>
                  <a:ext uri="{0D108BD9-81ED-4DB2-BD59-A6C34878D82A}">
                    <a16:rowId xmlns:a16="http://schemas.microsoft.com/office/drawing/2014/main" val="3208487595"/>
                  </a:ext>
                </a:extLst>
              </a:tr>
              <a:tr h="220915">
                <a:tc>
                  <a:txBody>
                    <a:bodyPr/>
                    <a:lstStyle/>
                    <a:p>
                      <a:pPr algn="l" fontAlgn="ctr"/>
                      <a:r>
                        <a:rPr lang="en-GB" sz="1000" u="none" strike="noStrike">
                          <a:solidFill>
                            <a:schemeClr val="bg1"/>
                          </a:solidFill>
                          <a:effectLst/>
                        </a:rPr>
                        <a:t>Operating margin TTM</a:t>
                      </a:r>
                      <a:endParaRPr lang="en-GB" sz="1000" b="0" i="0" u="none" strike="noStrike">
                        <a:solidFill>
                          <a:schemeClr val="bg1"/>
                        </a:solidFill>
                        <a:effectLst/>
                        <a:latin typeface="Inherit"/>
                      </a:endParaRPr>
                    </a:p>
                  </a:txBody>
                  <a:tcPr marL="76043" marR="4225" marT="4225" marB="0" anchor="ctr">
                    <a:solidFill>
                      <a:schemeClr val="accent1"/>
                    </a:solidFill>
                  </a:tcPr>
                </a:tc>
                <a:tc>
                  <a:txBody>
                    <a:bodyPr/>
                    <a:lstStyle/>
                    <a:p>
                      <a:pPr algn="r" fontAlgn="ctr"/>
                      <a:r>
                        <a:rPr lang="en-GB" sz="1000" u="none" strike="noStrike">
                          <a:solidFill>
                            <a:schemeClr val="bg1"/>
                          </a:solidFill>
                          <a:effectLst/>
                        </a:rPr>
                        <a:t>9.97%</a:t>
                      </a:r>
                      <a:endParaRPr lang="en-GB" sz="1000" b="0" i="0" u="none" strike="noStrike">
                        <a:solidFill>
                          <a:schemeClr val="bg1"/>
                        </a:solidFill>
                        <a:effectLst/>
                        <a:latin typeface="Arial" panose="020B0604020202020204" pitchFamily="34" charset="0"/>
                      </a:endParaRPr>
                    </a:p>
                  </a:txBody>
                  <a:tcPr marL="4225" marR="4225" marT="4225" marB="0" anchor="ctr">
                    <a:solidFill>
                      <a:schemeClr val="accent1"/>
                    </a:solidFill>
                  </a:tcPr>
                </a:tc>
                <a:extLst>
                  <a:ext uri="{0D108BD9-81ED-4DB2-BD59-A6C34878D82A}">
                    <a16:rowId xmlns:a16="http://schemas.microsoft.com/office/drawing/2014/main" val="1653873050"/>
                  </a:ext>
                </a:extLst>
              </a:tr>
              <a:tr h="533386">
                <a:tc>
                  <a:txBody>
                    <a:bodyPr/>
                    <a:lstStyle/>
                    <a:p>
                      <a:pPr algn="l" fontAlgn="ctr"/>
                      <a:r>
                        <a:rPr lang="en-GB" sz="1000" u="none" strike="noStrike">
                          <a:solidFill>
                            <a:schemeClr val="bg1"/>
                          </a:solidFill>
                          <a:effectLst/>
                        </a:rPr>
                        <a:t>Operating margin 5YA</a:t>
                      </a:r>
                      <a:endParaRPr lang="en-GB" sz="1000" b="0" i="0" u="none" strike="noStrike">
                        <a:solidFill>
                          <a:schemeClr val="bg1"/>
                        </a:solidFill>
                        <a:effectLst/>
                        <a:latin typeface="Inherit"/>
                      </a:endParaRPr>
                    </a:p>
                  </a:txBody>
                  <a:tcPr marL="76043" marR="4225" marT="4225" marB="0" anchor="ctr">
                    <a:solidFill>
                      <a:schemeClr val="accent1"/>
                    </a:solidFill>
                  </a:tcPr>
                </a:tc>
                <a:tc>
                  <a:txBody>
                    <a:bodyPr/>
                    <a:lstStyle/>
                    <a:p>
                      <a:pPr algn="r" fontAlgn="ctr"/>
                      <a:r>
                        <a:rPr lang="en-GB" sz="1000" u="none" strike="noStrike">
                          <a:solidFill>
                            <a:schemeClr val="bg1"/>
                          </a:solidFill>
                          <a:effectLst/>
                        </a:rPr>
                        <a:t>11.56%</a:t>
                      </a:r>
                      <a:endParaRPr lang="en-GB" sz="1000" b="0" i="0" u="none" strike="noStrike">
                        <a:solidFill>
                          <a:schemeClr val="bg1"/>
                        </a:solidFill>
                        <a:effectLst/>
                        <a:latin typeface="Arial" panose="020B0604020202020204" pitchFamily="34" charset="0"/>
                      </a:endParaRPr>
                    </a:p>
                  </a:txBody>
                  <a:tcPr marL="4225" marR="4225" marT="4225" marB="0" anchor="ctr">
                    <a:solidFill>
                      <a:schemeClr val="accent1"/>
                    </a:solidFill>
                  </a:tcPr>
                </a:tc>
                <a:extLst>
                  <a:ext uri="{0D108BD9-81ED-4DB2-BD59-A6C34878D82A}">
                    <a16:rowId xmlns:a16="http://schemas.microsoft.com/office/drawing/2014/main" val="3757556309"/>
                  </a:ext>
                </a:extLst>
              </a:tr>
              <a:tr h="428616">
                <a:tc>
                  <a:txBody>
                    <a:bodyPr/>
                    <a:lstStyle/>
                    <a:p>
                      <a:pPr algn="l" fontAlgn="ctr"/>
                      <a:r>
                        <a:rPr lang="en-GB" sz="1000" u="none" strike="noStrike">
                          <a:solidFill>
                            <a:schemeClr val="bg1"/>
                          </a:solidFill>
                          <a:effectLst/>
                        </a:rPr>
                        <a:t>Pretax margin TTM</a:t>
                      </a:r>
                      <a:endParaRPr lang="en-GB" sz="1000" b="0" i="0" u="none" strike="noStrike">
                        <a:solidFill>
                          <a:schemeClr val="bg1"/>
                        </a:solidFill>
                        <a:effectLst/>
                        <a:latin typeface="Inherit"/>
                      </a:endParaRPr>
                    </a:p>
                  </a:txBody>
                  <a:tcPr marL="76043" marR="4225" marT="4225" marB="0" anchor="ctr">
                    <a:solidFill>
                      <a:schemeClr val="accent1"/>
                    </a:solidFill>
                  </a:tcPr>
                </a:tc>
                <a:tc>
                  <a:txBody>
                    <a:bodyPr/>
                    <a:lstStyle/>
                    <a:p>
                      <a:pPr algn="r" fontAlgn="ctr"/>
                      <a:r>
                        <a:rPr lang="en-GB" sz="1000" u="none" strike="noStrike">
                          <a:solidFill>
                            <a:schemeClr val="bg1"/>
                          </a:solidFill>
                          <a:effectLst/>
                        </a:rPr>
                        <a:t>14.70%</a:t>
                      </a:r>
                      <a:endParaRPr lang="en-GB" sz="1000" b="0" i="0" u="none" strike="noStrike">
                        <a:solidFill>
                          <a:schemeClr val="bg1"/>
                        </a:solidFill>
                        <a:effectLst/>
                        <a:latin typeface="Arial" panose="020B0604020202020204" pitchFamily="34" charset="0"/>
                      </a:endParaRPr>
                    </a:p>
                  </a:txBody>
                  <a:tcPr marL="4225" marR="4225" marT="4225" marB="0" anchor="ctr">
                    <a:solidFill>
                      <a:schemeClr val="accent1"/>
                    </a:solidFill>
                  </a:tcPr>
                </a:tc>
                <a:extLst>
                  <a:ext uri="{0D108BD9-81ED-4DB2-BD59-A6C34878D82A}">
                    <a16:rowId xmlns:a16="http://schemas.microsoft.com/office/drawing/2014/main" val="1311206292"/>
                  </a:ext>
                </a:extLst>
              </a:tr>
              <a:tr h="438462">
                <a:tc>
                  <a:txBody>
                    <a:bodyPr/>
                    <a:lstStyle/>
                    <a:p>
                      <a:pPr algn="l" fontAlgn="ctr"/>
                      <a:r>
                        <a:rPr lang="en-GB" sz="1000" u="none" strike="noStrike">
                          <a:solidFill>
                            <a:schemeClr val="bg1"/>
                          </a:solidFill>
                          <a:effectLst/>
                        </a:rPr>
                        <a:t>Pretax margin 5YA</a:t>
                      </a:r>
                      <a:endParaRPr lang="en-GB" sz="1000" b="0" i="0" u="none" strike="noStrike">
                        <a:solidFill>
                          <a:schemeClr val="bg1"/>
                        </a:solidFill>
                        <a:effectLst/>
                        <a:latin typeface="Inherit"/>
                      </a:endParaRPr>
                    </a:p>
                  </a:txBody>
                  <a:tcPr marL="76043" marR="4225" marT="4225" marB="0" anchor="ctr">
                    <a:solidFill>
                      <a:schemeClr val="accent1"/>
                    </a:solidFill>
                  </a:tcPr>
                </a:tc>
                <a:tc>
                  <a:txBody>
                    <a:bodyPr/>
                    <a:lstStyle/>
                    <a:p>
                      <a:pPr algn="r" fontAlgn="ctr"/>
                      <a:r>
                        <a:rPr lang="en-GB" sz="1000" u="none" strike="noStrike">
                          <a:solidFill>
                            <a:schemeClr val="bg1"/>
                          </a:solidFill>
                          <a:effectLst/>
                        </a:rPr>
                        <a:t>15.05%</a:t>
                      </a:r>
                      <a:endParaRPr lang="en-GB" sz="1000" b="0" i="0" u="none" strike="noStrike">
                        <a:solidFill>
                          <a:schemeClr val="bg1"/>
                        </a:solidFill>
                        <a:effectLst/>
                        <a:latin typeface="Arial" panose="020B0604020202020204" pitchFamily="34" charset="0"/>
                      </a:endParaRPr>
                    </a:p>
                  </a:txBody>
                  <a:tcPr marL="4225" marR="4225" marT="4225" marB="0" anchor="ctr">
                    <a:solidFill>
                      <a:schemeClr val="accent1"/>
                    </a:solidFill>
                  </a:tcPr>
                </a:tc>
                <a:extLst>
                  <a:ext uri="{0D108BD9-81ED-4DB2-BD59-A6C34878D82A}">
                    <a16:rowId xmlns:a16="http://schemas.microsoft.com/office/drawing/2014/main" val="899516878"/>
                  </a:ext>
                </a:extLst>
              </a:tr>
              <a:tr h="561961">
                <a:tc>
                  <a:txBody>
                    <a:bodyPr/>
                    <a:lstStyle/>
                    <a:p>
                      <a:pPr algn="l" fontAlgn="ctr"/>
                      <a:r>
                        <a:rPr lang="en-GB" sz="1000" u="none" strike="noStrike">
                          <a:solidFill>
                            <a:schemeClr val="bg1"/>
                          </a:solidFill>
                          <a:effectLst/>
                        </a:rPr>
                        <a:t>Net Profit margin TTM</a:t>
                      </a:r>
                      <a:endParaRPr lang="en-GB" sz="1000" b="0" i="0" u="none" strike="noStrike">
                        <a:solidFill>
                          <a:schemeClr val="bg1"/>
                        </a:solidFill>
                        <a:effectLst/>
                        <a:latin typeface="Inherit"/>
                      </a:endParaRPr>
                    </a:p>
                  </a:txBody>
                  <a:tcPr marL="76043" marR="4225" marT="4225" marB="0" anchor="ctr">
                    <a:solidFill>
                      <a:schemeClr val="accent1"/>
                    </a:solidFill>
                  </a:tcPr>
                </a:tc>
                <a:tc>
                  <a:txBody>
                    <a:bodyPr/>
                    <a:lstStyle/>
                    <a:p>
                      <a:pPr algn="r" fontAlgn="ctr"/>
                      <a:r>
                        <a:rPr lang="en-GB" sz="1000" u="none" strike="noStrike">
                          <a:solidFill>
                            <a:schemeClr val="bg1"/>
                          </a:solidFill>
                          <a:effectLst/>
                        </a:rPr>
                        <a:t>9.38%</a:t>
                      </a:r>
                      <a:endParaRPr lang="en-GB" sz="1000" b="0" i="0" u="none" strike="noStrike">
                        <a:solidFill>
                          <a:schemeClr val="bg1"/>
                        </a:solidFill>
                        <a:effectLst/>
                        <a:latin typeface="Arial" panose="020B0604020202020204" pitchFamily="34" charset="0"/>
                      </a:endParaRPr>
                    </a:p>
                  </a:txBody>
                  <a:tcPr marL="4225" marR="4225" marT="4225" marB="0" anchor="ctr">
                    <a:solidFill>
                      <a:schemeClr val="accent1"/>
                    </a:solidFill>
                  </a:tcPr>
                </a:tc>
                <a:extLst>
                  <a:ext uri="{0D108BD9-81ED-4DB2-BD59-A6C34878D82A}">
                    <a16:rowId xmlns:a16="http://schemas.microsoft.com/office/drawing/2014/main" val="4108503177"/>
                  </a:ext>
                </a:extLst>
              </a:tr>
              <a:tr h="215331">
                <a:tc>
                  <a:txBody>
                    <a:bodyPr/>
                    <a:lstStyle/>
                    <a:p>
                      <a:pPr algn="l" fontAlgn="ctr"/>
                      <a:r>
                        <a:rPr lang="en-GB" sz="1000" u="none" strike="noStrike">
                          <a:solidFill>
                            <a:schemeClr val="bg1"/>
                          </a:solidFill>
                          <a:effectLst/>
                        </a:rPr>
                        <a:t>Net Profit margin 5YA</a:t>
                      </a:r>
                      <a:endParaRPr lang="en-GB" sz="1000" b="0" i="0" u="none" strike="noStrike">
                        <a:solidFill>
                          <a:schemeClr val="bg1"/>
                        </a:solidFill>
                        <a:effectLst/>
                        <a:latin typeface="Inherit"/>
                      </a:endParaRPr>
                    </a:p>
                  </a:txBody>
                  <a:tcPr marL="76043" marR="4225" marT="4225" marB="0" anchor="ctr">
                    <a:solidFill>
                      <a:schemeClr val="accent1"/>
                    </a:solidFill>
                  </a:tcPr>
                </a:tc>
                <a:tc>
                  <a:txBody>
                    <a:bodyPr/>
                    <a:lstStyle/>
                    <a:p>
                      <a:pPr algn="r" fontAlgn="ctr"/>
                      <a:r>
                        <a:rPr lang="en-GB" sz="1000" u="none" strike="noStrike">
                          <a:solidFill>
                            <a:schemeClr val="bg1"/>
                          </a:solidFill>
                          <a:effectLst/>
                        </a:rPr>
                        <a:t>12.09%</a:t>
                      </a:r>
                      <a:endParaRPr lang="en-GB" sz="1000" b="0" i="0" u="none" strike="noStrike">
                        <a:solidFill>
                          <a:schemeClr val="bg1"/>
                        </a:solidFill>
                        <a:effectLst/>
                        <a:latin typeface="Arial" panose="020B0604020202020204" pitchFamily="34" charset="0"/>
                      </a:endParaRPr>
                    </a:p>
                  </a:txBody>
                  <a:tcPr marL="4225" marR="4225" marT="4225" marB="0" anchor="ctr">
                    <a:solidFill>
                      <a:schemeClr val="accent1"/>
                    </a:solidFill>
                  </a:tcPr>
                </a:tc>
                <a:extLst>
                  <a:ext uri="{0D108BD9-81ED-4DB2-BD59-A6C34878D82A}">
                    <a16:rowId xmlns:a16="http://schemas.microsoft.com/office/drawing/2014/main" val="610968058"/>
                  </a:ext>
                </a:extLst>
              </a:tr>
              <a:tr h="400920">
                <a:tc>
                  <a:txBody>
                    <a:bodyPr/>
                    <a:lstStyle/>
                    <a:p>
                      <a:pPr algn="l" fontAlgn="ctr"/>
                      <a:r>
                        <a:rPr lang="en-GB" sz="1000" u="none" strike="noStrike">
                          <a:solidFill>
                            <a:schemeClr val="bg1"/>
                          </a:solidFill>
                          <a:effectLst/>
                        </a:rPr>
                        <a:t>Revenue/Share TTM</a:t>
                      </a:r>
                      <a:endParaRPr lang="en-GB" sz="1000" b="0" i="0" u="none" strike="noStrike">
                        <a:solidFill>
                          <a:schemeClr val="bg1"/>
                        </a:solidFill>
                        <a:effectLst/>
                        <a:latin typeface="Inherit"/>
                      </a:endParaRPr>
                    </a:p>
                  </a:txBody>
                  <a:tcPr marL="76043" marR="4225" marT="4225" marB="0" anchor="ctr">
                    <a:solidFill>
                      <a:schemeClr val="accent1"/>
                    </a:solidFill>
                  </a:tcPr>
                </a:tc>
                <a:tc>
                  <a:txBody>
                    <a:bodyPr/>
                    <a:lstStyle/>
                    <a:p>
                      <a:pPr algn="r" fontAlgn="ctr"/>
                      <a:r>
                        <a:rPr lang="en-GB" sz="1000" u="none" strike="noStrike">
                          <a:solidFill>
                            <a:schemeClr val="bg1"/>
                          </a:solidFill>
                          <a:effectLst/>
                        </a:rPr>
                        <a:t>9.26</a:t>
                      </a:r>
                      <a:endParaRPr lang="en-GB" sz="1000" b="0" i="0" u="none" strike="noStrike">
                        <a:solidFill>
                          <a:schemeClr val="bg1"/>
                        </a:solidFill>
                        <a:effectLst/>
                        <a:latin typeface="Arial" panose="020B0604020202020204" pitchFamily="34" charset="0"/>
                      </a:endParaRPr>
                    </a:p>
                  </a:txBody>
                  <a:tcPr marL="4225" marR="4225" marT="4225" marB="0" anchor="ctr">
                    <a:solidFill>
                      <a:schemeClr val="accent1"/>
                    </a:solidFill>
                  </a:tcPr>
                </a:tc>
                <a:extLst>
                  <a:ext uri="{0D108BD9-81ED-4DB2-BD59-A6C34878D82A}">
                    <a16:rowId xmlns:a16="http://schemas.microsoft.com/office/drawing/2014/main" val="2995996163"/>
                  </a:ext>
                </a:extLst>
              </a:tr>
              <a:tr h="237279">
                <a:tc>
                  <a:txBody>
                    <a:bodyPr/>
                    <a:lstStyle/>
                    <a:p>
                      <a:pPr algn="l" fontAlgn="ctr"/>
                      <a:r>
                        <a:rPr lang="en-GB" sz="1000" u="none" strike="noStrike">
                          <a:solidFill>
                            <a:schemeClr val="bg1"/>
                          </a:solidFill>
                          <a:effectLst/>
                        </a:rPr>
                        <a:t>Basic EPS ANN</a:t>
                      </a:r>
                      <a:endParaRPr lang="en-GB" sz="1000" b="0" i="0" u="none" strike="noStrike">
                        <a:solidFill>
                          <a:schemeClr val="bg1"/>
                        </a:solidFill>
                        <a:effectLst/>
                        <a:latin typeface="Inherit"/>
                      </a:endParaRPr>
                    </a:p>
                  </a:txBody>
                  <a:tcPr marL="76043" marR="4225" marT="4225" marB="0" anchor="ctr">
                    <a:solidFill>
                      <a:schemeClr val="accent1"/>
                    </a:solidFill>
                  </a:tcPr>
                </a:tc>
                <a:tc>
                  <a:txBody>
                    <a:bodyPr/>
                    <a:lstStyle/>
                    <a:p>
                      <a:pPr algn="r" fontAlgn="ctr"/>
                      <a:r>
                        <a:rPr lang="en-GB" sz="1000" u="none" strike="noStrike">
                          <a:solidFill>
                            <a:schemeClr val="bg1"/>
                          </a:solidFill>
                          <a:effectLst/>
                        </a:rPr>
                        <a:t>1</a:t>
                      </a:r>
                      <a:endParaRPr lang="en-GB" sz="1000" b="0" i="0" u="none" strike="noStrike">
                        <a:solidFill>
                          <a:schemeClr val="bg1"/>
                        </a:solidFill>
                        <a:effectLst/>
                        <a:latin typeface="Arial" panose="020B0604020202020204" pitchFamily="34" charset="0"/>
                      </a:endParaRPr>
                    </a:p>
                  </a:txBody>
                  <a:tcPr marL="4225" marR="4225" marT="4225" marB="0" anchor="ctr">
                    <a:solidFill>
                      <a:schemeClr val="accent1"/>
                    </a:solidFill>
                  </a:tcPr>
                </a:tc>
                <a:extLst>
                  <a:ext uri="{0D108BD9-81ED-4DB2-BD59-A6C34878D82A}">
                    <a16:rowId xmlns:a16="http://schemas.microsoft.com/office/drawing/2014/main" val="1554299000"/>
                  </a:ext>
                </a:extLst>
              </a:tr>
              <a:tr h="417417">
                <a:tc>
                  <a:txBody>
                    <a:bodyPr/>
                    <a:lstStyle/>
                    <a:p>
                      <a:pPr algn="l" fontAlgn="ctr"/>
                      <a:r>
                        <a:rPr lang="en-GB" sz="1000" u="none" strike="noStrike">
                          <a:solidFill>
                            <a:schemeClr val="bg1"/>
                          </a:solidFill>
                          <a:effectLst/>
                        </a:rPr>
                        <a:t>Dividend Yield ANN</a:t>
                      </a:r>
                      <a:endParaRPr lang="en-GB" sz="1000" b="0" i="0" u="none" strike="noStrike">
                        <a:solidFill>
                          <a:schemeClr val="bg1"/>
                        </a:solidFill>
                        <a:effectLst/>
                        <a:latin typeface="Inherit"/>
                      </a:endParaRPr>
                    </a:p>
                  </a:txBody>
                  <a:tcPr marL="76043" marR="4225" marT="4225" marB="0" anchor="ctr">
                    <a:solidFill>
                      <a:schemeClr val="accent1"/>
                    </a:solidFill>
                  </a:tcPr>
                </a:tc>
                <a:tc>
                  <a:txBody>
                    <a:bodyPr/>
                    <a:lstStyle/>
                    <a:p>
                      <a:pPr algn="r" fontAlgn="ctr"/>
                      <a:r>
                        <a:rPr lang="en-GB" sz="1000" u="none" strike="noStrike">
                          <a:solidFill>
                            <a:schemeClr val="bg1"/>
                          </a:solidFill>
                          <a:effectLst/>
                        </a:rPr>
                        <a:t>5.34%</a:t>
                      </a:r>
                      <a:endParaRPr lang="en-GB" sz="1000" b="0" i="0" u="none" strike="noStrike">
                        <a:solidFill>
                          <a:schemeClr val="bg1"/>
                        </a:solidFill>
                        <a:effectLst/>
                        <a:latin typeface="Arial" panose="020B0604020202020204" pitchFamily="34" charset="0"/>
                      </a:endParaRPr>
                    </a:p>
                  </a:txBody>
                  <a:tcPr marL="4225" marR="4225" marT="4225" marB="0" anchor="ctr">
                    <a:solidFill>
                      <a:schemeClr val="accent1"/>
                    </a:solidFill>
                  </a:tcPr>
                </a:tc>
                <a:extLst>
                  <a:ext uri="{0D108BD9-81ED-4DB2-BD59-A6C34878D82A}">
                    <a16:rowId xmlns:a16="http://schemas.microsoft.com/office/drawing/2014/main" val="3305411975"/>
                  </a:ext>
                </a:extLst>
              </a:tr>
              <a:tr h="756519">
                <a:tc>
                  <a:txBody>
                    <a:bodyPr/>
                    <a:lstStyle/>
                    <a:p>
                      <a:pPr algn="l" fontAlgn="ctr"/>
                      <a:r>
                        <a:rPr lang="en-GB" sz="1000" u="none" strike="noStrike">
                          <a:solidFill>
                            <a:schemeClr val="bg1"/>
                          </a:solidFill>
                          <a:effectLst/>
                        </a:rPr>
                        <a:t>Dividend Yield 5 Year Avg. 5YA</a:t>
                      </a:r>
                      <a:endParaRPr lang="en-GB" sz="1000" b="0" i="0" u="none" strike="noStrike">
                        <a:solidFill>
                          <a:schemeClr val="bg1"/>
                        </a:solidFill>
                        <a:effectLst/>
                        <a:latin typeface="Inherit"/>
                      </a:endParaRPr>
                    </a:p>
                  </a:txBody>
                  <a:tcPr marL="76043" marR="4225" marT="4225" marB="0" anchor="ctr">
                    <a:solidFill>
                      <a:schemeClr val="accent1"/>
                    </a:solidFill>
                  </a:tcPr>
                </a:tc>
                <a:tc>
                  <a:txBody>
                    <a:bodyPr/>
                    <a:lstStyle/>
                    <a:p>
                      <a:pPr algn="r" fontAlgn="ctr"/>
                      <a:r>
                        <a:rPr lang="en-GB" sz="1000" u="none" strike="noStrike">
                          <a:solidFill>
                            <a:schemeClr val="bg1"/>
                          </a:solidFill>
                          <a:effectLst/>
                        </a:rPr>
                        <a:t>5.13%</a:t>
                      </a:r>
                      <a:endParaRPr lang="en-GB" sz="1000" b="0" i="0" u="none" strike="noStrike">
                        <a:solidFill>
                          <a:schemeClr val="bg1"/>
                        </a:solidFill>
                        <a:effectLst/>
                        <a:latin typeface="Arial" panose="020B0604020202020204" pitchFamily="34" charset="0"/>
                      </a:endParaRPr>
                    </a:p>
                  </a:txBody>
                  <a:tcPr marL="4225" marR="4225" marT="4225" marB="0" anchor="ctr">
                    <a:solidFill>
                      <a:schemeClr val="accent1"/>
                    </a:solidFill>
                  </a:tcPr>
                </a:tc>
                <a:extLst>
                  <a:ext uri="{0D108BD9-81ED-4DB2-BD59-A6C34878D82A}">
                    <a16:rowId xmlns:a16="http://schemas.microsoft.com/office/drawing/2014/main" val="4192540461"/>
                  </a:ext>
                </a:extLst>
              </a:tr>
              <a:tr h="540674">
                <a:tc>
                  <a:txBody>
                    <a:bodyPr/>
                    <a:lstStyle/>
                    <a:p>
                      <a:pPr algn="l" fontAlgn="ctr"/>
                      <a:r>
                        <a:rPr lang="en-GB" sz="1000" u="none" strike="noStrike">
                          <a:solidFill>
                            <a:schemeClr val="bg1"/>
                          </a:solidFill>
                          <a:effectLst/>
                        </a:rPr>
                        <a:t>Dividend Growth Rate ANN</a:t>
                      </a:r>
                      <a:endParaRPr lang="en-GB" sz="1000" b="0" i="0" u="none" strike="noStrike">
                        <a:solidFill>
                          <a:schemeClr val="bg1"/>
                        </a:solidFill>
                        <a:effectLst/>
                        <a:latin typeface="Inherit"/>
                      </a:endParaRPr>
                    </a:p>
                  </a:txBody>
                  <a:tcPr marL="76043" marR="4225" marT="4225" marB="0" anchor="ctr">
                    <a:solidFill>
                      <a:schemeClr val="accent1"/>
                    </a:solidFill>
                  </a:tcPr>
                </a:tc>
                <a:tc>
                  <a:txBody>
                    <a:bodyPr/>
                    <a:lstStyle/>
                    <a:p>
                      <a:pPr algn="r" fontAlgn="ctr"/>
                      <a:r>
                        <a:rPr lang="en-GB" sz="1000" u="none" strike="noStrike">
                          <a:solidFill>
                            <a:schemeClr val="bg1"/>
                          </a:solidFill>
                          <a:effectLst/>
                        </a:rPr>
                        <a:t>42.86%</a:t>
                      </a:r>
                      <a:endParaRPr lang="en-GB" sz="1000" b="0" i="0" u="none" strike="noStrike">
                        <a:solidFill>
                          <a:schemeClr val="bg1"/>
                        </a:solidFill>
                        <a:effectLst/>
                        <a:latin typeface="Arial" panose="020B0604020202020204" pitchFamily="34" charset="0"/>
                      </a:endParaRPr>
                    </a:p>
                  </a:txBody>
                  <a:tcPr marL="4225" marR="4225" marT="4225" marB="0" anchor="ctr">
                    <a:solidFill>
                      <a:schemeClr val="accent1"/>
                    </a:solidFill>
                  </a:tcPr>
                </a:tc>
                <a:extLst>
                  <a:ext uri="{0D108BD9-81ED-4DB2-BD59-A6C34878D82A}">
                    <a16:rowId xmlns:a16="http://schemas.microsoft.com/office/drawing/2014/main" val="1854712690"/>
                  </a:ext>
                </a:extLst>
              </a:tr>
              <a:tr h="321859">
                <a:tc>
                  <a:txBody>
                    <a:bodyPr/>
                    <a:lstStyle/>
                    <a:p>
                      <a:pPr algn="l" fontAlgn="ctr"/>
                      <a:r>
                        <a:rPr lang="en-GB" sz="1000" u="none" strike="noStrike" dirty="0">
                          <a:solidFill>
                            <a:schemeClr val="bg1"/>
                          </a:solidFill>
                          <a:effectLst/>
                        </a:rPr>
                        <a:t>Payout Ratio TTM</a:t>
                      </a:r>
                      <a:endParaRPr lang="en-GB" sz="1000" b="0" i="0" u="none" strike="noStrike" dirty="0">
                        <a:solidFill>
                          <a:schemeClr val="bg1"/>
                        </a:solidFill>
                        <a:effectLst/>
                        <a:latin typeface="Inherit"/>
                      </a:endParaRPr>
                    </a:p>
                  </a:txBody>
                  <a:tcPr marL="76043" marR="4225" marT="4225" marB="0" anchor="ctr">
                    <a:solidFill>
                      <a:schemeClr val="accent1"/>
                    </a:solidFill>
                  </a:tcPr>
                </a:tc>
                <a:tc>
                  <a:txBody>
                    <a:bodyPr/>
                    <a:lstStyle/>
                    <a:p>
                      <a:pPr algn="r" fontAlgn="ctr"/>
                      <a:r>
                        <a:rPr lang="en-GB" sz="1000" u="none" strike="noStrike" dirty="0">
                          <a:solidFill>
                            <a:schemeClr val="bg1"/>
                          </a:solidFill>
                          <a:effectLst/>
                        </a:rPr>
                        <a:t>46.14%</a:t>
                      </a:r>
                      <a:endParaRPr lang="en-GB" sz="1000" b="0" i="0" u="none" strike="noStrike" dirty="0">
                        <a:solidFill>
                          <a:schemeClr val="bg1"/>
                        </a:solidFill>
                        <a:effectLst/>
                        <a:latin typeface="Arial" panose="020B0604020202020204" pitchFamily="34" charset="0"/>
                      </a:endParaRPr>
                    </a:p>
                  </a:txBody>
                  <a:tcPr marL="4225" marR="4225" marT="4225" marB="0" anchor="ctr">
                    <a:solidFill>
                      <a:schemeClr val="accent1"/>
                    </a:solidFill>
                  </a:tcPr>
                </a:tc>
                <a:extLst>
                  <a:ext uri="{0D108BD9-81ED-4DB2-BD59-A6C34878D82A}">
                    <a16:rowId xmlns:a16="http://schemas.microsoft.com/office/drawing/2014/main" val="2246947236"/>
                  </a:ext>
                </a:extLst>
              </a:tr>
            </a:tbl>
          </a:graphicData>
        </a:graphic>
      </p:graphicFrame>
    </p:spTree>
    <p:extLst>
      <p:ext uri="{BB962C8B-B14F-4D97-AF65-F5344CB8AC3E}">
        <p14:creationId xmlns:p14="http://schemas.microsoft.com/office/powerpoint/2010/main" val="3284528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E5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4C3F5-88BD-F851-9264-9174C5D737E2}"/>
              </a:ext>
            </a:extLst>
          </p:cNvPr>
          <p:cNvSpPr>
            <a:spLocks noGrp="1"/>
          </p:cNvSpPr>
          <p:nvPr>
            <p:ph type="title"/>
          </p:nvPr>
        </p:nvSpPr>
        <p:spPr>
          <a:xfrm>
            <a:off x="386579" y="139115"/>
            <a:ext cx="1693733" cy="391333"/>
          </a:xfrm>
        </p:spPr>
        <p:txBody>
          <a:bodyPr>
            <a:noAutofit/>
          </a:bodyPr>
          <a:lstStyle/>
          <a:p>
            <a:r>
              <a:rPr lang="fr-FR" sz="2400" b="1" dirty="0" err="1">
                <a:solidFill>
                  <a:schemeClr val="tx1">
                    <a:lumMod val="85000"/>
                  </a:schemeClr>
                </a:solidFill>
              </a:rPr>
              <a:t>Health</a:t>
            </a:r>
            <a:r>
              <a:rPr lang="fr-FR" sz="2400" b="1" dirty="0">
                <a:solidFill>
                  <a:schemeClr val="tx1">
                    <a:lumMod val="85000"/>
                  </a:schemeClr>
                </a:solidFill>
              </a:rPr>
              <a:t> care</a:t>
            </a:r>
            <a:endParaRPr lang="en-GB" sz="2400" b="1" dirty="0">
              <a:solidFill>
                <a:schemeClr val="tx1">
                  <a:lumMod val="85000"/>
                </a:schemeClr>
              </a:solidFill>
            </a:endParaRPr>
          </a:p>
        </p:txBody>
      </p:sp>
      <p:graphicFrame>
        <p:nvGraphicFramePr>
          <p:cNvPr id="4" name="Table 3">
            <a:extLst>
              <a:ext uri="{FF2B5EF4-FFF2-40B4-BE49-F238E27FC236}">
                <a16:creationId xmlns:a16="http://schemas.microsoft.com/office/drawing/2014/main" id="{81B7BA92-7C9E-BFC8-4A61-B23B1FDAAF08}"/>
              </a:ext>
            </a:extLst>
          </p:cNvPr>
          <p:cNvGraphicFramePr>
            <a:graphicFrameLocks noGrp="1"/>
          </p:cNvGraphicFramePr>
          <p:nvPr>
            <p:extLst>
              <p:ext uri="{D42A27DB-BD31-4B8C-83A1-F6EECF244321}">
                <p14:modId xmlns:p14="http://schemas.microsoft.com/office/powerpoint/2010/main" val="2045887342"/>
              </p:ext>
            </p:extLst>
          </p:nvPr>
        </p:nvGraphicFramePr>
        <p:xfrm>
          <a:off x="128796" y="1085003"/>
          <a:ext cx="2209297" cy="5745951"/>
        </p:xfrm>
        <a:graphic>
          <a:graphicData uri="http://schemas.openxmlformats.org/drawingml/2006/table">
            <a:tbl>
              <a:tblPr>
                <a:tableStyleId>{5C22544A-7EE6-4342-B048-85BDC9FD1C3A}</a:tableStyleId>
              </a:tblPr>
              <a:tblGrid>
                <a:gridCol w="1661566">
                  <a:extLst>
                    <a:ext uri="{9D8B030D-6E8A-4147-A177-3AD203B41FA5}">
                      <a16:colId xmlns:a16="http://schemas.microsoft.com/office/drawing/2014/main" val="2795023070"/>
                    </a:ext>
                  </a:extLst>
                </a:gridCol>
                <a:gridCol w="547731">
                  <a:extLst>
                    <a:ext uri="{9D8B030D-6E8A-4147-A177-3AD203B41FA5}">
                      <a16:colId xmlns:a16="http://schemas.microsoft.com/office/drawing/2014/main" val="2783306519"/>
                    </a:ext>
                  </a:extLst>
                </a:gridCol>
              </a:tblGrid>
              <a:tr h="221990">
                <a:tc>
                  <a:txBody>
                    <a:bodyPr/>
                    <a:lstStyle/>
                    <a:p>
                      <a:pPr algn="l" fontAlgn="ctr"/>
                      <a:r>
                        <a:rPr lang="en-GB" sz="1050" b="1" u="none" strike="noStrike" kern="1200" dirty="0">
                          <a:solidFill>
                            <a:schemeClr val="bg1"/>
                          </a:solidFill>
                          <a:effectLst/>
                          <a:latin typeface="+mn-lt"/>
                          <a:ea typeface="+mn-ea"/>
                          <a:cs typeface="+mn-cs"/>
                        </a:rPr>
                        <a:t>P/E Ratio TTM</a:t>
                      </a:r>
                    </a:p>
                  </a:txBody>
                  <a:tcPr marL="92728" marR="3434" marT="3434" marB="0" anchor="ctr">
                    <a:solidFill>
                      <a:schemeClr val="accent1">
                        <a:lumMod val="20000"/>
                        <a:lumOff val="80000"/>
                      </a:schemeClr>
                    </a:solidFill>
                  </a:tcPr>
                </a:tc>
                <a:tc>
                  <a:txBody>
                    <a:bodyPr/>
                    <a:lstStyle/>
                    <a:p>
                      <a:pPr algn="r" fontAlgn="ctr"/>
                      <a:r>
                        <a:rPr lang="en-GB" sz="1050" b="1" u="none" strike="noStrike" kern="1200">
                          <a:solidFill>
                            <a:schemeClr val="bg1"/>
                          </a:solidFill>
                          <a:effectLst/>
                          <a:latin typeface="+mn-lt"/>
                          <a:ea typeface="+mn-ea"/>
                          <a:cs typeface="+mn-cs"/>
                        </a:rPr>
                        <a:t>17.81</a:t>
                      </a:r>
                    </a:p>
                  </a:txBody>
                  <a:tcPr marL="3434" marR="30909" marT="3434" marB="0" anchor="ctr">
                    <a:solidFill>
                      <a:schemeClr val="accent1">
                        <a:lumMod val="20000"/>
                        <a:lumOff val="80000"/>
                      </a:schemeClr>
                    </a:solidFill>
                  </a:tcPr>
                </a:tc>
                <a:extLst>
                  <a:ext uri="{0D108BD9-81ED-4DB2-BD59-A6C34878D82A}">
                    <a16:rowId xmlns:a16="http://schemas.microsoft.com/office/drawing/2014/main" val="1754655427"/>
                  </a:ext>
                </a:extLst>
              </a:tr>
              <a:tr h="362432">
                <a:tc>
                  <a:txBody>
                    <a:bodyPr/>
                    <a:lstStyle/>
                    <a:p>
                      <a:pPr algn="l" fontAlgn="ctr"/>
                      <a:r>
                        <a:rPr lang="en-GB" sz="1050" b="1" u="none" strike="noStrike" kern="1200" dirty="0">
                          <a:solidFill>
                            <a:schemeClr val="bg1"/>
                          </a:solidFill>
                          <a:effectLst/>
                          <a:latin typeface="+mn-lt"/>
                          <a:ea typeface="+mn-ea"/>
                          <a:cs typeface="+mn-cs"/>
                        </a:rPr>
                        <a:t>Price to Sales TTM</a:t>
                      </a:r>
                    </a:p>
                  </a:txBody>
                  <a:tcPr marL="92728" marR="3434" marT="3434" marB="0" anchor="ctr">
                    <a:solidFill>
                      <a:schemeClr val="accent1">
                        <a:lumMod val="20000"/>
                        <a:lumOff val="80000"/>
                      </a:schemeClr>
                    </a:solidFill>
                  </a:tcPr>
                </a:tc>
                <a:tc>
                  <a:txBody>
                    <a:bodyPr/>
                    <a:lstStyle/>
                    <a:p>
                      <a:pPr algn="r" fontAlgn="ctr"/>
                      <a:r>
                        <a:rPr lang="en-GB" sz="1050" b="1" u="none" strike="noStrike" kern="1200">
                          <a:solidFill>
                            <a:schemeClr val="bg1"/>
                          </a:solidFill>
                          <a:effectLst/>
                          <a:latin typeface="+mn-lt"/>
                          <a:ea typeface="+mn-ea"/>
                          <a:cs typeface="+mn-cs"/>
                        </a:rPr>
                        <a:t>2.03</a:t>
                      </a:r>
                    </a:p>
                  </a:txBody>
                  <a:tcPr marL="3434" marR="30909" marT="3434" marB="0" anchor="ctr">
                    <a:solidFill>
                      <a:schemeClr val="accent1">
                        <a:lumMod val="20000"/>
                        <a:lumOff val="80000"/>
                      </a:schemeClr>
                    </a:solidFill>
                  </a:tcPr>
                </a:tc>
                <a:extLst>
                  <a:ext uri="{0D108BD9-81ED-4DB2-BD59-A6C34878D82A}">
                    <a16:rowId xmlns:a16="http://schemas.microsoft.com/office/drawing/2014/main" val="1894671472"/>
                  </a:ext>
                </a:extLst>
              </a:tr>
              <a:tr h="498343">
                <a:tc>
                  <a:txBody>
                    <a:bodyPr/>
                    <a:lstStyle/>
                    <a:p>
                      <a:pPr algn="l" fontAlgn="ctr"/>
                      <a:r>
                        <a:rPr lang="en-GB" sz="1050" b="1" u="none" strike="noStrike" kern="1200" dirty="0">
                          <a:solidFill>
                            <a:schemeClr val="bg1"/>
                          </a:solidFill>
                          <a:effectLst/>
                          <a:latin typeface="+mn-lt"/>
                          <a:ea typeface="+mn-ea"/>
                          <a:cs typeface="+mn-cs"/>
                        </a:rPr>
                        <a:t>Operating margin TTM</a:t>
                      </a:r>
                    </a:p>
                  </a:txBody>
                  <a:tcPr marL="92728" marR="3434" marT="3434" marB="0" anchor="ctr">
                    <a:solidFill>
                      <a:schemeClr val="accent1">
                        <a:lumMod val="20000"/>
                        <a:lumOff val="80000"/>
                      </a:schemeClr>
                    </a:solidFill>
                  </a:tcPr>
                </a:tc>
                <a:tc>
                  <a:txBody>
                    <a:bodyPr/>
                    <a:lstStyle/>
                    <a:p>
                      <a:pPr algn="r" fontAlgn="ctr"/>
                      <a:r>
                        <a:rPr lang="en-GB" sz="1050" b="1" u="none" strike="noStrike" kern="1200" dirty="0">
                          <a:solidFill>
                            <a:schemeClr val="bg1"/>
                          </a:solidFill>
                          <a:effectLst/>
                          <a:latin typeface="+mn-lt"/>
                          <a:ea typeface="+mn-ea"/>
                          <a:cs typeface="+mn-cs"/>
                        </a:rPr>
                        <a:t>19.21%</a:t>
                      </a:r>
                    </a:p>
                  </a:txBody>
                  <a:tcPr marL="3434" marR="30909" marT="3434" marB="0" anchor="ctr">
                    <a:solidFill>
                      <a:schemeClr val="accent1">
                        <a:lumMod val="20000"/>
                        <a:lumOff val="80000"/>
                      </a:schemeClr>
                    </a:solidFill>
                  </a:tcPr>
                </a:tc>
                <a:extLst>
                  <a:ext uri="{0D108BD9-81ED-4DB2-BD59-A6C34878D82A}">
                    <a16:rowId xmlns:a16="http://schemas.microsoft.com/office/drawing/2014/main" val="3754577966"/>
                  </a:ext>
                </a:extLst>
              </a:tr>
              <a:tr h="498343">
                <a:tc>
                  <a:txBody>
                    <a:bodyPr/>
                    <a:lstStyle/>
                    <a:p>
                      <a:pPr algn="l" fontAlgn="ctr"/>
                      <a:r>
                        <a:rPr lang="en-GB" sz="1050" b="1" u="none" strike="noStrike" kern="1200" dirty="0">
                          <a:solidFill>
                            <a:schemeClr val="bg1"/>
                          </a:solidFill>
                          <a:effectLst/>
                          <a:latin typeface="+mn-lt"/>
                          <a:ea typeface="+mn-ea"/>
                          <a:cs typeface="+mn-cs"/>
                        </a:rPr>
                        <a:t>Operating margin 5YA</a:t>
                      </a:r>
                    </a:p>
                  </a:txBody>
                  <a:tcPr marL="92728" marR="3434" marT="3434" marB="0" anchor="ctr">
                    <a:solidFill>
                      <a:schemeClr val="accent1">
                        <a:lumMod val="20000"/>
                        <a:lumOff val="80000"/>
                      </a:schemeClr>
                    </a:solidFill>
                  </a:tcPr>
                </a:tc>
                <a:tc>
                  <a:txBody>
                    <a:bodyPr/>
                    <a:lstStyle/>
                    <a:p>
                      <a:pPr algn="r" fontAlgn="ctr"/>
                      <a:r>
                        <a:rPr lang="en-GB" sz="1050" b="1" u="none" strike="noStrike" kern="1200" dirty="0">
                          <a:solidFill>
                            <a:schemeClr val="bg1"/>
                          </a:solidFill>
                          <a:effectLst/>
                          <a:latin typeface="+mn-lt"/>
                          <a:ea typeface="+mn-ea"/>
                          <a:cs typeface="+mn-cs"/>
                        </a:rPr>
                        <a:t>19.58%</a:t>
                      </a:r>
                    </a:p>
                  </a:txBody>
                  <a:tcPr marL="3434" marR="30909" marT="3434" marB="0" anchor="ctr">
                    <a:solidFill>
                      <a:schemeClr val="accent1">
                        <a:lumMod val="20000"/>
                        <a:lumOff val="80000"/>
                      </a:schemeClr>
                    </a:solidFill>
                  </a:tcPr>
                </a:tc>
                <a:extLst>
                  <a:ext uri="{0D108BD9-81ED-4DB2-BD59-A6C34878D82A}">
                    <a16:rowId xmlns:a16="http://schemas.microsoft.com/office/drawing/2014/main" val="1447594622"/>
                  </a:ext>
                </a:extLst>
              </a:tr>
              <a:tr h="412266">
                <a:tc>
                  <a:txBody>
                    <a:bodyPr/>
                    <a:lstStyle/>
                    <a:p>
                      <a:pPr algn="l" fontAlgn="ctr"/>
                      <a:r>
                        <a:rPr lang="en-GB" sz="1050" b="1" u="none" strike="noStrike" kern="1200">
                          <a:solidFill>
                            <a:schemeClr val="bg1"/>
                          </a:solidFill>
                          <a:effectLst/>
                          <a:latin typeface="+mn-lt"/>
                          <a:ea typeface="+mn-ea"/>
                          <a:cs typeface="+mn-cs"/>
                        </a:rPr>
                        <a:t>Pretax margin TTM</a:t>
                      </a:r>
                    </a:p>
                  </a:txBody>
                  <a:tcPr marL="92728" marR="3434" marT="3434" marB="0" anchor="ctr">
                    <a:solidFill>
                      <a:schemeClr val="accent1">
                        <a:lumMod val="20000"/>
                        <a:lumOff val="80000"/>
                      </a:schemeClr>
                    </a:solidFill>
                  </a:tcPr>
                </a:tc>
                <a:tc>
                  <a:txBody>
                    <a:bodyPr/>
                    <a:lstStyle/>
                    <a:p>
                      <a:pPr algn="r" fontAlgn="ctr"/>
                      <a:r>
                        <a:rPr lang="en-GB" sz="1050" b="1" u="none" strike="noStrike" kern="1200" dirty="0">
                          <a:solidFill>
                            <a:schemeClr val="bg1"/>
                          </a:solidFill>
                          <a:effectLst/>
                          <a:latin typeface="+mn-lt"/>
                          <a:ea typeface="+mn-ea"/>
                          <a:cs typeface="+mn-cs"/>
                        </a:rPr>
                        <a:t>14.53%</a:t>
                      </a:r>
                    </a:p>
                  </a:txBody>
                  <a:tcPr marL="3434" marR="30909" marT="3434" marB="0" anchor="ctr">
                    <a:solidFill>
                      <a:schemeClr val="accent1">
                        <a:lumMod val="20000"/>
                        <a:lumOff val="80000"/>
                      </a:schemeClr>
                    </a:solidFill>
                  </a:tcPr>
                </a:tc>
                <a:extLst>
                  <a:ext uri="{0D108BD9-81ED-4DB2-BD59-A6C34878D82A}">
                    <a16:rowId xmlns:a16="http://schemas.microsoft.com/office/drawing/2014/main" val="64932693"/>
                  </a:ext>
                </a:extLst>
              </a:tr>
              <a:tr h="412266">
                <a:tc>
                  <a:txBody>
                    <a:bodyPr/>
                    <a:lstStyle/>
                    <a:p>
                      <a:pPr algn="l" fontAlgn="ctr"/>
                      <a:r>
                        <a:rPr lang="en-GB" sz="1050" b="1" u="none" strike="noStrike" kern="1200">
                          <a:solidFill>
                            <a:schemeClr val="bg1"/>
                          </a:solidFill>
                          <a:effectLst/>
                          <a:latin typeface="+mn-lt"/>
                          <a:ea typeface="+mn-ea"/>
                          <a:cs typeface="+mn-cs"/>
                        </a:rPr>
                        <a:t>Pretax margin 5YA</a:t>
                      </a:r>
                    </a:p>
                  </a:txBody>
                  <a:tcPr marL="92728" marR="3434" marT="3434" marB="0" anchor="ctr">
                    <a:solidFill>
                      <a:schemeClr val="accent1">
                        <a:lumMod val="20000"/>
                        <a:lumOff val="80000"/>
                      </a:schemeClr>
                    </a:solidFill>
                  </a:tcPr>
                </a:tc>
                <a:tc>
                  <a:txBody>
                    <a:bodyPr/>
                    <a:lstStyle/>
                    <a:p>
                      <a:pPr algn="r" fontAlgn="ctr"/>
                      <a:r>
                        <a:rPr lang="en-GB" sz="1050" b="1" u="none" strike="noStrike" kern="1200" dirty="0">
                          <a:solidFill>
                            <a:schemeClr val="bg1"/>
                          </a:solidFill>
                          <a:effectLst/>
                          <a:latin typeface="+mn-lt"/>
                          <a:ea typeface="+mn-ea"/>
                          <a:cs typeface="+mn-cs"/>
                        </a:rPr>
                        <a:t>15.46%</a:t>
                      </a:r>
                    </a:p>
                  </a:txBody>
                  <a:tcPr marL="3434" marR="30909" marT="3434" marB="0" anchor="ctr">
                    <a:solidFill>
                      <a:schemeClr val="accent1">
                        <a:lumMod val="20000"/>
                        <a:lumOff val="80000"/>
                      </a:schemeClr>
                    </a:solidFill>
                  </a:tcPr>
                </a:tc>
                <a:extLst>
                  <a:ext uri="{0D108BD9-81ED-4DB2-BD59-A6C34878D82A}">
                    <a16:rowId xmlns:a16="http://schemas.microsoft.com/office/drawing/2014/main" val="1033552999"/>
                  </a:ext>
                </a:extLst>
              </a:tr>
              <a:tr h="407157">
                <a:tc>
                  <a:txBody>
                    <a:bodyPr/>
                    <a:lstStyle/>
                    <a:p>
                      <a:pPr algn="l" fontAlgn="ctr"/>
                      <a:r>
                        <a:rPr lang="en-GB" sz="1050" b="1" u="none" strike="noStrike" kern="1200">
                          <a:solidFill>
                            <a:schemeClr val="bg1"/>
                          </a:solidFill>
                          <a:effectLst/>
                          <a:latin typeface="+mn-lt"/>
                          <a:ea typeface="+mn-ea"/>
                          <a:cs typeface="+mn-cs"/>
                        </a:rPr>
                        <a:t>Net Profit margin TTM</a:t>
                      </a:r>
                    </a:p>
                  </a:txBody>
                  <a:tcPr marL="92728" marR="3434" marT="3434" marB="0" anchor="ctr">
                    <a:solidFill>
                      <a:schemeClr val="accent1">
                        <a:lumMod val="20000"/>
                        <a:lumOff val="80000"/>
                      </a:schemeClr>
                    </a:solidFill>
                  </a:tcPr>
                </a:tc>
                <a:tc>
                  <a:txBody>
                    <a:bodyPr/>
                    <a:lstStyle/>
                    <a:p>
                      <a:pPr algn="r" fontAlgn="ctr"/>
                      <a:r>
                        <a:rPr lang="en-GB" sz="1050" b="1" u="none" strike="noStrike" kern="1200" dirty="0">
                          <a:solidFill>
                            <a:schemeClr val="bg1"/>
                          </a:solidFill>
                          <a:effectLst/>
                          <a:latin typeface="+mn-lt"/>
                          <a:ea typeface="+mn-ea"/>
                          <a:cs typeface="+mn-cs"/>
                        </a:rPr>
                        <a:t>11.39%</a:t>
                      </a:r>
                    </a:p>
                  </a:txBody>
                  <a:tcPr marL="3434" marR="30909" marT="3434" marB="0" anchor="ctr">
                    <a:solidFill>
                      <a:schemeClr val="accent1">
                        <a:lumMod val="20000"/>
                        <a:lumOff val="80000"/>
                      </a:schemeClr>
                    </a:solidFill>
                  </a:tcPr>
                </a:tc>
                <a:extLst>
                  <a:ext uri="{0D108BD9-81ED-4DB2-BD59-A6C34878D82A}">
                    <a16:rowId xmlns:a16="http://schemas.microsoft.com/office/drawing/2014/main" val="3556423153"/>
                  </a:ext>
                </a:extLst>
              </a:tr>
              <a:tr h="369632">
                <a:tc>
                  <a:txBody>
                    <a:bodyPr/>
                    <a:lstStyle/>
                    <a:p>
                      <a:pPr algn="l" fontAlgn="ctr"/>
                      <a:r>
                        <a:rPr lang="en-GB" sz="1050" b="1" u="none" strike="noStrike" kern="1200">
                          <a:solidFill>
                            <a:schemeClr val="bg1"/>
                          </a:solidFill>
                          <a:effectLst/>
                          <a:latin typeface="+mn-lt"/>
                          <a:ea typeface="+mn-ea"/>
                          <a:cs typeface="+mn-cs"/>
                        </a:rPr>
                        <a:t>Net Profit margin 5YA</a:t>
                      </a:r>
                    </a:p>
                  </a:txBody>
                  <a:tcPr marL="92728" marR="3434" marT="3434" marB="0" anchor="ctr">
                    <a:solidFill>
                      <a:schemeClr val="accent1">
                        <a:lumMod val="20000"/>
                        <a:lumOff val="80000"/>
                      </a:schemeClr>
                    </a:solidFill>
                  </a:tcPr>
                </a:tc>
                <a:tc>
                  <a:txBody>
                    <a:bodyPr/>
                    <a:lstStyle/>
                    <a:p>
                      <a:pPr algn="r" fontAlgn="ctr"/>
                      <a:r>
                        <a:rPr lang="en-GB" sz="1050" b="1" u="none" strike="noStrike" kern="1200" dirty="0">
                          <a:solidFill>
                            <a:schemeClr val="bg1"/>
                          </a:solidFill>
                          <a:effectLst/>
                          <a:latin typeface="+mn-lt"/>
                          <a:ea typeface="+mn-ea"/>
                          <a:cs typeface="+mn-cs"/>
                        </a:rPr>
                        <a:t>12.34%</a:t>
                      </a:r>
                    </a:p>
                  </a:txBody>
                  <a:tcPr marL="3434" marR="30909" marT="3434" marB="0" anchor="ctr">
                    <a:solidFill>
                      <a:schemeClr val="accent1">
                        <a:lumMod val="20000"/>
                        <a:lumOff val="80000"/>
                      </a:schemeClr>
                    </a:solidFill>
                  </a:tcPr>
                </a:tc>
                <a:extLst>
                  <a:ext uri="{0D108BD9-81ED-4DB2-BD59-A6C34878D82A}">
                    <a16:rowId xmlns:a16="http://schemas.microsoft.com/office/drawing/2014/main" val="2944870406"/>
                  </a:ext>
                </a:extLst>
              </a:tr>
              <a:tr h="283894">
                <a:tc>
                  <a:txBody>
                    <a:bodyPr/>
                    <a:lstStyle/>
                    <a:p>
                      <a:pPr algn="l" fontAlgn="ctr"/>
                      <a:r>
                        <a:rPr lang="en-GB" sz="1050" b="1" u="none" strike="noStrike" kern="1200">
                          <a:solidFill>
                            <a:schemeClr val="bg1"/>
                          </a:solidFill>
                          <a:effectLst/>
                          <a:latin typeface="+mn-lt"/>
                          <a:ea typeface="+mn-ea"/>
                          <a:cs typeface="+mn-cs"/>
                        </a:rPr>
                        <a:t>Revenue/Share TTM</a:t>
                      </a:r>
                    </a:p>
                  </a:txBody>
                  <a:tcPr marL="92728" marR="3434" marT="3434" marB="0" anchor="ctr">
                    <a:solidFill>
                      <a:schemeClr val="accent1">
                        <a:lumMod val="20000"/>
                        <a:lumOff val="80000"/>
                      </a:schemeClr>
                    </a:solidFill>
                  </a:tcPr>
                </a:tc>
                <a:tc>
                  <a:txBody>
                    <a:bodyPr/>
                    <a:lstStyle/>
                    <a:p>
                      <a:pPr algn="r" fontAlgn="ctr"/>
                      <a:r>
                        <a:rPr lang="en-GB" sz="1050" b="1" u="none" strike="noStrike" kern="1200">
                          <a:solidFill>
                            <a:schemeClr val="bg1"/>
                          </a:solidFill>
                          <a:effectLst/>
                          <a:latin typeface="+mn-lt"/>
                          <a:ea typeface="+mn-ea"/>
                          <a:cs typeface="+mn-cs"/>
                        </a:rPr>
                        <a:t>3.6</a:t>
                      </a:r>
                    </a:p>
                  </a:txBody>
                  <a:tcPr marL="3434" marR="30909" marT="3434" marB="0" anchor="ctr">
                    <a:solidFill>
                      <a:schemeClr val="accent1">
                        <a:lumMod val="20000"/>
                        <a:lumOff val="80000"/>
                      </a:schemeClr>
                    </a:solidFill>
                  </a:tcPr>
                </a:tc>
                <a:extLst>
                  <a:ext uri="{0D108BD9-81ED-4DB2-BD59-A6C34878D82A}">
                    <a16:rowId xmlns:a16="http://schemas.microsoft.com/office/drawing/2014/main" val="1421038726"/>
                  </a:ext>
                </a:extLst>
              </a:tr>
              <a:tr h="267899">
                <a:tc>
                  <a:txBody>
                    <a:bodyPr/>
                    <a:lstStyle/>
                    <a:p>
                      <a:pPr algn="l" fontAlgn="ctr"/>
                      <a:r>
                        <a:rPr lang="en-GB" sz="1050" b="1" u="none" strike="noStrike" kern="1200">
                          <a:solidFill>
                            <a:schemeClr val="bg1"/>
                          </a:solidFill>
                          <a:effectLst/>
                          <a:latin typeface="+mn-lt"/>
                          <a:ea typeface="+mn-ea"/>
                          <a:cs typeface="+mn-cs"/>
                        </a:rPr>
                        <a:t>Basic EPS ANN</a:t>
                      </a:r>
                    </a:p>
                  </a:txBody>
                  <a:tcPr marL="92728" marR="3434" marT="3434" marB="0" anchor="ctr">
                    <a:solidFill>
                      <a:schemeClr val="accent1">
                        <a:lumMod val="20000"/>
                        <a:lumOff val="80000"/>
                      </a:schemeClr>
                    </a:solidFill>
                  </a:tcPr>
                </a:tc>
                <a:tc>
                  <a:txBody>
                    <a:bodyPr/>
                    <a:lstStyle/>
                    <a:p>
                      <a:pPr algn="r" fontAlgn="ctr"/>
                      <a:r>
                        <a:rPr lang="en-GB" sz="1050" b="1" u="none" strike="noStrike" kern="1200" dirty="0">
                          <a:solidFill>
                            <a:schemeClr val="bg1"/>
                          </a:solidFill>
                          <a:effectLst/>
                          <a:latin typeface="+mn-lt"/>
                          <a:ea typeface="+mn-ea"/>
                          <a:cs typeface="+mn-cs"/>
                        </a:rPr>
                        <a:t>0.24</a:t>
                      </a:r>
                    </a:p>
                  </a:txBody>
                  <a:tcPr marL="3434" marR="30909" marT="3434" marB="0" anchor="ctr">
                    <a:solidFill>
                      <a:schemeClr val="accent1">
                        <a:lumMod val="20000"/>
                        <a:lumOff val="80000"/>
                      </a:schemeClr>
                    </a:solidFill>
                  </a:tcPr>
                </a:tc>
                <a:extLst>
                  <a:ext uri="{0D108BD9-81ED-4DB2-BD59-A6C34878D82A}">
                    <a16:rowId xmlns:a16="http://schemas.microsoft.com/office/drawing/2014/main" val="1498261484"/>
                  </a:ext>
                </a:extLst>
              </a:tr>
              <a:tr h="222122">
                <a:tc>
                  <a:txBody>
                    <a:bodyPr/>
                    <a:lstStyle/>
                    <a:p>
                      <a:pPr algn="l" fontAlgn="ctr"/>
                      <a:r>
                        <a:rPr lang="en-GB" sz="1050" b="1" u="none" strike="noStrike" kern="1200">
                          <a:solidFill>
                            <a:schemeClr val="bg1"/>
                          </a:solidFill>
                          <a:effectLst/>
                          <a:latin typeface="+mn-lt"/>
                          <a:ea typeface="+mn-ea"/>
                          <a:cs typeface="+mn-cs"/>
                        </a:rPr>
                        <a:t>Quick Ratio MRQ</a:t>
                      </a:r>
                    </a:p>
                  </a:txBody>
                  <a:tcPr marL="92728" marR="3434" marT="3434" marB="0" anchor="ctr">
                    <a:solidFill>
                      <a:schemeClr val="accent1">
                        <a:lumMod val="20000"/>
                        <a:lumOff val="80000"/>
                      </a:schemeClr>
                    </a:solidFill>
                  </a:tcPr>
                </a:tc>
                <a:tc>
                  <a:txBody>
                    <a:bodyPr/>
                    <a:lstStyle/>
                    <a:p>
                      <a:pPr algn="r" fontAlgn="ctr"/>
                      <a:r>
                        <a:rPr lang="en-GB" sz="1050" b="1" u="none" strike="noStrike" kern="1200" dirty="0">
                          <a:solidFill>
                            <a:schemeClr val="bg1"/>
                          </a:solidFill>
                          <a:effectLst/>
                          <a:latin typeface="+mn-lt"/>
                          <a:ea typeface="+mn-ea"/>
                          <a:cs typeface="+mn-cs"/>
                        </a:rPr>
                        <a:t>0.66</a:t>
                      </a:r>
                    </a:p>
                  </a:txBody>
                  <a:tcPr marL="3434" marR="30909" marT="3434" marB="0" anchor="ctr">
                    <a:solidFill>
                      <a:schemeClr val="accent1">
                        <a:lumMod val="20000"/>
                        <a:lumOff val="80000"/>
                      </a:schemeClr>
                    </a:solidFill>
                  </a:tcPr>
                </a:tc>
                <a:extLst>
                  <a:ext uri="{0D108BD9-81ED-4DB2-BD59-A6C34878D82A}">
                    <a16:rowId xmlns:a16="http://schemas.microsoft.com/office/drawing/2014/main" val="3631402820"/>
                  </a:ext>
                </a:extLst>
              </a:tr>
              <a:tr h="242536">
                <a:tc>
                  <a:txBody>
                    <a:bodyPr/>
                    <a:lstStyle/>
                    <a:p>
                      <a:pPr algn="l" fontAlgn="ctr"/>
                      <a:r>
                        <a:rPr lang="en-GB" sz="1050" b="1" u="none" strike="noStrike" kern="1200">
                          <a:solidFill>
                            <a:schemeClr val="bg1"/>
                          </a:solidFill>
                          <a:effectLst/>
                          <a:latin typeface="+mn-lt"/>
                          <a:ea typeface="+mn-ea"/>
                          <a:cs typeface="+mn-cs"/>
                        </a:rPr>
                        <a:t>Current Ratio MRQ</a:t>
                      </a:r>
                    </a:p>
                  </a:txBody>
                  <a:tcPr marL="92728" marR="3434" marT="3434" marB="0" anchor="ctr">
                    <a:solidFill>
                      <a:schemeClr val="accent1">
                        <a:lumMod val="20000"/>
                        <a:lumOff val="80000"/>
                      </a:schemeClr>
                    </a:solidFill>
                  </a:tcPr>
                </a:tc>
                <a:tc>
                  <a:txBody>
                    <a:bodyPr/>
                    <a:lstStyle/>
                    <a:p>
                      <a:pPr algn="r" fontAlgn="ctr"/>
                      <a:r>
                        <a:rPr lang="en-GB" sz="1050" b="1" u="none" strike="noStrike" kern="1200" dirty="0">
                          <a:solidFill>
                            <a:schemeClr val="bg1"/>
                          </a:solidFill>
                          <a:effectLst/>
                          <a:latin typeface="+mn-lt"/>
                          <a:ea typeface="+mn-ea"/>
                          <a:cs typeface="+mn-cs"/>
                        </a:rPr>
                        <a:t>1.59</a:t>
                      </a:r>
                    </a:p>
                  </a:txBody>
                  <a:tcPr marL="3434" marR="30909" marT="3434" marB="0" anchor="ctr">
                    <a:solidFill>
                      <a:schemeClr val="accent1">
                        <a:lumMod val="20000"/>
                        <a:lumOff val="80000"/>
                      </a:schemeClr>
                    </a:solidFill>
                  </a:tcPr>
                </a:tc>
                <a:extLst>
                  <a:ext uri="{0D108BD9-81ED-4DB2-BD59-A6C34878D82A}">
                    <a16:rowId xmlns:a16="http://schemas.microsoft.com/office/drawing/2014/main" val="904933540"/>
                  </a:ext>
                </a:extLst>
              </a:tr>
              <a:tr h="226880">
                <a:tc>
                  <a:txBody>
                    <a:bodyPr/>
                    <a:lstStyle/>
                    <a:p>
                      <a:pPr algn="l" fontAlgn="ctr"/>
                      <a:r>
                        <a:rPr lang="en-GB" sz="1050" b="1" u="none" strike="noStrike" kern="1200">
                          <a:solidFill>
                            <a:schemeClr val="bg1"/>
                          </a:solidFill>
                          <a:effectLst/>
                          <a:latin typeface="+mn-lt"/>
                          <a:ea typeface="+mn-ea"/>
                          <a:cs typeface="+mn-cs"/>
                        </a:rPr>
                        <a:t>Asset Turnover TTM</a:t>
                      </a:r>
                    </a:p>
                  </a:txBody>
                  <a:tcPr marL="92728" marR="3434" marT="3434" marB="0" anchor="ctr">
                    <a:solidFill>
                      <a:schemeClr val="accent1">
                        <a:lumMod val="20000"/>
                        <a:lumOff val="80000"/>
                      </a:schemeClr>
                    </a:solidFill>
                  </a:tcPr>
                </a:tc>
                <a:tc>
                  <a:txBody>
                    <a:bodyPr/>
                    <a:lstStyle/>
                    <a:p>
                      <a:pPr algn="r" fontAlgn="ctr"/>
                      <a:r>
                        <a:rPr lang="en-GB" sz="1050" b="1" u="none" strike="noStrike" kern="1200" dirty="0">
                          <a:solidFill>
                            <a:schemeClr val="bg1"/>
                          </a:solidFill>
                          <a:effectLst/>
                          <a:latin typeface="+mn-lt"/>
                          <a:ea typeface="+mn-ea"/>
                          <a:cs typeface="+mn-cs"/>
                        </a:rPr>
                        <a:t>0.65</a:t>
                      </a:r>
                    </a:p>
                  </a:txBody>
                  <a:tcPr marL="3434" marR="30909" marT="3434" marB="0" anchor="ctr">
                    <a:solidFill>
                      <a:schemeClr val="accent1">
                        <a:lumMod val="20000"/>
                        <a:lumOff val="80000"/>
                      </a:schemeClr>
                    </a:solidFill>
                  </a:tcPr>
                </a:tc>
                <a:extLst>
                  <a:ext uri="{0D108BD9-81ED-4DB2-BD59-A6C34878D82A}">
                    <a16:rowId xmlns:a16="http://schemas.microsoft.com/office/drawing/2014/main" val="762221107"/>
                  </a:ext>
                </a:extLst>
              </a:tr>
              <a:tr h="264429">
                <a:tc>
                  <a:txBody>
                    <a:bodyPr/>
                    <a:lstStyle/>
                    <a:p>
                      <a:pPr algn="l" fontAlgn="ctr"/>
                      <a:r>
                        <a:rPr lang="en-GB" sz="1050" b="1" u="none" strike="noStrike" kern="1200">
                          <a:solidFill>
                            <a:schemeClr val="bg1"/>
                          </a:solidFill>
                          <a:effectLst/>
                          <a:latin typeface="+mn-lt"/>
                          <a:ea typeface="+mn-ea"/>
                          <a:cs typeface="+mn-cs"/>
                        </a:rPr>
                        <a:t>Inventory Turnover TTM</a:t>
                      </a:r>
                    </a:p>
                  </a:txBody>
                  <a:tcPr marL="92728" marR="3434" marT="3434" marB="0" anchor="ctr">
                    <a:solidFill>
                      <a:schemeClr val="accent1">
                        <a:lumMod val="20000"/>
                        <a:lumOff val="80000"/>
                      </a:schemeClr>
                    </a:solidFill>
                  </a:tcPr>
                </a:tc>
                <a:tc>
                  <a:txBody>
                    <a:bodyPr/>
                    <a:lstStyle/>
                    <a:p>
                      <a:pPr algn="r" fontAlgn="ctr"/>
                      <a:r>
                        <a:rPr lang="en-GB" sz="1050" b="1" u="none" strike="noStrike" kern="1200" dirty="0">
                          <a:solidFill>
                            <a:schemeClr val="bg1"/>
                          </a:solidFill>
                          <a:effectLst/>
                          <a:latin typeface="+mn-lt"/>
                          <a:ea typeface="+mn-ea"/>
                          <a:cs typeface="+mn-cs"/>
                        </a:rPr>
                        <a:t>1.32</a:t>
                      </a:r>
                    </a:p>
                  </a:txBody>
                  <a:tcPr marL="3434" marR="30909" marT="3434" marB="0" anchor="ctr">
                    <a:solidFill>
                      <a:schemeClr val="accent1">
                        <a:lumMod val="20000"/>
                        <a:lumOff val="80000"/>
                      </a:schemeClr>
                    </a:solidFill>
                  </a:tcPr>
                </a:tc>
                <a:extLst>
                  <a:ext uri="{0D108BD9-81ED-4DB2-BD59-A6C34878D82A}">
                    <a16:rowId xmlns:a16="http://schemas.microsoft.com/office/drawing/2014/main" val="4290121174"/>
                  </a:ext>
                </a:extLst>
              </a:tr>
              <a:tr h="204864">
                <a:tc>
                  <a:txBody>
                    <a:bodyPr/>
                    <a:lstStyle/>
                    <a:p>
                      <a:pPr algn="l" fontAlgn="ctr"/>
                      <a:r>
                        <a:rPr lang="en-GB" sz="1050" b="1" u="none" strike="noStrike" kern="1200">
                          <a:solidFill>
                            <a:schemeClr val="bg1"/>
                          </a:solidFill>
                          <a:effectLst/>
                          <a:latin typeface="+mn-lt"/>
                          <a:ea typeface="+mn-ea"/>
                          <a:cs typeface="+mn-cs"/>
                        </a:rPr>
                        <a:t>Receivable Turnover TTM</a:t>
                      </a:r>
                    </a:p>
                  </a:txBody>
                  <a:tcPr marL="92728" marR="3434" marT="3434" marB="0" anchor="ctr">
                    <a:solidFill>
                      <a:schemeClr val="accent1">
                        <a:lumMod val="20000"/>
                        <a:lumOff val="80000"/>
                      </a:schemeClr>
                    </a:solidFill>
                  </a:tcPr>
                </a:tc>
                <a:tc>
                  <a:txBody>
                    <a:bodyPr/>
                    <a:lstStyle/>
                    <a:p>
                      <a:pPr algn="r" fontAlgn="ctr"/>
                      <a:r>
                        <a:rPr lang="en-GB" sz="1050" b="1" u="none" strike="noStrike" kern="1200" dirty="0">
                          <a:solidFill>
                            <a:schemeClr val="bg1"/>
                          </a:solidFill>
                          <a:effectLst/>
                          <a:latin typeface="+mn-lt"/>
                          <a:ea typeface="+mn-ea"/>
                          <a:cs typeface="+mn-cs"/>
                        </a:rPr>
                        <a:t>3.14</a:t>
                      </a:r>
                    </a:p>
                  </a:txBody>
                  <a:tcPr marL="3434" marR="30909" marT="3434" marB="0" anchor="ctr">
                    <a:solidFill>
                      <a:schemeClr val="accent1">
                        <a:lumMod val="20000"/>
                        <a:lumOff val="80000"/>
                      </a:schemeClr>
                    </a:solidFill>
                  </a:tcPr>
                </a:tc>
                <a:extLst>
                  <a:ext uri="{0D108BD9-81ED-4DB2-BD59-A6C34878D82A}">
                    <a16:rowId xmlns:a16="http://schemas.microsoft.com/office/drawing/2014/main" val="3923919681"/>
                  </a:ext>
                </a:extLst>
              </a:tr>
              <a:tr h="234452">
                <a:tc>
                  <a:txBody>
                    <a:bodyPr/>
                    <a:lstStyle/>
                    <a:p>
                      <a:pPr algn="l" fontAlgn="ctr"/>
                      <a:r>
                        <a:rPr lang="en-GB" sz="1050" b="1" u="none" strike="noStrike" kern="1200">
                          <a:solidFill>
                            <a:schemeClr val="bg1"/>
                          </a:solidFill>
                          <a:effectLst/>
                          <a:latin typeface="+mn-lt"/>
                          <a:ea typeface="+mn-ea"/>
                          <a:cs typeface="+mn-cs"/>
                        </a:rPr>
                        <a:t>Dividend Yield ANN</a:t>
                      </a:r>
                    </a:p>
                  </a:txBody>
                  <a:tcPr marL="92728" marR="3434" marT="3434" marB="0" anchor="ctr">
                    <a:solidFill>
                      <a:schemeClr val="accent1">
                        <a:lumMod val="20000"/>
                        <a:lumOff val="80000"/>
                      </a:schemeClr>
                    </a:solidFill>
                  </a:tcPr>
                </a:tc>
                <a:tc>
                  <a:txBody>
                    <a:bodyPr/>
                    <a:lstStyle/>
                    <a:p>
                      <a:pPr algn="r" fontAlgn="ctr"/>
                      <a:r>
                        <a:rPr lang="en-GB" sz="1050" b="1" u="none" strike="noStrike" kern="1200" dirty="0">
                          <a:solidFill>
                            <a:schemeClr val="bg1"/>
                          </a:solidFill>
                          <a:effectLst/>
                          <a:latin typeface="+mn-lt"/>
                          <a:ea typeface="+mn-ea"/>
                          <a:cs typeface="+mn-cs"/>
                        </a:rPr>
                        <a:t>6.05%</a:t>
                      </a:r>
                    </a:p>
                  </a:txBody>
                  <a:tcPr marL="3434" marR="30909" marT="3434" marB="0" anchor="ctr">
                    <a:solidFill>
                      <a:schemeClr val="accent1">
                        <a:lumMod val="20000"/>
                        <a:lumOff val="80000"/>
                      </a:schemeClr>
                    </a:solidFill>
                  </a:tcPr>
                </a:tc>
                <a:extLst>
                  <a:ext uri="{0D108BD9-81ED-4DB2-BD59-A6C34878D82A}">
                    <a16:rowId xmlns:a16="http://schemas.microsoft.com/office/drawing/2014/main" val="4045450418"/>
                  </a:ext>
                </a:extLst>
              </a:tr>
              <a:tr h="452992">
                <a:tc>
                  <a:txBody>
                    <a:bodyPr/>
                    <a:lstStyle/>
                    <a:p>
                      <a:pPr algn="l" fontAlgn="ctr"/>
                      <a:r>
                        <a:rPr lang="en-GB" sz="1050" b="1" u="none" strike="noStrike" kern="1200" dirty="0">
                          <a:solidFill>
                            <a:schemeClr val="bg1"/>
                          </a:solidFill>
                          <a:effectLst/>
                          <a:latin typeface="+mn-lt"/>
                          <a:ea typeface="+mn-ea"/>
                          <a:cs typeface="+mn-cs"/>
                        </a:rPr>
                        <a:t>Dividend Yield 5 Year Avg. 5YA</a:t>
                      </a:r>
                    </a:p>
                  </a:txBody>
                  <a:tcPr marL="92728" marR="3434" marT="3434" marB="0" anchor="ctr">
                    <a:solidFill>
                      <a:schemeClr val="accent1">
                        <a:lumMod val="20000"/>
                        <a:lumOff val="80000"/>
                      </a:schemeClr>
                    </a:solidFill>
                  </a:tcPr>
                </a:tc>
                <a:tc>
                  <a:txBody>
                    <a:bodyPr/>
                    <a:lstStyle/>
                    <a:p>
                      <a:pPr algn="r" fontAlgn="ctr"/>
                      <a:r>
                        <a:rPr lang="en-GB" sz="1050" b="1" u="none" strike="noStrike" kern="1200" dirty="0">
                          <a:solidFill>
                            <a:schemeClr val="bg1"/>
                          </a:solidFill>
                          <a:effectLst/>
                          <a:latin typeface="+mn-lt"/>
                          <a:ea typeface="+mn-ea"/>
                          <a:cs typeface="+mn-cs"/>
                        </a:rPr>
                        <a:t>4.35%</a:t>
                      </a:r>
                    </a:p>
                  </a:txBody>
                  <a:tcPr marL="3434" marR="30909" marT="3434" marB="0" anchor="ctr">
                    <a:solidFill>
                      <a:schemeClr val="accent1">
                        <a:lumMod val="20000"/>
                        <a:lumOff val="80000"/>
                      </a:schemeClr>
                    </a:solidFill>
                  </a:tcPr>
                </a:tc>
                <a:extLst>
                  <a:ext uri="{0D108BD9-81ED-4DB2-BD59-A6C34878D82A}">
                    <a16:rowId xmlns:a16="http://schemas.microsoft.com/office/drawing/2014/main" val="2560194115"/>
                  </a:ext>
                </a:extLst>
              </a:tr>
              <a:tr h="92876">
                <a:tc>
                  <a:txBody>
                    <a:bodyPr/>
                    <a:lstStyle/>
                    <a:p>
                      <a:pPr algn="l" fontAlgn="ctr"/>
                      <a:r>
                        <a:rPr lang="en-GB" sz="1050" b="1" u="none" strike="noStrike" kern="1200" dirty="0">
                          <a:solidFill>
                            <a:schemeClr val="bg1"/>
                          </a:solidFill>
                          <a:effectLst/>
                          <a:latin typeface="+mn-lt"/>
                          <a:ea typeface="+mn-ea"/>
                          <a:cs typeface="+mn-cs"/>
                        </a:rPr>
                        <a:t>Payout Ratio TTM</a:t>
                      </a:r>
                    </a:p>
                  </a:txBody>
                  <a:tcPr marL="92728" marR="3434" marT="3434" marB="0" anchor="ctr">
                    <a:solidFill>
                      <a:schemeClr val="accent1">
                        <a:lumMod val="20000"/>
                        <a:lumOff val="80000"/>
                      </a:schemeClr>
                    </a:solidFill>
                  </a:tcPr>
                </a:tc>
                <a:tc>
                  <a:txBody>
                    <a:bodyPr/>
                    <a:lstStyle/>
                    <a:p>
                      <a:pPr algn="r" fontAlgn="ctr"/>
                      <a:r>
                        <a:rPr lang="en-GB" sz="1000" b="1" i="0" u="none" strike="noStrike" dirty="0">
                          <a:solidFill>
                            <a:schemeClr val="bg1"/>
                          </a:solidFill>
                          <a:effectLst/>
                          <a:latin typeface="Arial" panose="020B0604020202020204" pitchFamily="34" charset="0"/>
                        </a:rPr>
                        <a:t>99.03%</a:t>
                      </a:r>
                    </a:p>
                  </a:txBody>
                  <a:tcPr marL="3434" marR="30909" marT="3434" marB="0" anchor="ctr">
                    <a:solidFill>
                      <a:schemeClr val="accent1">
                        <a:lumMod val="20000"/>
                        <a:lumOff val="80000"/>
                      </a:schemeClr>
                    </a:solidFill>
                  </a:tcPr>
                </a:tc>
                <a:extLst>
                  <a:ext uri="{0D108BD9-81ED-4DB2-BD59-A6C34878D82A}">
                    <a16:rowId xmlns:a16="http://schemas.microsoft.com/office/drawing/2014/main" val="4112515735"/>
                  </a:ext>
                </a:extLst>
              </a:tr>
            </a:tbl>
          </a:graphicData>
        </a:graphic>
      </p:graphicFrame>
      <p:sp>
        <p:nvSpPr>
          <p:cNvPr id="6" name="TextBox 5">
            <a:extLst>
              <a:ext uri="{FF2B5EF4-FFF2-40B4-BE49-F238E27FC236}">
                <a16:creationId xmlns:a16="http://schemas.microsoft.com/office/drawing/2014/main" id="{917C715B-0E1A-E2B3-E7DE-D5D2A03435BD}"/>
              </a:ext>
            </a:extLst>
          </p:cNvPr>
          <p:cNvSpPr txBox="1"/>
          <p:nvPr/>
        </p:nvSpPr>
        <p:spPr>
          <a:xfrm>
            <a:off x="9379321" y="89709"/>
            <a:ext cx="793230" cy="461665"/>
          </a:xfrm>
          <a:prstGeom prst="rect">
            <a:avLst/>
          </a:prstGeom>
          <a:noFill/>
        </p:spPr>
        <p:txBody>
          <a:bodyPr wrap="none" rtlCol="0">
            <a:spAutoFit/>
          </a:bodyPr>
          <a:lstStyle/>
          <a:p>
            <a:r>
              <a:rPr lang="fr-FR" sz="2400" b="1" dirty="0">
                <a:solidFill>
                  <a:schemeClr val="tx1">
                    <a:lumMod val="85000"/>
                  </a:schemeClr>
                </a:solidFill>
                <a:latin typeface="+mj-lt"/>
                <a:ea typeface="+mj-ea"/>
                <a:cs typeface="+mj-cs"/>
              </a:rPr>
              <a:t>Tech</a:t>
            </a:r>
            <a:endParaRPr lang="en-GB" sz="2400" b="1" dirty="0">
              <a:solidFill>
                <a:schemeClr val="tx1">
                  <a:lumMod val="85000"/>
                </a:schemeClr>
              </a:solidFill>
              <a:latin typeface="+mj-lt"/>
              <a:ea typeface="+mj-ea"/>
              <a:cs typeface="+mj-cs"/>
            </a:endParaRPr>
          </a:p>
        </p:txBody>
      </p:sp>
      <p:sp>
        <p:nvSpPr>
          <p:cNvPr id="7" name="TextBox 6">
            <a:extLst>
              <a:ext uri="{FF2B5EF4-FFF2-40B4-BE49-F238E27FC236}">
                <a16:creationId xmlns:a16="http://schemas.microsoft.com/office/drawing/2014/main" id="{540260B8-E086-ECC6-35B5-095BD6E1CBFC}"/>
              </a:ext>
            </a:extLst>
          </p:cNvPr>
          <p:cNvSpPr txBox="1"/>
          <p:nvPr/>
        </p:nvSpPr>
        <p:spPr>
          <a:xfrm>
            <a:off x="10122642" y="746995"/>
            <a:ext cx="999504" cy="369332"/>
          </a:xfrm>
          <a:prstGeom prst="rect">
            <a:avLst/>
          </a:prstGeom>
          <a:noFill/>
        </p:spPr>
        <p:txBody>
          <a:bodyPr wrap="none" rtlCol="0">
            <a:spAutoFit/>
          </a:bodyPr>
          <a:lstStyle/>
          <a:p>
            <a:r>
              <a:rPr lang="fr-FR" dirty="0" err="1">
                <a:solidFill>
                  <a:schemeClr val="tx2"/>
                </a:solidFill>
              </a:rPr>
              <a:t>Industry</a:t>
            </a:r>
            <a:endParaRPr lang="en-GB" dirty="0">
              <a:solidFill>
                <a:schemeClr val="tx2"/>
              </a:solidFill>
            </a:endParaRPr>
          </a:p>
        </p:txBody>
      </p:sp>
      <p:sp>
        <p:nvSpPr>
          <p:cNvPr id="8" name="TextBox 7">
            <a:extLst>
              <a:ext uri="{FF2B5EF4-FFF2-40B4-BE49-F238E27FC236}">
                <a16:creationId xmlns:a16="http://schemas.microsoft.com/office/drawing/2014/main" id="{49870EDF-D537-5E44-2473-F5CA4E8192B3}"/>
              </a:ext>
            </a:extLst>
          </p:cNvPr>
          <p:cNvSpPr txBox="1"/>
          <p:nvPr/>
        </p:nvSpPr>
        <p:spPr>
          <a:xfrm>
            <a:off x="552725" y="653047"/>
            <a:ext cx="1034257" cy="369332"/>
          </a:xfrm>
          <a:prstGeom prst="rect">
            <a:avLst/>
          </a:prstGeom>
          <a:noFill/>
        </p:spPr>
        <p:txBody>
          <a:bodyPr wrap="none" rtlCol="0">
            <a:spAutoFit/>
          </a:bodyPr>
          <a:lstStyle/>
          <a:p>
            <a:r>
              <a:rPr lang="fr-FR" dirty="0">
                <a:solidFill>
                  <a:schemeClr val="tx2"/>
                </a:solidFill>
              </a:rPr>
              <a:t>UNIMED</a:t>
            </a:r>
            <a:endParaRPr lang="en-GB" dirty="0">
              <a:solidFill>
                <a:schemeClr val="tx2"/>
              </a:solidFill>
            </a:endParaRPr>
          </a:p>
        </p:txBody>
      </p:sp>
      <p:graphicFrame>
        <p:nvGraphicFramePr>
          <p:cNvPr id="9" name="Table 8">
            <a:extLst>
              <a:ext uri="{FF2B5EF4-FFF2-40B4-BE49-F238E27FC236}">
                <a16:creationId xmlns:a16="http://schemas.microsoft.com/office/drawing/2014/main" id="{BF1C4769-49B0-440C-ED2F-A3B832909B8F}"/>
              </a:ext>
            </a:extLst>
          </p:cNvPr>
          <p:cNvGraphicFramePr>
            <a:graphicFrameLocks noGrp="1"/>
          </p:cNvGraphicFramePr>
          <p:nvPr>
            <p:extLst>
              <p:ext uri="{D42A27DB-BD31-4B8C-83A1-F6EECF244321}">
                <p14:modId xmlns:p14="http://schemas.microsoft.com/office/powerpoint/2010/main" val="3673307358"/>
              </p:ext>
            </p:extLst>
          </p:nvPr>
        </p:nvGraphicFramePr>
        <p:xfrm>
          <a:off x="9727004" y="1142556"/>
          <a:ext cx="2209297" cy="5608796"/>
        </p:xfrm>
        <a:graphic>
          <a:graphicData uri="http://schemas.openxmlformats.org/drawingml/2006/table">
            <a:tbl>
              <a:tblPr>
                <a:tableStyleId>{5C22544A-7EE6-4342-B048-85BDC9FD1C3A}</a:tableStyleId>
              </a:tblPr>
              <a:tblGrid>
                <a:gridCol w="1729992">
                  <a:extLst>
                    <a:ext uri="{9D8B030D-6E8A-4147-A177-3AD203B41FA5}">
                      <a16:colId xmlns:a16="http://schemas.microsoft.com/office/drawing/2014/main" val="1461381624"/>
                    </a:ext>
                  </a:extLst>
                </a:gridCol>
                <a:gridCol w="479305">
                  <a:extLst>
                    <a:ext uri="{9D8B030D-6E8A-4147-A177-3AD203B41FA5}">
                      <a16:colId xmlns:a16="http://schemas.microsoft.com/office/drawing/2014/main" val="2898724840"/>
                    </a:ext>
                  </a:extLst>
                </a:gridCol>
              </a:tblGrid>
              <a:tr h="326993">
                <a:tc>
                  <a:txBody>
                    <a:bodyPr/>
                    <a:lstStyle/>
                    <a:p>
                      <a:pPr algn="l" fontAlgn="b"/>
                      <a:r>
                        <a:rPr lang="en-GB" sz="1000" b="1" u="none" strike="noStrike" dirty="0">
                          <a:effectLst/>
                        </a:rPr>
                        <a:t>P/E Ratio TTM</a:t>
                      </a:r>
                      <a:endParaRPr lang="en-GB" sz="1000" b="1" i="0" u="none" strike="noStrike" dirty="0">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en-GB" sz="1000" b="1" u="none" strike="noStrike">
                          <a:effectLst/>
                        </a:rPr>
                        <a:t>8.46</a:t>
                      </a:r>
                      <a:endParaRPr lang="en-GB" sz="1000" b="1"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1495746651"/>
                  </a:ext>
                </a:extLst>
              </a:tr>
              <a:tr h="326993">
                <a:tc>
                  <a:txBody>
                    <a:bodyPr/>
                    <a:lstStyle/>
                    <a:p>
                      <a:pPr algn="l" fontAlgn="b"/>
                      <a:r>
                        <a:rPr lang="en-GB" sz="1000" b="1" u="none" strike="noStrike" dirty="0">
                          <a:effectLst/>
                        </a:rPr>
                        <a:t>Price to Sales TTM</a:t>
                      </a:r>
                      <a:endParaRPr lang="en-GB" sz="1000" b="1" i="0" u="none" strike="noStrike" dirty="0">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en-GB" sz="1000" b="1" u="none" strike="noStrike">
                          <a:effectLst/>
                        </a:rPr>
                        <a:t>1.2</a:t>
                      </a:r>
                      <a:endParaRPr lang="en-GB" sz="1000" b="1"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3633871222"/>
                  </a:ext>
                </a:extLst>
              </a:tr>
              <a:tr h="326993">
                <a:tc>
                  <a:txBody>
                    <a:bodyPr/>
                    <a:lstStyle/>
                    <a:p>
                      <a:pPr algn="l" fontAlgn="b"/>
                      <a:r>
                        <a:rPr lang="en-GB" sz="1000" b="1" u="none" strike="noStrike" dirty="0">
                          <a:effectLst/>
                        </a:rPr>
                        <a:t>Operating margin TTM</a:t>
                      </a:r>
                      <a:endParaRPr lang="en-GB" sz="1000" b="1" i="0" u="none" strike="noStrike" dirty="0">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en-GB" sz="1000" b="1" u="none" strike="noStrike">
                          <a:effectLst/>
                        </a:rPr>
                        <a:t>15.36</a:t>
                      </a:r>
                      <a:endParaRPr lang="en-GB" sz="1000" b="1"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2085169624"/>
                  </a:ext>
                </a:extLst>
              </a:tr>
              <a:tr h="326993">
                <a:tc>
                  <a:txBody>
                    <a:bodyPr/>
                    <a:lstStyle/>
                    <a:p>
                      <a:pPr algn="l" fontAlgn="b"/>
                      <a:r>
                        <a:rPr lang="en-GB" sz="1000" b="1" u="none" strike="noStrike" dirty="0">
                          <a:effectLst/>
                        </a:rPr>
                        <a:t>Operating margin 5YA</a:t>
                      </a:r>
                      <a:endParaRPr lang="en-GB" sz="1000" b="1" i="0" u="none" strike="noStrike" dirty="0">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en-GB" sz="1000" b="1" u="none" strike="noStrike">
                          <a:effectLst/>
                        </a:rPr>
                        <a:t>17.4</a:t>
                      </a:r>
                      <a:endParaRPr lang="en-GB" sz="1000" b="1"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2013534710"/>
                  </a:ext>
                </a:extLst>
              </a:tr>
              <a:tr h="326993">
                <a:tc>
                  <a:txBody>
                    <a:bodyPr/>
                    <a:lstStyle/>
                    <a:p>
                      <a:pPr algn="l" fontAlgn="b"/>
                      <a:r>
                        <a:rPr lang="en-GB" sz="1000" b="1" u="none" strike="noStrike" dirty="0">
                          <a:effectLst/>
                        </a:rPr>
                        <a:t>Pretax margin TTM</a:t>
                      </a:r>
                      <a:endParaRPr lang="en-GB" sz="1000" b="1" i="0" u="none" strike="noStrike" dirty="0">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en-GB" sz="1000" b="1" u="none" strike="noStrike">
                          <a:effectLst/>
                        </a:rPr>
                        <a:t>17.48</a:t>
                      </a:r>
                      <a:endParaRPr lang="en-GB" sz="1000" b="1"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4144060828"/>
                  </a:ext>
                </a:extLst>
              </a:tr>
              <a:tr h="326993">
                <a:tc>
                  <a:txBody>
                    <a:bodyPr/>
                    <a:lstStyle/>
                    <a:p>
                      <a:pPr algn="l" fontAlgn="b"/>
                      <a:r>
                        <a:rPr lang="en-GB" sz="1000" b="1" u="none" strike="noStrike" dirty="0">
                          <a:effectLst/>
                        </a:rPr>
                        <a:t>Pretax margin 5YA</a:t>
                      </a:r>
                      <a:endParaRPr lang="en-GB" sz="1000" b="1" i="0" u="none" strike="noStrike" dirty="0">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en-GB" sz="1000" b="1" u="none" strike="noStrike">
                          <a:effectLst/>
                        </a:rPr>
                        <a:t>19.72</a:t>
                      </a:r>
                      <a:endParaRPr lang="en-GB" sz="1000" b="1"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1423431082"/>
                  </a:ext>
                </a:extLst>
              </a:tr>
              <a:tr h="326993">
                <a:tc>
                  <a:txBody>
                    <a:bodyPr/>
                    <a:lstStyle/>
                    <a:p>
                      <a:pPr algn="l" fontAlgn="b"/>
                      <a:r>
                        <a:rPr lang="en-GB" sz="1000" b="1" u="none" strike="noStrike" dirty="0">
                          <a:effectLst/>
                        </a:rPr>
                        <a:t>Net Profit margin TTM</a:t>
                      </a:r>
                      <a:endParaRPr lang="en-GB" sz="1000" b="1" i="0" u="none" strike="noStrike" dirty="0">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en-GB" sz="1000" b="1" u="none" strike="noStrike">
                          <a:effectLst/>
                        </a:rPr>
                        <a:t>14.64</a:t>
                      </a:r>
                      <a:endParaRPr lang="en-GB" sz="1000" b="1"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989985500"/>
                  </a:ext>
                </a:extLst>
              </a:tr>
              <a:tr h="326993">
                <a:tc>
                  <a:txBody>
                    <a:bodyPr/>
                    <a:lstStyle/>
                    <a:p>
                      <a:pPr algn="l" fontAlgn="b"/>
                      <a:r>
                        <a:rPr lang="en-GB" sz="1000" b="1" u="none" strike="noStrike">
                          <a:effectLst/>
                        </a:rPr>
                        <a:t>Net Profit margin 5YA</a:t>
                      </a:r>
                      <a:endParaRPr lang="en-GB" sz="1000" b="1"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en-GB" sz="1000" b="1" u="none" strike="noStrike">
                          <a:effectLst/>
                        </a:rPr>
                        <a:t>17.38</a:t>
                      </a:r>
                      <a:endParaRPr lang="en-GB" sz="1000" b="1"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3088187701"/>
                  </a:ext>
                </a:extLst>
              </a:tr>
              <a:tr h="326993">
                <a:tc>
                  <a:txBody>
                    <a:bodyPr/>
                    <a:lstStyle/>
                    <a:p>
                      <a:pPr algn="l" fontAlgn="b"/>
                      <a:r>
                        <a:rPr lang="en-GB" sz="1000" b="1" u="none" strike="noStrike">
                          <a:effectLst/>
                        </a:rPr>
                        <a:t>Revenue/Share TTM</a:t>
                      </a:r>
                      <a:endParaRPr lang="en-GB" sz="1000" b="1"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en-GB" sz="1000" b="1" u="none" strike="noStrike" dirty="0">
                          <a:effectLst/>
                        </a:rPr>
                        <a:t>4.82</a:t>
                      </a:r>
                      <a:endParaRPr lang="en-GB" sz="1000" b="1" i="0" u="none" strike="noStrike" dirty="0">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1417528628"/>
                  </a:ext>
                </a:extLst>
              </a:tr>
              <a:tr h="326993">
                <a:tc>
                  <a:txBody>
                    <a:bodyPr/>
                    <a:lstStyle/>
                    <a:p>
                      <a:pPr algn="l" fontAlgn="b"/>
                      <a:r>
                        <a:rPr lang="en-GB" sz="1000" b="1" u="none" strike="noStrike">
                          <a:effectLst/>
                        </a:rPr>
                        <a:t>Basic EPS ANN</a:t>
                      </a:r>
                      <a:endParaRPr lang="en-GB" sz="1000" b="1"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en-GB" sz="1000" b="1" u="none" strike="noStrike">
                          <a:effectLst/>
                        </a:rPr>
                        <a:t>0.67</a:t>
                      </a:r>
                      <a:endParaRPr lang="en-GB" sz="1000" b="1"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3815016105"/>
                  </a:ext>
                </a:extLst>
              </a:tr>
              <a:tr h="326993">
                <a:tc>
                  <a:txBody>
                    <a:bodyPr/>
                    <a:lstStyle/>
                    <a:p>
                      <a:pPr algn="l" fontAlgn="b"/>
                      <a:r>
                        <a:rPr lang="en-GB" sz="1000" b="1" u="none" strike="noStrike">
                          <a:effectLst/>
                        </a:rPr>
                        <a:t>Quick Ratio MRQ</a:t>
                      </a:r>
                      <a:endParaRPr lang="en-GB" sz="1000" b="1"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en-GB" sz="1000" b="1" u="none" strike="noStrike" dirty="0">
                          <a:effectLst/>
                        </a:rPr>
                        <a:t>1.29</a:t>
                      </a:r>
                      <a:endParaRPr lang="en-GB" sz="1000" b="1" i="0" u="none" strike="noStrike" dirty="0">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2454911359"/>
                  </a:ext>
                </a:extLst>
              </a:tr>
              <a:tr h="326993">
                <a:tc>
                  <a:txBody>
                    <a:bodyPr/>
                    <a:lstStyle/>
                    <a:p>
                      <a:pPr algn="l" fontAlgn="b"/>
                      <a:r>
                        <a:rPr lang="en-GB" sz="1000" b="1" u="none" strike="noStrike">
                          <a:effectLst/>
                        </a:rPr>
                        <a:t>Current Ratio MRQ</a:t>
                      </a:r>
                      <a:endParaRPr lang="en-GB" sz="1000" b="1"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en-GB" sz="1000" b="1" u="none" strike="noStrike" dirty="0">
                          <a:effectLst/>
                        </a:rPr>
                        <a:t>1.63</a:t>
                      </a:r>
                      <a:endParaRPr lang="en-GB" sz="1000" b="1" i="0" u="none" strike="noStrike" dirty="0">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260673736"/>
                  </a:ext>
                </a:extLst>
              </a:tr>
              <a:tr h="326993">
                <a:tc>
                  <a:txBody>
                    <a:bodyPr/>
                    <a:lstStyle/>
                    <a:p>
                      <a:pPr algn="l" fontAlgn="b"/>
                      <a:r>
                        <a:rPr lang="en-GB" sz="1000" b="1" u="none" strike="noStrike">
                          <a:effectLst/>
                        </a:rPr>
                        <a:t>LT Debt to Equity MRQ</a:t>
                      </a:r>
                      <a:endParaRPr lang="en-GB" sz="1000" b="1"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en-GB" sz="1000" b="1" u="none" strike="noStrike" dirty="0">
                          <a:effectLst/>
                        </a:rPr>
                        <a:t>1.97</a:t>
                      </a:r>
                      <a:endParaRPr lang="en-GB" sz="1000" b="1" i="0" u="none" strike="noStrike" dirty="0">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1360133638"/>
                  </a:ext>
                </a:extLst>
              </a:tr>
              <a:tr h="326993">
                <a:tc>
                  <a:txBody>
                    <a:bodyPr/>
                    <a:lstStyle/>
                    <a:p>
                      <a:pPr algn="l" fontAlgn="b"/>
                      <a:r>
                        <a:rPr lang="en-GB" sz="1000" b="1" u="none" strike="noStrike">
                          <a:effectLst/>
                        </a:rPr>
                        <a:t>Total Debt to Equity MRQ</a:t>
                      </a:r>
                      <a:endParaRPr lang="en-GB" sz="1000" b="1"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en-GB" sz="1000" b="1" u="none" strike="noStrike" dirty="0">
                          <a:effectLst/>
                        </a:rPr>
                        <a:t>0.79</a:t>
                      </a:r>
                      <a:endParaRPr lang="en-GB" sz="1000" b="1" i="0" u="none" strike="noStrike" dirty="0">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4154374666"/>
                  </a:ext>
                </a:extLst>
              </a:tr>
              <a:tr h="326993">
                <a:tc>
                  <a:txBody>
                    <a:bodyPr/>
                    <a:lstStyle/>
                    <a:p>
                      <a:pPr algn="l" fontAlgn="b"/>
                      <a:r>
                        <a:rPr lang="en-GB" sz="1000" b="1" u="none" strike="noStrike">
                          <a:effectLst/>
                        </a:rPr>
                        <a:t>Asset Turnover TTM</a:t>
                      </a:r>
                      <a:endParaRPr lang="en-GB" sz="1000" b="1"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en-GB" sz="1000" b="1" u="none" strike="noStrike" dirty="0">
                          <a:effectLst/>
                        </a:rPr>
                        <a:t>0.88</a:t>
                      </a:r>
                      <a:endParaRPr lang="en-GB" sz="1000" b="1" i="0" u="none" strike="noStrike" dirty="0">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3599064832"/>
                  </a:ext>
                </a:extLst>
              </a:tr>
              <a:tr h="353349">
                <a:tc>
                  <a:txBody>
                    <a:bodyPr/>
                    <a:lstStyle/>
                    <a:p>
                      <a:pPr algn="l" fontAlgn="b"/>
                      <a:r>
                        <a:rPr lang="en-GB" sz="1000" b="1" u="none" strike="noStrike">
                          <a:effectLst/>
                        </a:rPr>
                        <a:t>Inventory Turnover TTM</a:t>
                      </a:r>
                      <a:endParaRPr lang="en-GB" sz="1000" b="1"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en-GB" sz="1000" b="1" u="none" strike="noStrike">
                          <a:effectLst/>
                        </a:rPr>
                        <a:t>1468.3</a:t>
                      </a:r>
                      <a:endParaRPr lang="en-GB" sz="1000" b="1"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3774136904"/>
                  </a:ext>
                </a:extLst>
              </a:tr>
              <a:tr h="350552">
                <a:tc>
                  <a:txBody>
                    <a:bodyPr/>
                    <a:lstStyle/>
                    <a:p>
                      <a:pPr algn="l" fontAlgn="b"/>
                      <a:r>
                        <a:rPr lang="en-GB" sz="1000" b="1" u="none" strike="noStrike">
                          <a:effectLst/>
                        </a:rPr>
                        <a:t>Receivable Turnover TTM</a:t>
                      </a:r>
                      <a:endParaRPr lang="en-GB" sz="1000" b="1"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en-GB" sz="1000" b="1" u="none" strike="noStrike" dirty="0">
                          <a:effectLst/>
                        </a:rPr>
                        <a:t>2.67</a:t>
                      </a:r>
                      <a:endParaRPr lang="en-GB" sz="1000" b="1" i="0" u="none" strike="noStrike" dirty="0">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2590960286"/>
                  </a:ext>
                </a:extLst>
              </a:tr>
            </a:tbl>
          </a:graphicData>
        </a:graphic>
      </p:graphicFrame>
      <p:graphicFrame>
        <p:nvGraphicFramePr>
          <p:cNvPr id="10" name="Table 9">
            <a:extLst>
              <a:ext uri="{FF2B5EF4-FFF2-40B4-BE49-F238E27FC236}">
                <a16:creationId xmlns:a16="http://schemas.microsoft.com/office/drawing/2014/main" id="{D2F7B91B-7A53-9AD2-9246-4CEF822DDB76}"/>
              </a:ext>
            </a:extLst>
          </p:cNvPr>
          <p:cNvGraphicFramePr>
            <a:graphicFrameLocks noGrp="1"/>
          </p:cNvGraphicFramePr>
          <p:nvPr>
            <p:extLst>
              <p:ext uri="{D42A27DB-BD31-4B8C-83A1-F6EECF244321}">
                <p14:modId xmlns:p14="http://schemas.microsoft.com/office/powerpoint/2010/main" val="2681123363"/>
              </p:ext>
            </p:extLst>
          </p:nvPr>
        </p:nvGraphicFramePr>
        <p:xfrm>
          <a:off x="7341115" y="1142556"/>
          <a:ext cx="2175070" cy="5598072"/>
        </p:xfrm>
        <a:graphic>
          <a:graphicData uri="http://schemas.openxmlformats.org/drawingml/2006/table">
            <a:tbl>
              <a:tblPr>
                <a:tableStyleId>{5C22544A-7EE6-4342-B048-85BDC9FD1C3A}</a:tableStyleId>
              </a:tblPr>
              <a:tblGrid>
                <a:gridCol w="1458135">
                  <a:extLst>
                    <a:ext uri="{9D8B030D-6E8A-4147-A177-3AD203B41FA5}">
                      <a16:colId xmlns:a16="http://schemas.microsoft.com/office/drawing/2014/main" val="3559441359"/>
                    </a:ext>
                  </a:extLst>
                </a:gridCol>
                <a:gridCol w="716935">
                  <a:extLst>
                    <a:ext uri="{9D8B030D-6E8A-4147-A177-3AD203B41FA5}">
                      <a16:colId xmlns:a16="http://schemas.microsoft.com/office/drawing/2014/main" val="2459272746"/>
                    </a:ext>
                  </a:extLst>
                </a:gridCol>
              </a:tblGrid>
              <a:tr h="323220">
                <a:tc>
                  <a:txBody>
                    <a:bodyPr/>
                    <a:lstStyle/>
                    <a:p>
                      <a:pPr algn="l" fontAlgn="ctr"/>
                      <a:r>
                        <a:rPr lang="en-GB" sz="1000" b="1" u="none" strike="noStrike" dirty="0">
                          <a:solidFill>
                            <a:schemeClr val="tx1"/>
                          </a:solidFill>
                          <a:effectLst/>
                        </a:rPr>
                        <a:t>P/E Ratio TTM</a:t>
                      </a:r>
                      <a:endParaRPr lang="en-GB" sz="1000" b="1" i="0" u="none" strike="noStrike" dirty="0">
                        <a:solidFill>
                          <a:schemeClr val="tx1"/>
                        </a:solidFill>
                        <a:effectLst/>
                        <a:latin typeface="Inherit"/>
                      </a:endParaRPr>
                    </a:p>
                  </a:txBody>
                  <a:tcPr marL="140702" marR="5211" marT="5211" marB="0" anchor="ctr">
                    <a:solidFill>
                      <a:schemeClr val="accent1"/>
                    </a:solidFill>
                  </a:tcPr>
                </a:tc>
                <a:tc>
                  <a:txBody>
                    <a:bodyPr/>
                    <a:lstStyle/>
                    <a:p>
                      <a:pPr algn="r" fontAlgn="ctr"/>
                      <a:r>
                        <a:rPr lang="en-GB" sz="1000" b="1" u="none" strike="noStrike">
                          <a:solidFill>
                            <a:schemeClr val="tx1"/>
                          </a:solidFill>
                          <a:effectLst/>
                        </a:rPr>
                        <a:t>0.28</a:t>
                      </a:r>
                      <a:endParaRPr lang="en-GB" sz="1000" b="1" i="0" u="none" strike="noStrike">
                        <a:solidFill>
                          <a:schemeClr val="tx1"/>
                        </a:solidFill>
                        <a:effectLst/>
                        <a:latin typeface="Arial" panose="020B0604020202020204" pitchFamily="34" charset="0"/>
                      </a:endParaRPr>
                    </a:p>
                  </a:txBody>
                  <a:tcPr marL="5211" marR="46901" marT="5211" marB="0" anchor="ctr">
                    <a:solidFill>
                      <a:schemeClr val="accent1"/>
                    </a:solidFill>
                  </a:tcPr>
                </a:tc>
                <a:extLst>
                  <a:ext uri="{0D108BD9-81ED-4DB2-BD59-A6C34878D82A}">
                    <a16:rowId xmlns:a16="http://schemas.microsoft.com/office/drawing/2014/main" val="2450545468"/>
                  </a:ext>
                </a:extLst>
              </a:tr>
              <a:tr h="333023">
                <a:tc>
                  <a:txBody>
                    <a:bodyPr/>
                    <a:lstStyle/>
                    <a:p>
                      <a:pPr algn="l" fontAlgn="ctr"/>
                      <a:r>
                        <a:rPr lang="en-GB" sz="1000" b="1" u="none" strike="noStrike" dirty="0">
                          <a:solidFill>
                            <a:schemeClr val="tx1"/>
                          </a:solidFill>
                          <a:effectLst/>
                        </a:rPr>
                        <a:t>Price to Sales TTM</a:t>
                      </a:r>
                      <a:endParaRPr lang="en-GB" sz="1000" b="1" i="0" u="none" strike="noStrike" dirty="0">
                        <a:solidFill>
                          <a:schemeClr val="tx1"/>
                        </a:solidFill>
                        <a:effectLst/>
                        <a:latin typeface="Inherit"/>
                      </a:endParaRPr>
                    </a:p>
                  </a:txBody>
                  <a:tcPr marL="140702" marR="5211" marT="5211" marB="0" anchor="ctr">
                    <a:solidFill>
                      <a:schemeClr val="accent1"/>
                    </a:solidFill>
                  </a:tcPr>
                </a:tc>
                <a:tc>
                  <a:txBody>
                    <a:bodyPr/>
                    <a:lstStyle/>
                    <a:p>
                      <a:pPr algn="r" fontAlgn="ctr"/>
                      <a:r>
                        <a:rPr lang="en-GB" sz="1000" b="1" u="none" strike="noStrike">
                          <a:solidFill>
                            <a:schemeClr val="tx1"/>
                          </a:solidFill>
                          <a:effectLst/>
                        </a:rPr>
                        <a:t>0.47</a:t>
                      </a:r>
                      <a:endParaRPr lang="en-GB" sz="1000" b="1" i="0" u="none" strike="noStrike">
                        <a:solidFill>
                          <a:schemeClr val="tx1"/>
                        </a:solidFill>
                        <a:effectLst/>
                        <a:latin typeface="Arial" panose="020B0604020202020204" pitchFamily="34" charset="0"/>
                      </a:endParaRPr>
                    </a:p>
                  </a:txBody>
                  <a:tcPr marL="5211" marR="46901" marT="5211" marB="0" anchor="ctr">
                    <a:solidFill>
                      <a:schemeClr val="accent1"/>
                    </a:solidFill>
                  </a:tcPr>
                </a:tc>
                <a:extLst>
                  <a:ext uri="{0D108BD9-81ED-4DB2-BD59-A6C34878D82A}">
                    <a16:rowId xmlns:a16="http://schemas.microsoft.com/office/drawing/2014/main" val="547748875"/>
                  </a:ext>
                </a:extLst>
              </a:tr>
              <a:tr h="341369">
                <a:tc>
                  <a:txBody>
                    <a:bodyPr/>
                    <a:lstStyle/>
                    <a:p>
                      <a:pPr algn="l" fontAlgn="ctr"/>
                      <a:r>
                        <a:rPr lang="en-GB" sz="1000" b="1" u="none" strike="noStrike" dirty="0">
                          <a:solidFill>
                            <a:schemeClr val="tx1"/>
                          </a:solidFill>
                          <a:effectLst/>
                        </a:rPr>
                        <a:t>Operating margin TTM</a:t>
                      </a:r>
                      <a:endParaRPr lang="en-GB" sz="1000" b="1" i="0" u="none" strike="noStrike" dirty="0">
                        <a:solidFill>
                          <a:schemeClr val="tx1"/>
                        </a:solidFill>
                        <a:effectLst/>
                        <a:latin typeface="Inherit"/>
                      </a:endParaRPr>
                    </a:p>
                  </a:txBody>
                  <a:tcPr marL="140702" marR="5211" marT="5211" marB="0" anchor="ctr">
                    <a:solidFill>
                      <a:schemeClr val="accent1"/>
                    </a:solidFill>
                  </a:tcPr>
                </a:tc>
                <a:tc>
                  <a:txBody>
                    <a:bodyPr/>
                    <a:lstStyle/>
                    <a:p>
                      <a:pPr algn="r" fontAlgn="ctr"/>
                      <a:r>
                        <a:rPr lang="en-GB" sz="1000" b="1" u="none" strike="noStrike">
                          <a:solidFill>
                            <a:schemeClr val="tx1"/>
                          </a:solidFill>
                          <a:effectLst/>
                        </a:rPr>
                        <a:t>-42.35%</a:t>
                      </a:r>
                      <a:endParaRPr lang="en-GB" sz="1000" b="1" i="0" u="none" strike="noStrike">
                        <a:solidFill>
                          <a:schemeClr val="tx1"/>
                        </a:solidFill>
                        <a:effectLst/>
                        <a:latin typeface="Arial" panose="020B0604020202020204" pitchFamily="34" charset="0"/>
                      </a:endParaRPr>
                    </a:p>
                  </a:txBody>
                  <a:tcPr marL="5211" marR="46901" marT="5211" marB="0" anchor="ctr">
                    <a:solidFill>
                      <a:schemeClr val="accent1"/>
                    </a:solidFill>
                  </a:tcPr>
                </a:tc>
                <a:extLst>
                  <a:ext uri="{0D108BD9-81ED-4DB2-BD59-A6C34878D82A}">
                    <a16:rowId xmlns:a16="http://schemas.microsoft.com/office/drawing/2014/main" val="299282736"/>
                  </a:ext>
                </a:extLst>
              </a:tr>
              <a:tr h="303774">
                <a:tc>
                  <a:txBody>
                    <a:bodyPr/>
                    <a:lstStyle/>
                    <a:p>
                      <a:pPr algn="l" fontAlgn="ctr"/>
                      <a:r>
                        <a:rPr lang="en-GB" sz="1000" b="1" u="none" strike="noStrike">
                          <a:solidFill>
                            <a:schemeClr val="tx1"/>
                          </a:solidFill>
                          <a:effectLst/>
                        </a:rPr>
                        <a:t>Operating margin 5YA</a:t>
                      </a:r>
                      <a:endParaRPr lang="en-GB" sz="1000" b="1" i="0" u="none" strike="noStrike">
                        <a:solidFill>
                          <a:schemeClr val="tx1"/>
                        </a:solidFill>
                        <a:effectLst/>
                        <a:latin typeface="Inherit"/>
                      </a:endParaRPr>
                    </a:p>
                  </a:txBody>
                  <a:tcPr marL="140702" marR="5211" marT="5211" marB="0" anchor="ctr">
                    <a:solidFill>
                      <a:schemeClr val="accent1"/>
                    </a:solidFill>
                  </a:tcPr>
                </a:tc>
                <a:tc>
                  <a:txBody>
                    <a:bodyPr/>
                    <a:lstStyle/>
                    <a:p>
                      <a:pPr algn="r" fontAlgn="ctr"/>
                      <a:r>
                        <a:rPr lang="en-GB" sz="1000" b="1" u="none" strike="noStrike">
                          <a:solidFill>
                            <a:schemeClr val="tx1"/>
                          </a:solidFill>
                          <a:effectLst/>
                        </a:rPr>
                        <a:t>-6.20%</a:t>
                      </a:r>
                      <a:endParaRPr lang="en-GB" sz="1000" b="1" i="0" u="none" strike="noStrike">
                        <a:solidFill>
                          <a:schemeClr val="tx1"/>
                        </a:solidFill>
                        <a:effectLst/>
                        <a:latin typeface="Arial" panose="020B0604020202020204" pitchFamily="34" charset="0"/>
                      </a:endParaRPr>
                    </a:p>
                  </a:txBody>
                  <a:tcPr marL="5211" marR="46901" marT="5211" marB="0" anchor="ctr">
                    <a:solidFill>
                      <a:schemeClr val="accent1"/>
                    </a:solidFill>
                  </a:tcPr>
                </a:tc>
                <a:extLst>
                  <a:ext uri="{0D108BD9-81ED-4DB2-BD59-A6C34878D82A}">
                    <a16:rowId xmlns:a16="http://schemas.microsoft.com/office/drawing/2014/main" val="2237881742"/>
                  </a:ext>
                </a:extLst>
              </a:tr>
              <a:tr h="357447">
                <a:tc>
                  <a:txBody>
                    <a:bodyPr/>
                    <a:lstStyle/>
                    <a:p>
                      <a:pPr algn="l" fontAlgn="ctr"/>
                      <a:r>
                        <a:rPr lang="en-GB" sz="1000" b="1" u="none" strike="noStrike">
                          <a:solidFill>
                            <a:schemeClr val="tx1"/>
                          </a:solidFill>
                          <a:effectLst/>
                        </a:rPr>
                        <a:t>Pretax margin TTM</a:t>
                      </a:r>
                      <a:endParaRPr lang="en-GB" sz="1000" b="1" i="0" u="none" strike="noStrike">
                        <a:solidFill>
                          <a:schemeClr val="tx1"/>
                        </a:solidFill>
                        <a:effectLst/>
                        <a:latin typeface="Inherit"/>
                      </a:endParaRPr>
                    </a:p>
                  </a:txBody>
                  <a:tcPr marL="140702" marR="5211" marT="5211" marB="0" anchor="ctr">
                    <a:solidFill>
                      <a:schemeClr val="accent1"/>
                    </a:solidFill>
                  </a:tcPr>
                </a:tc>
                <a:tc>
                  <a:txBody>
                    <a:bodyPr/>
                    <a:lstStyle/>
                    <a:p>
                      <a:pPr algn="r" fontAlgn="ctr"/>
                      <a:r>
                        <a:rPr lang="en-GB" sz="1000" b="1" u="none" strike="noStrike">
                          <a:solidFill>
                            <a:schemeClr val="tx1"/>
                          </a:solidFill>
                          <a:effectLst/>
                        </a:rPr>
                        <a:t>168.28%</a:t>
                      </a:r>
                      <a:endParaRPr lang="en-GB" sz="1000" b="1" i="0" u="none" strike="noStrike">
                        <a:solidFill>
                          <a:schemeClr val="tx1"/>
                        </a:solidFill>
                        <a:effectLst/>
                        <a:latin typeface="Arial" panose="020B0604020202020204" pitchFamily="34" charset="0"/>
                      </a:endParaRPr>
                    </a:p>
                  </a:txBody>
                  <a:tcPr marL="5211" marR="46901" marT="5211" marB="0" anchor="ctr">
                    <a:solidFill>
                      <a:schemeClr val="accent1"/>
                    </a:solidFill>
                  </a:tcPr>
                </a:tc>
                <a:extLst>
                  <a:ext uri="{0D108BD9-81ED-4DB2-BD59-A6C34878D82A}">
                    <a16:rowId xmlns:a16="http://schemas.microsoft.com/office/drawing/2014/main" val="172366231"/>
                  </a:ext>
                </a:extLst>
              </a:tr>
              <a:tr h="291149">
                <a:tc>
                  <a:txBody>
                    <a:bodyPr/>
                    <a:lstStyle/>
                    <a:p>
                      <a:pPr algn="l" fontAlgn="ctr"/>
                      <a:r>
                        <a:rPr lang="en-GB" sz="1000" b="1" u="none" strike="noStrike">
                          <a:solidFill>
                            <a:schemeClr val="tx1"/>
                          </a:solidFill>
                          <a:effectLst/>
                        </a:rPr>
                        <a:t>Pretax margin 5YA</a:t>
                      </a:r>
                      <a:endParaRPr lang="en-GB" sz="1000" b="1" i="0" u="none" strike="noStrike">
                        <a:solidFill>
                          <a:schemeClr val="tx1"/>
                        </a:solidFill>
                        <a:effectLst/>
                        <a:latin typeface="Inherit"/>
                      </a:endParaRPr>
                    </a:p>
                  </a:txBody>
                  <a:tcPr marL="140702" marR="5211" marT="5211" marB="0" anchor="ctr">
                    <a:solidFill>
                      <a:schemeClr val="accent1"/>
                    </a:solidFill>
                  </a:tcPr>
                </a:tc>
                <a:tc>
                  <a:txBody>
                    <a:bodyPr/>
                    <a:lstStyle/>
                    <a:p>
                      <a:pPr algn="r" fontAlgn="ctr"/>
                      <a:r>
                        <a:rPr lang="en-GB" sz="1000" b="1" u="none" strike="noStrike">
                          <a:solidFill>
                            <a:schemeClr val="tx1"/>
                          </a:solidFill>
                          <a:effectLst/>
                        </a:rPr>
                        <a:t>11.86%</a:t>
                      </a:r>
                      <a:endParaRPr lang="en-GB" sz="1000" b="1" i="0" u="none" strike="noStrike">
                        <a:solidFill>
                          <a:schemeClr val="tx1"/>
                        </a:solidFill>
                        <a:effectLst/>
                        <a:latin typeface="Arial" panose="020B0604020202020204" pitchFamily="34" charset="0"/>
                      </a:endParaRPr>
                    </a:p>
                  </a:txBody>
                  <a:tcPr marL="5211" marR="46901" marT="5211" marB="0" anchor="ctr">
                    <a:solidFill>
                      <a:schemeClr val="accent1"/>
                    </a:solidFill>
                  </a:tcPr>
                </a:tc>
                <a:extLst>
                  <a:ext uri="{0D108BD9-81ED-4DB2-BD59-A6C34878D82A}">
                    <a16:rowId xmlns:a16="http://schemas.microsoft.com/office/drawing/2014/main" val="1415887238"/>
                  </a:ext>
                </a:extLst>
              </a:tr>
              <a:tr h="357244">
                <a:tc>
                  <a:txBody>
                    <a:bodyPr/>
                    <a:lstStyle/>
                    <a:p>
                      <a:pPr algn="l" fontAlgn="ctr"/>
                      <a:r>
                        <a:rPr lang="en-GB" sz="1000" b="1" u="none" strike="noStrike">
                          <a:solidFill>
                            <a:schemeClr val="tx1"/>
                          </a:solidFill>
                          <a:effectLst/>
                        </a:rPr>
                        <a:t>Net Profit margin TTM</a:t>
                      </a:r>
                      <a:endParaRPr lang="en-GB" sz="1000" b="1" i="0" u="none" strike="noStrike">
                        <a:solidFill>
                          <a:schemeClr val="tx1"/>
                        </a:solidFill>
                        <a:effectLst/>
                        <a:latin typeface="Inherit"/>
                      </a:endParaRPr>
                    </a:p>
                  </a:txBody>
                  <a:tcPr marL="140702" marR="5211" marT="5211" marB="0" anchor="ctr">
                    <a:solidFill>
                      <a:schemeClr val="accent1"/>
                    </a:solidFill>
                  </a:tcPr>
                </a:tc>
                <a:tc>
                  <a:txBody>
                    <a:bodyPr/>
                    <a:lstStyle/>
                    <a:p>
                      <a:pPr algn="r" fontAlgn="ctr"/>
                      <a:r>
                        <a:rPr lang="en-GB" sz="1000" b="1" u="none" strike="noStrike">
                          <a:solidFill>
                            <a:schemeClr val="tx1"/>
                          </a:solidFill>
                          <a:effectLst/>
                        </a:rPr>
                        <a:t>167.78%</a:t>
                      </a:r>
                      <a:endParaRPr lang="en-GB" sz="1000" b="1" i="0" u="none" strike="noStrike">
                        <a:solidFill>
                          <a:schemeClr val="tx1"/>
                        </a:solidFill>
                        <a:effectLst/>
                        <a:latin typeface="Arial" panose="020B0604020202020204" pitchFamily="34" charset="0"/>
                      </a:endParaRPr>
                    </a:p>
                  </a:txBody>
                  <a:tcPr marL="5211" marR="46901" marT="5211" marB="0" anchor="ctr">
                    <a:solidFill>
                      <a:schemeClr val="accent1"/>
                    </a:solidFill>
                  </a:tcPr>
                </a:tc>
                <a:extLst>
                  <a:ext uri="{0D108BD9-81ED-4DB2-BD59-A6C34878D82A}">
                    <a16:rowId xmlns:a16="http://schemas.microsoft.com/office/drawing/2014/main" val="822108860"/>
                  </a:ext>
                </a:extLst>
              </a:tr>
              <a:tr h="305091">
                <a:tc>
                  <a:txBody>
                    <a:bodyPr/>
                    <a:lstStyle/>
                    <a:p>
                      <a:pPr algn="l" fontAlgn="ctr"/>
                      <a:r>
                        <a:rPr lang="en-GB" sz="1000" b="1" u="none" strike="noStrike">
                          <a:solidFill>
                            <a:schemeClr val="tx1"/>
                          </a:solidFill>
                          <a:effectLst/>
                        </a:rPr>
                        <a:t>Net Profit margin 5YA</a:t>
                      </a:r>
                      <a:endParaRPr lang="en-GB" sz="1000" b="1" i="0" u="none" strike="noStrike">
                        <a:solidFill>
                          <a:schemeClr val="tx1"/>
                        </a:solidFill>
                        <a:effectLst/>
                        <a:latin typeface="Inherit"/>
                      </a:endParaRPr>
                    </a:p>
                  </a:txBody>
                  <a:tcPr marL="140702" marR="5211" marT="5211" marB="0" anchor="ctr">
                    <a:solidFill>
                      <a:schemeClr val="accent1"/>
                    </a:solidFill>
                  </a:tcPr>
                </a:tc>
                <a:tc>
                  <a:txBody>
                    <a:bodyPr/>
                    <a:lstStyle/>
                    <a:p>
                      <a:pPr algn="r" fontAlgn="ctr"/>
                      <a:r>
                        <a:rPr lang="en-GB" sz="1000" b="1" u="none" strike="noStrike">
                          <a:solidFill>
                            <a:schemeClr val="tx1"/>
                          </a:solidFill>
                          <a:effectLst/>
                        </a:rPr>
                        <a:t>11.62%</a:t>
                      </a:r>
                      <a:endParaRPr lang="en-GB" sz="1000" b="1" i="0" u="none" strike="noStrike">
                        <a:solidFill>
                          <a:schemeClr val="tx1"/>
                        </a:solidFill>
                        <a:effectLst/>
                        <a:latin typeface="Arial" panose="020B0604020202020204" pitchFamily="34" charset="0"/>
                      </a:endParaRPr>
                    </a:p>
                  </a:txBody>
                  <a:tcPr marL="5211" marR="46901" marT="5211" marB="0" anchor="ctr">
                    <a:solidFill>
                      <a:schemeClr val="accent1"/>
                    </a:solidFill>
                  </a:tcPr>
                </a:tc>
                <a:extLst>
                  <a:ext uri="{0D108BD9-81ED-4DB2-BD59-A6C34878D82A}">
                    <a16:rowId xmlns:a16="http://schemas.microsoft.com/office/drawing/2014/main" val="4143950328"/>
                  </a:ext>
                </a:extLst>
              </a:tr>
              <a:tr h="307459">
                <a:tc>
                  <a:txBody>
                    <a:bodyPr/>
                    <a:lstStyle/>
                    <a:p>
                      <a:pPr algn="l" fontAlgn="ctr"/>
                      <a:r>
                        <a:rPr lang="en-GB" sz="1000" b="1" u="none" strike="noStrike">
                          <a:solidFill>
                            <a:schemeClr val="tx1"/>
                          </a:solidFill>
                          <a:effectLst/>
                        </a:rPr>
                        <a:t>Revenue/Share TTM</a:t>
                      </a:r>
                      <a:endParaRPr lang="en-GB" sz="1000" b="1" i="0" u="none" strike="noStrike">
                        <a:solidFill>
                          <a:schemeClr val="tx1"/>
                        </a:solidFill>
                        <a:effectLst/>
                        <a:latin typeface="Inherit"/>
                      </a:endParaRPr>
                    </a:p>
                  </a:txBody>
                  <a:tcPr marL="140702" marR="5211" marT="5211" marB="0" anchor="ctr">
                    <a:solidFill>
                      <a:schemeClr val="accent1"/>
                    </a:solidFill>
                  </a:tcPr>
                </a:tc>
                <a:tc>
                  <a:txBody>
                    <a:bodyPr/>
                    <a:lstStyle/>
                    <a:p>
                      <a:pPr algn="r" fontAlgn="ctr"/>
                      <a:r>
                        <a:rPr lang="en-GB" sz="1000" b="1" u="none" strike="noStrike">
                          <a:solidFill>
                            <a:schemeClr val="tx1"/>
                          </a:solidFill>
                          <a:effectLst/>
                        </a:rPr>
                        <a:t>0.68</a:t>
                      </a:r>
                      <a:endParaRPr lang="en-GB" sz="1000" b="1" i="0" u="none" strike="noStrike">
                        <a:solidFill>
                          <a:schemeClr val="tx1"/>
                        </a:solidFill>
                        <a:effectLst/>
                        <a:latin typeface="Arial" panose="020B0604020202020204" pitchFamily="34" charset="0"/>
                      </a:endParaRPr>
                    </a:p>
                  </a:txBody>
                  <a:tcPr marL="5211" marR="46901" marT="5211" marB="0" anchor="ctr">
                    <a:solidFill>
                      <a:schemeClr val="accent1"/>
                    </a:solidFill>
                  </a:tcPr>
                </a:tc>
                <a:extLst>
                  <a:ext uri="{0D108BD9-81ED-4DB2-BD59-A6C34878D82A}">
                    <a16:rowId xmlns:a16="http://schemas.microsoft.com/office/drawing/2014/main" val="2950392343"/>
                  </a:ext>
                </a:extLst>
              </a:tr>
              <a:tr h="343413">
                <a:tc>
                  <a:txBody>
                    <a:bodyPr/>
                    <a:lstStyle/>
                    <a:p>
                      <a:pPr algn="l" fontAlgn="ctr"/>
                      <a:r>
                        <a:rPr lang="en-GB" sz="1000" b="1" u="none" strike="noStrike">
                          <a:solidFill>
                            <a:schemeClr val="tx1"/>
                          </a:solidFill>
                          <a:effectLst/>
                        </a:rPr>
                        <a:t>Basic EPS ANN</a:t>
                      </a:r>
                      <a:endParaRPr lang="en-GB" sz="1000" b="1" i="0" u="none" strike="noStrike">
                        <a:solidFill>
                          <a:schemeClr val="tx1"/>
                        </a:solidFill>
                        <a:effectLst/>
                        <a:latin typeface="Inherit"/>
                      </a:endParaRPr>
                    </a:p>
                  </a:txBody>
                  <a:tcPr marL="140702" marR="5211" marT="5211" marB="0" anchor="ctr">
                    <a:solidFill>
                      <a:schemeClr val="accent1"/>
                    </a:solidFill>
                  </a:tcPr>
                </a:tc>
                <a:tc>
                  <a:txBody>
                    <a:bodyPr/>
                    <a:lstStyle/>
                    <a:p>
                      <a:pPr algn="r" fontAlgn="ctr"/>
                      <a:r>
                        <a:rPr lang="en-GB" sz="1000" b="1" u="none" strike="noStrike">
                          <a:solidFill>
                            <a:schemeClr val="tx1"/>
                          </a:solidFill>
                          <a:effectLst/>
                        </a:rPr>
                        <a:t>1.42</a:t>
                      </a:r>
                      <a:endParaRPr lang="en-GB" sz="1000" b="1" i="0" u="none" strike="noStrike">
                        <a:solidFill>
                          <a:schemeClr val="tx1"/>
                        </a:solidFill>
                        <a:effectLst/>
                        <a:latin typeface="Arial" panose="020B0604020202020204" pitchFamily="34" charset="0"/>
                      </a:endParaRPr>
                    </a:p>
                  </a:txBody>
                  <a:tcPr marL="5211" marR="46901" marT="5211" marB="0" anchor="ctr">
                    <a:solidFill>
                      <a:schemeClr val="accent1"/>
                    </a:solidFill>
                  </a:tcPr>
                </a:tc>
                <a:extLst>
                  <a:ext uri="{0D108BD9-81ED-4DB2-BD59-A6C34878D82A}">
                    <a16:rowId xmlns:a16="http://schemas.microsoft.com/office/drawing/2014/main" val="1282792111"/>
                  </a:ext>
                </a:extLst>
              </a:tr>
              <a:tr h="324197">
                <a:tc>
                  <a:txBody>
                    <a:bodyPr/>
                    <a:lstStyle/>
                    <a:p>
                      <a:pPr algn="l" fontAlgn="ctr"/>
                      <a:r>
                        <a:rPr lang="en-GB" sz="1000" b="1" u="none" strike="noStrike">
                          <a:solidFill>
                            <a:schemeClr val="tx1"/>
                          </a:solidFill>
                          <a:effectLst/>
                        </a:rPr>
                        <a:t>Quick Ratio MRQ</a:t>
                      </a:r>
                      <a:endParaRPr lang="en-GB" sz="1000" b="1" i="0" u="none" strike="noStrike">
                        <a:solidFill>
                          <a:schemeClr val="tx1"/>
                        </a:solidFill>
                        <a:effectLst/>
                        <a:latin typeface="Inherit"/>
                      </a:endParaRPr>
                    </a:p>
                  </a:txBody>
                  <a:tcPr marL="140702" marR="5211" marT="5211" marB="0" anchor="ctr">
                    <a:solidFill>
                      <a:schemeClr val="accent1"/>
                    </a:solidFill>
                  </a:tcPr>
                </a:tc>
                <a:tc>
                  <a:txBody>
                    <a:bodyPr/>
                    <a:lstStyle/>
                    <a:p>
                      <a:pPr algn="r" fontAlgn="ctr"/>
                      <a:r>
                        <a:rPr lang="en-GB" sz="1000" b="1" u="none" strike="noStrike">
                          <a:solidFill>
                            <a:schemeClr val="tx1"/>
                          </a:solidFill>
                          <a:effectLst/>
                        </a:rPr>
                        <a:t>0.22</a:t>
                      </a:r>
                      <a:endParaRPr lang="en-GB" sz="1000" b="1" i="0" u="none" strike="noStrike">
                        <a:solidFill>
                          <a:schemeClr val="tx1"/>
                        </a:solidFill>
                        <a:effectLst/>
                        <a:latin typeface="Arial" panose="020B0604020202020204" pitchFamily="34" charset="0"/>
                      </a:endParaRPr>
                    </a:p>
                  </a:txBody>
                  <a:tcPr marL="5211" marR="46901" marT="5211" marB="0" anchor="ctr">
                    <a:solidFill>
                      <a:schemeClr val="accent1"/>
                    </a:solidFill>
                  </a:tcPr>
                </a:tc>
                <a:extLst>
                  <a:ext uri="{0D108BD9-81ED-4DB2-BD59-A6C34878D82A}">
                    <a16:rowId xmlns:a16="http://schemas.microsoft.com/office/drawing/2014/main" val="3891464012"/>
                  </a:ext>
                </a:extLst>
              </a:tr>
              <a:tr h="340822">
                <a:tc>
                  <a:txBody>
                    <a:bodyPr/>
                    <a:lstStyle/>
                    <a:p>
                      <a:pPr algn="l" fontAlgn="ctr"/>
                      <a:r>
                        <a:rPr lang="en-GB" sz="1000" b="1" u="none" strike="noStrike">
                          <a:solidFill>
                            <a:schemeClr val="tx1"/>
                          </a:solidFill>
                          <a:effectLst/>
                        </a:rPr>
                        <a:t>Current Ratio MRQ</a:t>
                      </a:r>
                      <a:endParaRPr lang="en-GB" sz="1000" b="1" i="0" u="none" strike="noStrike">
                        <a:solidFill>
                          <a:schemeClr val="tx1"/>
                        </a:solidFill>
                        <a:effectLst/>
                        <a:latin typeface="Inherit"/>
                      </a:endParaRPr>
                    </a:p>
                  </a:txBody>
                  <a:tcPr marL="140702" marR="5211" marT="5211" marB="0" anchor="ctr">
                    <a:solidFill>
                      <a:schemeClr val="accent1"/>
                    </a:solidFill>
                  </a:tcPr>
                </a:tc>
                <a:tc>
                  <a:txBody>
                    <a:bodyPr/>
                    <a:lstStyle/>
                    <a:p>
                      <a:pPr algn="r" fontAlgn="ctr"/>
                      <a:r>
                        <a:rPr lang="en-GB" sz="1000" b="1" u="none" strike="noStrike">
                          <a:solidFill>
                            <a:schemeClr val="tx1"/>
                          </a:solidFill>
                          <a:effectLst/>
                        </a:rPr>
                        <a:t>0.37</a:t>
                      </a:r>
                      <a:endParaRPr lang="en-GB" sz="1000" b="1" i="0" u="none" strike="noStrike">
                        <a:solidFill>
                          <a:schemeClr val="tx1"/>
                        </a:solidFill>
                        <a:effectLst/>
                        <a:latin typeface="Arial" panose="020B0604020202020204" pitchFamily="34" charset="0"/>
                      </a:endParaRPr>
                    </a:p>
                  </a:txBody>
                  <a:tcPr marL="5211" marR="46901" marT="5211" marB="0" anchor="ctr">
                    <a:solidFill>
                      <a:schemeClr val="accent1"/>
                    </a:solidFill>
                  </a:tcPr>
                </a:tc>
                <a:extLst>
                  <a:ext uri="{0D108BD9-81ED-4DB2-BD59-A6C34878D82A}">
                    <a16:rowId xmlns:a16="http://schemas.microsoft.com/office/drawing/2014/main" val="1023424567"/>
                  </a:ext>
                </a:extLst>
              </a:tr>
              <a:tr h="340821">
                <a:tc>
                  <a:txBody>
                    <a:bodyPr/>
                    <a:lstStyle/>
                    <a:p>
                      <a:pPr algn="l" fontAlgn="ctr"/>
                      <a:r>
                        <a:rPr lang="en-GB" sz="1000" b="1" u="none" strike="noStrike">
                          <a:solidFill>
                            <a:schemeClr val="tx1"/>
                          </a:solidFill>
                          <a:effectLst/>
                        </a:rPr>
                        <a:t>LT Debt to Equity MRQ</a:t>
                      </a:r>
                      <a:endParaRPr lang="en-GB" sz="1000" b="1" i="0" u="none" strike="noStrike">
                        <a:solidFill>
                          <a:schemeClr val="tx1"/>
                        </a:solidFill>
                        <a:effectLst/>
                        <a:latin typeface="Inherit"/>
                      </a:endParaRPr>
                    </a:p>
                  </a:txBody>
                  <a:tcPr marL="140702" marR="5211" marT="5211" marB="0" anchor="ctr">
                    <a:solidFill>
                      <a:schemeClr val="accent1"/>
                    </a:solidFill>
                  </a:tcPr>
                </a:tc>
                <a:tc>
                  <a:txBody>
                    <a:bodyPr/>
                    <a:lstStyle/>
                    <a:p>
                      <a:pPr algn="r" fontAlgn="ctr"/>
                      <a:r>
                        <a:rPr lang="en-GB" sz="1000" b="1" u="none" strike="noStrike">
                          <a:solidFill>
                            <a:schemeClr val="tx1"/>
                          </a:solidFill>
                          <a:effectLst/>
                        </a:rPr>
                        <a:t>0%</a:t>
                      </a:r>
                      <a:endParaRPr lang="en-GB" sz="1000" b="1" i="0" u="none" strike="noStrike">
                        <a:solidFill>
                          <a:schemeClr val="tx1"/>
                        </a:solidFill>
                        <a:effectLst/>
                        <a:latin typeface="Arial" panose="020B0604020202020204" pitchFamily="34" charset="0"/>
                      </a:endParaRPr>
                    </a:p>
                  </a:txBody>
                  <a:tcPr marL="5211" marR="46901" marT="5211" marB="0" anchor="ctr">
                    <a:solidFill>
                      <a:schemeClr val="accent1"/>
                    </a:solidFill>
                  </a:tcPr>
                </a:tc>
                <a:extLst>
                  <a:ext uri="{0D108BD9-81ED-4DB2-BD59-A6C34878D82A}">
                    <a16:rowId xmlns:a16="http://schemas.microsoft.com/office/drawing/2014/main" val="4008500671"/>
                  </a:ext>
                </a:extLst>
              </a:tr>
              <a:tr h="334404">
                <a:tc>
                  <a:txBody>
                    <a:bodyPr/>
                    <a:lstStyle/>
                    <a:p>
                      <a:pPr algn="l" fontAlgn="ctr"/>
                      <a:r>
                        <a:rPr lang="en-GB" sz="1000" b="1" u="none" strike="noStrike">
                          <a:solidFill>
                            <a:schemeClr val="tx1"/>
                          </a:solidFill>
                          <a:effectLst/>
                        </a:rPr>
                        <a:t>Total Debt to Equity MRQ</a:t>
                      </a:r>
                      <a:endParaRPr lang="en-GB" sz="1000" b="1" i="0" u="none" strike="noStrike">
                        <a:solidFill>
                          <a:schemeClr val="tx1"/>
                        </a:solidFill>
                        <a:effectLst/>
                        <a:latin typeface="Inherit"/>
                      </a:endParaRPr>
                    </a:p>
                  </a:txBody>
                  <a:tcPr marL="140702" marR="5211" marT="5211" marB="0" anchor="ctr">
                    <a:solidFill>
                      <a:schemeClr val="accent1"/>
                    </a:solidFill>
                  </a:tcPr>
                </a:tc>
                <a:tc>
                  <a:txBody>
                    <a:bodyPr/>
                    <a:lstStyle/>
                    <a:p>
                      <a:pPr algn="r" fontAlgn="ctr"/>
                      <a:r>
                        <a:rPr lang="en-GB" sz="1000" b="1" u="none" strike="noStrike">
                          <a:solidFill>
                            <a:schemeClr val="tx1"/>
                          </a:solidFill>
                          <a:effectLst/>
                        </a:rPr>
                        <a:t>-115.62%</a:t>
                      </a:r>
                      <a:endParaRPr lang="en-GB" sz="1000" b="1" i="0" u="none" strike="noStrike">
                        <a:solidFill>
                          <a:schemeClr val="tx1"/>
                        </a:solidFill>
                        <a:effectLst/>
                        <a:latin typeface="Arial" panose="020B0604020202020204" pitchFamily="34" charset="0"/>
                      </a:endParaRPr>
                    </a:p>
                  </a:txBody>
                  <a:tcPr marL="5211" marR="46901" marT="5211" marB="0" anchor="ctr">
                    <a:solidFill>
                      <a:schemeClr val="accent1"/>
                    </a:solidFill>
                  </a:tcPr>
                </a:tc>
                <a:extLst>
                  <a:ext uri="{0D108BD9-81ED-4DB2-BD59-A6C34878D82A}">
                    <a16:rowId xmlns:a16="http://schemas.microsoft.com/office/drawing/2014/main" val="2230080236"/>
                  </a:ext>
                </a:extLst>
              </a:tr>
              <a:tr h="334404">
                <a:tc>
                  <a:txBody>
                    <a:bodyPr/>
                    <a:lstStyle/>
                    <a:p>
                      <a:pPr algn="l" fontAlgn="ctr"/>
                      <a:r>
                        <a:rPr lang="en-GB" sz="1000" b="1" u="none" strike="noStrike">
                          <a:solidFill>
                            <a:schemeClr val="tx1"/>
                          </a:solidFill>
                          <a:effectLst/>
                        </a:rPr>
                        <a:t>Asset Turnover TTM</a:t>
                      </a:r>
                      <a:endParaRPr lang="en-GB" sz="1000" b="1" i="0" u="none" strike="noStrike">
                        <a:solidFill>
                          <a:schemeClr val="tx1"/>
                        </a:solidFill>
                        <a:effectLst/>
                        <a:latin typeface="Inherit"/>
                      </a:endParaRPr>
                    </a:p>
                  </a:txBody>
                  <a:tcPr marL="140702" marR="5211" marT="5211" marB="0" anchor="ctr">
                    <a:solidFill>
                      <a:schemeClr val="accent1"/>
                    </a:solidFill>
                  </a:tcPr>
                </a:tc>
                <a:tc>
                  <a:txBody>
                    <a:bodyPr/>
                    <a:lstStyle/>
                    <a:p>
                      <a:pPr algn="r" fontAlgn="ctr"/>
                      <a:r>
                        <a:rPr lang="en-GB" sz="1000" b="1" u="none" strike="noStrike">
                          <a:solidFill>
                            <a:schemeClr val="tx1"/>
                          </a:solidFill>
                          <a:effectLst/>
                        </a:rPr>
                        <a:t>0.23</a:t>
                      </a:r>
                      <a:endParaRPr lang="en-GB" sz="1000" b="1" i="0" u="none" strike="noStrike">
                        <a:solidFill>
                          <a:schemeClr val="tx1"/>
                        </a:solidFill>
                        <a:effectLst/>
                        <a:latin typeface="Arial" panose="020B0604020202020204" pitchFamily="34" charset="0"/>
                      </a:endParaRPr>
                    </a:p>
                  </a:txBody>
                  <a:tcPr marL="5211" marR="46901" marT="5211" marB="0" anchor="ctr">
                    <a:solidFill>
                      <a:schemeClr val="accent1"/>
                    </a:solidFill>
                  </a:tcPr>
                </a:tc>
                <a:extLst>
                  <a:ext uri="{0D108BD9-81ED-4DB2-BD59-A6C34878D82A}">
                    <a16:rowId xmlns:a16="http://schemas.microsoft.com/office/drawing/2014/main" val="2368860141"/>
                  </a:ext>
                </a:extLst>
              </a:tr>
              <a:tr h="325831">
                <a:tc>
                  <a:txBody>
                    <a:bodyPr/>
                    <a:lstStyle/>
                    <a:p>
                      <a:pPr algn="l" fontAlgn="ctr"/>
                      <a:r>
                        <a:rPr lang="en-GB" sz="1000" b="1" u="none" strike="noStrike">
                          <a:solidFill>
                            <a:schemeClr val="tx1"/>
                          </a:solidFill>
                          <a:effectLst/>
                        </a:rPr>
                        <a:t>Inventory Turnover TTM</a:t>
                      </a:r>
                      <a:endParaRPr lang="en-GB" sz="1000" b="1" i="0" u="none" strike="noStrike">
                        <a:solidFill>
                          <a:schemeClr val="tx1"/>
                        </a:solidFill>
                        <a:effectLst/>
                        <a:latin typeface="Inherit"/>
                      </a:endParaRPr>
                    </a:p>
                  </a:txBody>
                  <a:tcPr marL="140702" marR="5211" marT="5211" marB="0" anchor="ctr">
                    <a:solidFill>
                      <a:schemeClr val="accent1"/>
                    </a:solidFill>
                  </a:tcPr>
                </a:tc>
                <a:tc>
                  <a:txBody>
                    <a:bodyPr/>
                    <a:lstStyle/>
                    <a:p>
                      <a:pPr algn="r" fontAlgn="ctr"/>
                      <a:r>
                        <a:rPr lang="en-GB" sz="1000" b="1" u="none" strike="noStrike">
                          <a:solidFill>
                            <a:schemeClr val="tx1"/>
                          </a:solidFill>
                          <a:effectLst/>
                        </a:rPr>
                        <a:t>0.92</a:t>
                      </a:r>
                      <a:endParaRPr lang="en-GB" sz="1000" b="1" i="0" u="none" strike="noStrike">
                        <a:solidFill>
                          <a:schemeClr val="tx1"/>
                        </a:solidFill>
                        <a:effectLst/>
                        <a:latin typeface="Arial" panose="020B0604020202020204" pitchFamily="34" charset="0"/>
                      </a:endParaRPr>
                    </a:p>
                  </a:txBody>
                  <a:tcPr marL="5211" marR="46901" marT="5211" marB="0" anchor="ctr">
                    <a:solidFill>
                      <a:schemeClr val="accent1"/>
                    </a:solidFill>
                  </a:tcPr>
                </a:tc>
                <a:extLst>
                  <a:ext uri="{0D108BD9-81ED-4DB2-BD59-A6C34878D82A}">
                    <a16:rowId xmlns:a16="http://schemas.microsoft.com/office/drawing/2014/main" val="2847065056"/>
                  </a:ext>
                </a:extLst>
              </a:tr>
              <a:tr h="334404">
                <a:tc>
                  <a:txBody>
                    <a:bodyPr/>
                    <a:lstStyle/>
                    <a:p>
                      <a:pPr algn="l" fontAlgn="ctr"/>
                      <a:r>
                        <a:rPr lang="en-GB" sz="1000" b="1" u="none" strike="noStrike">
                          <a:solidFill>
                            <a:schemeClr val="tx1"/>
                          </a:solidFill>
                          <a:effectLst/>
                        </a:rPr>
                        <a:t>Receivable Turnover TTM</a:t>
                      </a:r>
                      <a:endParaRPr lang="en-GB" sz="1000" b="1" i="0" u="none" strike="noStrike">
                        <a:solidFill>
                          <a:schemeClr val="tx1"/>
                        </a:solidFill>
                        <a:effectLst/>
                        <a:latin typeface="Inherit"/>
                      </a:endParaRPr>
                    </a:p>
                  </a:txBody>
                  <a:tcPr marL="140702" marR="5211" marT="5211" marB="0" anchor="ctr">
                    <a:solidFill>
                      <a:schemeClr val="accent1"/>
                    </a:solidFill>
                  </a:tcPr>
                </a:tc>
                <a:tc>
                  <a:txBody>
                    <a:bodyPr/>
                    <a:lstStyle/>
                    <a:p>
                      <a:pPr algn="r" fontAlgn="ctr"/>
                      <a:r>
                        <a:rPr lang="en-GB" sz="1000" b="1" u="none" strike="noStrike" dirty="0">
                          <a:solidFill>
                            <a:schemeClr val="tx1"/>
                          </a:solidFill>
                          <a:effectLst/>
                        </a:rPr>
                        <a:t>0.45</a:t>
                      </a:r>
                      <a:endParaRPr lang="en-GB" sz="1000" b="1" i="0" u="none" strike="noStrike" dirty="0">
                        <a:solidFill>
                          <a:schemeClr val="tx1"/>
                        </a:solidFill>
                        <a:effectLst/>
                        <a:latin typeface="Arial" panose="020B0604020202020204" pitchFamily="34" charset="0"/>
                      </a:endParaRPr>
                    </a:p>
                  </a:txBody>
                  <a:tcPr marL="5211" marR="46901" marT="5211" marB="0" anchor="ctr">
                    <a:solidFill>
                      <a:schemeClr val="accent1"/>
                    </a:solidFill>
                  </a:tcPr>
                </a:tc>
                <a:extLst>
                  <a:ext uri="{0D108BD9-81ED-4DB2-BD59-A6C34878D82A}">
                    <a16:rowId xmlns:a16="http://schemas.microsoft.com/office/drawing/2014/main" val="2393850494"/>
                  </a:ext>
                </a:extLst>
              </a:tr>
            </a:tbl>
          </a:graphicData>
        </a:graphic>
      </p:graphicFrame>
      <p:sp>
        <p:nvSpPr>
          <p:cNvPr id="11" name="TextBox 10">
            <a:extLst>
              <a:ext uri="{FF2B5EF4-FFF2-40B4-BE49-F238E27FC236}">
                <a16:creationId xmlns:a16="http://schemas.microsoft.com/office/drawing/2014/main" id="{90277E29-735A-167C-D0BB-4480CB82FEED}"/>
              </a:ext>
            </a:extLst>
          </p:cNvPr>
          <p:cNvSpPr txBox="1"/>
          <p:nvPr/>
        </p:nvSpPr>
        <p:spPr>
          <a:xfrm>
            <a:off x="7974512" y="729219"/>
            <a:ext cx="914400" cy="369332"/>
          </a:xfrm>
          <a:prstGeom prst="rect">
            <a:avLst/>
          </a:prstGeom>
          <a:noFill/>
        </p:spPr>
        <p:txBody>
          <a:bodyPr wrap="none" rtlCol="0">
            <a:spAutoFit/>
          </a:bodyPr>
          <a:lstStyle>
            <a:defPPr>
              <a:defRPr lang="en-US"/>
            </a:defPPr>
            <a:lvl1pPr>
              <a:defRPr>
                <a:solidFill>
                  <a:schemeClr val="bg1"/>
                </a:solidFill>
              </a:defRPr>
            </a:lvl1pPr>
          </a:lstStyle>
          <a:p>
            <a:r>
              <a:rPr lang="fr-FR" dirty="0" err="1">
                <a:solidFill>
                  <a:schemeClr val="tx2"/>
                </a:solidFill>
              </a:rPr>
              <a:t>Aetech</a:t>
            </a:r>
            <a:endParaRPr lang="en-GB" dirty="0">
              <a:solidFill>
                <a:schemeClr val="tx2"/>
              </a:solidFill>
            </a:endParaRPr>
          </a:p>
        </p:txBody>
      </p:sp>
      <p:graphicFrame>
        <p:nvGraphicFramePr>
          <p:cNvPr id="12" name="Table 11">
            <a:extLst>
              <a:ext uri="{FF2B5EF4-FFF2-40B4-BE49-F238E27FC236}">
                <a16:creationId xmlns:a16="http://schemas.microsoft.com/office/drawing/2014/main" id="{C26BE072-D847-9432-9AD9-B56B9E8A1FBB}"/>
              </a:ext>
            </a:extLst>
          </p:cNvPr>
          <p:cNvGraphicFramePr>
            <a:graphicFrameLocks noGrp="1"/>
          </p:cNvGraphicFramePr>
          <p:nvPr>
            <p:extLst>
              <p:ext uri="{D42A27DB-BD31-4B8C-83A1-F6EECF244321}">
                <p14:modId xmlns:p14="http://schemas.microsoft.com/office/powerpoint/2010/main" val="758662800"/>
              </p:ext>
            </p:extLst>
          </p:nvPr>
        </p:nvGraphicFramePr>
        <p:xfrm>
          <a:off x="4897220" y="1142554"/>
          <a:ext cx="2216741" cy="5558885"/>
        </p:xfrm>
        <a:graphic>
          <a:graphicData uri="http://schemas.openxmlformats.org/drawingml/2006/table">
            <a:tbl>
              <a:tblPr>
                <a:tableStyleId>{5C22544A-7EE6-4342-B048-85BDC9FD1C3A}</a:tableStyleId>
              </a:tblPr>
              <a:tblGrid>
                <a:gridCol w="1692586">
                  <a:extLst>
                    <a:ext uri="{9D8B030D-6E8A-4147-A177-3AD203B41FA5}">
                      <a16:colId xmlns:a16="http://schemas.microsoft.com/office/drawing/2014/main" val="641069342"/>
                    </a:ext>
                  </a:extLst>
                </a:gridCol>
                <a:gridCol w="524155">
                  <a:extLst>
                    <a:ext uri="{9D8B030D-6E8A-4147-A177-3AD203B41FA5}">
                      <a16:colId xmlns:a16="http://schemas.microsoft.com/office/drawing/2014/main" val="1189713945"/>
                    </a:ext>
                  </a:extLst>
                </a:gridCol>
              </a:tblGrid>
              <a:tr h="199829">
                <a:tc>
                  <a:txBody>
                    <a:bodyPr/>
                    <a:lstStyle/>
                    <a:p>
                      <a:pPr algn="l" fontAlgn="ctr"/>
                      <a:r>
                        <a:rPr lang="en-GB" sz="1050" b="1" u="none" strike="noStrike" dirty="0">
                          <a:effectLst/>
                        </a:rPr>
                        <a:t>P/E Ratio TTM</a:t>
                      </a:r>
                      <a:endParaRPr lang="en-GB" sz="1050" b="1" i="0" u="none" strike="noStrike" dirty="0">
                        <a:solidFill>
                          <a:srgbClr val="333333"/>
                        </a:solidFill>
                        <a:effectLst/>
                        <a:latin typeface="Inherit"/>
                      </a:endParaRPr>
                    </a:p>
                  </a:txBody>
                  <a:tcPr marL="55628" marR="3090" marT="3090" marB="0" anchor="ctr">
                    <a:solidFill>
                      <a:schemeClr val="accent1">
                        <a:lumMod val="20000"/>
                        <a:lumOff val="80000"/>
                      </a:schemeClr>
                    </a:solidFill>
                  </a:tcPr>
                </a:tc>
                <a:tc>
                  <a:txBody>
                    <a:bodyPr/>
                    <a:lstStyle/>
                    <a:p>
                      <a:pPr algn="r" fontAlgn="ctr"/>
                      <a:r>
                        <a:rPr lang="en-GB" sz="1050" b="1" u="none" strike="noStrike">
                          <a:effectLst/>
                        </a:rPr>
                        <a:t>15.89</a:t>
                      </a:r>
                      <a:endParaRPr lang="en-GB" sz="1050" b="1" i="0" u="none" strike="noStrike">
                        <a:solidFill>
                          <a:srgbClr val="333333"/>
                        </a:solidFill>
                        <a:effectLst/>
                        <a:latin typeface="Arial" panose="020B0604020202020204" pitchFamily="34" charset="0"/>
                      </a:endParaRPr>
                    </a:p>
                  </a:txBody>
                  <a:tcPr marL="3090" marR="3090" marT="3090" marB="0" anchor="ctr">
                    <a:solidFill>
                      <a:schemeClr val="accent1">
                        <a:lumMod val="20000"/>
                        <a:lumOff val="80000"/>
                      </a:schemeClr>
                    </a:solidFill>
                  </a:tcPr>
                </a:tc>
                <a:extLst>
                  <a:ext uri="{0D108BD9-81ED-4DB2-BD59-A6C34878D82A}">
                    <a16:rowId xmlns:a16="http://schemas.microsoft.com/office/drawing/2014/main" val="449048415"/>
                  </a:ext>
                </a:extLst>
              </a:tr>
              <a:tr h="199829">
                <a:tc>
                  <a:txBody>
                    <a:bodyPr/>
                    <a:lstStyle/>
                    <a:p>
                      <a:pPr algn="l" fontAlgn="ctr"/>
                      <a:r>
                        <a:rPr lang="en-GB" sz="1050" b="1" u="none" strike="noStrike">
                          <a:effectLst/>
                        </a:rPr>
                        <a:t>Price to Sales TTM</a:t>
                      </a:r>
                      <a:endParaRPr lang="en-GB" sz="1050" b="1" i="0" u="none" strike="noStrike">
                        <a:solidFill>
                          <a:srgbClr val="333333"/>
                        </a:solidFill>
                        <a:effectLst/>
                        <a:latin typeface="Inherit"/>
                      </a:endParaRPr>
                    </a:p>
                  </a:txBody>
                  <a:tcPr marL="55628" marR="3090" marT="3090" marB="0" anchor="ctr">
                    <a:solidFill>
                      <a:schemeClr val="accent1">
                        <a:lumMod val="20000"/>
                        <a:lumOff val="80000"/>
                      </a:schemeClr>
                    </a:solidFill>
                  </a:tcPr>
                </a:tc>
                <a:tc>
                  <a:txBody>
                    <a:bodyPr/>
                    <a:lstStyle/>
                    <a:p>
                      <a:pPr algn="r" fontAlgn="ctr"/>
                      <a:r>
                        <a:rPr lang="en-GB" sz="1050" b="1" u="none" strike="noStrike">
                          <a:effectLst/>
                        </a:rPr>
                        <a:t>0.62</a:t>
                      </a:r>
                      <a:endParaRPr lang="en-GB" sz="1050" b="1" i="0" u="none" strike="noStrike">
                        <a:solidFill>
                          <a:srgbClr val="333333"/>
                        </a:solidFill>
                        <a:effectLst/>
                        <a:latin typeface="Arial" panose="020B0604020202020204" pitchFamily="34" charset="0"/>
                      </a:endParaRPr>
                    </a:p>
                  </a:txBody>
                  <a:tcPr marL="3090" marR="3090" marT="3090" marB="0" anchor="ctr">
                    <a:solidFill>
                      <a:schemeClr val="accent1">
                        <a:lumMod val="20000"/>
                        <a:lumOff val="80000"/>
                      </a:schemeClr>
                    </a:solidFill>
                  </a:tcPr>
                </a:tc>
                <a:extLst>
                  <a:ext uri="{0D108BD9-81ED-4DB2-BD59-A6C34878D82A}">
                    <a16:rowId xmlns:a16="http://schemas.microsoft.com/office/drawing/2014/main" val="2794309226"/>
                  </a:ext>
                </a:extLst>
              </a:tr>
              <a:tr h="199829">
                <a:tc>
                  <a:txBody>
                    <a:bodyPr/>
                    <a:lstStyle/>
                    <a:p>
                      <a:pPr algn="l" fontAlgn="ctr"/>
                      <a:r>
                        <a:rPr lang="en-GB" sz="1050" b="1" u="none" strike="noStrike">
                          <a:effectLst/>
                        </a:rPr>
                        <a:t>Operating margin TTM</a:t>
                      </a:r>
                      <a:endParaRPr lang="en-GB" sz="1050" b="1" i="0" u="none" strike="noStrike">
                        <a:solidFill>
                          <a:srgbClr val="000000"/>
                        </a:solidFill>
                        <a:effectLst/>
                        <a:latin typeface="Inherit"/>
                      </a:endParaRPr>
                    </a:p>
                  </a:txBody>
                  <a:tcPr marL="55628" marR="3090" marT="3090" marB="0" anchor="ctr">
                    <a:solidFill>
                      <a:schemeClr val="accent1">
                        <a:lumMod val="20000"/>
                        <a:lumOff val="80000"/>
                      </a:schemeClr>
                    </a:solidFill>
                  </a:tcPr>
                </a:tc>
                <a:tc>
                  <a:txBody>
                    <a:bodyPr/>
                    <a:lstStyle/>
                    <a:p>
                      <a:pPr algn="r" fontAlgn="ctr"/>
                      <a:r>
                        <a:rPr lang="en-GB" sz="1050" b="1" u="none" strike="noStrike">
                          <a:effectLst/>
                        </a:rPr>
                        <a:t>3.95</a:t>
                      </a:r>
                      <a:endParaRPr lang="en-GB" sz="1050" b="1" i="0" u="none" strike="noStrike">
                        <a:solidFill>
                          <a:srgbClr val="000000"/>
                        </a:solidFill>
                        <a:effectLst/>
                        <a:latin typeface="Arial" panose="020B0604020202020204" pitchFamily="34" charset="0"/>
                      </a:endParaRPr>
                    </a:p>
                  </a:txBody>
                  <a:tcPr marL="3090" marR="3090" marT="3090" marB="0" anchor="ctr">
                    <a:solidFill>
                      <a:schemeClr val="accent1">
                        <a:lumMod val="20000"/>
                        <a:lumOff val="80000"/>
                      </a:schemeClr>
                    </a:solidFill>
                  </a:tcPr>
                </a:tc>
                <a:extLst>
                  <a:ext uri="{0D108BD9-81ED-4DB2-BD59-A6C34878D82A}">
                    <a16:rowId xmlns:a16="http://schemas.microsoft.com/office/drawing/2014/main" val="795455160"/>
                  </a:ext>
                </a:extLst>
              </a:tr>
              <a:tr h="330229">
                <a:tc>
                  <a:txBody>
                    <a:bodyPr/>
                    <a:lstStyle/>
                    <a:p>
                      <a:pPr algn="l" fontAlgn="ctr"/>
                      <a:r>
                        <a:rPr lang="en-GB" sz="1050" b="1" u="none" strike="noStrike">
                          <a:effectLst/>
                        </a:rPr>
                        <a:t>Operating margin 5YA</a:t>
                      </a:r>
                      <a:endParaRPr lang="en-GB" sz="1050" b="1" i="0" u="none" strike="noStrike">
                        <a:solidFill>
                          <a:srgbClr val="000000"/>
                        </a:solidFill>
                        <a:effectLst/>
                        <a:latin typeface="Inherit"/>
                      </a:endParaRPr>
                    </a:p>
                  </a:txBody>
                  <a:tcPr marL="55628" marR="3090" marT="3090" marB="0" anchor="ctr">
                    <a:solidFill>
                      <a:schemeClr val="accent1">
                        <a:lumMod val="20000"/>
                        <a:lumOff val="80000"/>
                      </a:schemeClr>
                    </a:solidFill>
                  </a:tcPr>
                </a:tc>
                <a:tc>
                  <a:txBody>
                    <a:bodyPr/>
                    <a:lstStyle/>
                    <a:p>
                      <a:pPr algn="r" fontAlgn="ctr"/>
                      <a:r>
                        <a:rPr lang="en-GB" sz="1050" b="1" u="none" strike="noStrike">
                          <a:effectLst/>
                        </a:rPr>
                        <a:t>5.06</a:t>
                      </a:r>
                      <a:endParaRPr lang="en-GB" sz="1050" b="1" i="0" u="none" strike="noStrike">
                        <a:solidFill>
                          <a:srgbClr val="000000"/>
                        </a:solidFill>
                        <a:effectLst/>
                        <a:latin typeface="Arial" panose="020B0604020202020204" pitchFamily="34" charset="0"/>
                      </a:endParaRPr>
                    </a:p>
                  </a:txBody>
                  <a:tcPr marL="3090" marR="3090" marT="3090" marB="0" anchor="ctr">
                    <a:solidFill>
                      <a:schemeClr val="accent1">
                        <a:lumMod val="20000"/>
                        <a:lumOff val="80000"/>
                      </a:schemeClr>
                    </a:solidFill>
                  </a:tcPr>
                </a:tc>
                <a:extLst>
                  <a:ext uri="{0D108BD9-81ED-4DB2-BD59-A6C34878D82A}">
                    <a16:rowId xmlns:a16="http://schemas.microsoft.com/office/drawing/2014/main" val="3502671940"/>
                  </a:ext>
                </a:extLst>
              </a:tr>
              <a:tr h="330229">
                <a:tc>
                  <a:txBody>
                    <a:bodyPr/>
                    <a:lstStyle/>
                    <a:p>
                      <a:pPr algn="l" fontAlgn="ctr"/>
                      <a:r>
                        <a:rPr lang="en-GB" sz="1050" b="1" u="none" strike="noStrike">
                          <a:effectLst/>
                        </a:rPr>
                        <a:t>Pretax margin TTM</a:t>
                      </a:r>
                      <a:endParaRPr lang="en-GB" sz="1050" b="1" i="0" u="none" strike="noStrike">
                        <a:solidFill>
                          <a:srgbClr val="000000"/>
                        </a:solidFill>
                        <a:effectLst/>
                        <a:latin typeface="Inherit"/>
                      </a:endParaRPr>
                    </a:p>
                  </a:txBody>
                  <a:tcPr marL="55628" marR="3090" marT="3090" marB="0" anchor="ctr">
                    <a:solidFill>
                      <a:schemeClr val="accent1">
                        <a:lumMod val="20000"/>
                        <a:lumOff val="80000"/>
                      </a:schemeClr>
                    </a:solidFill>
                  </a:tcPr>
                </a:tc>
                <a:tc>
                  <a:txBody>
                    <a:bodyPr/>
                    <a:lstStyle/>
                    <a:p>
                      <a:pPr algn="r" fontAlgn="ctr"/>
                      <a:r>
                        <a:rPr lang="en-GB" sz="1050" b="1" u="none" strike="noStrike">
                          <a:effectLst/>
                        </a:rPr>
                        <a:t>2.68</a:t>
                      </a:r>
                      <a:endParaRPr lang="en-GB" sz="1050" b="1" i="0" u="none" strike="noStrike">
                        <a:solidFill>
                          <a:srgbClr val="000000"/>
                        </a:solidFill>
                        <a:effectLst/>
                        <a:latin typeface="Arial" panose="020B0604020202020204" pitchFamily="34" charset="0"/>
                      </a:endParaRPr>
                    </a:p>
                  </a:txBody>
                  <a:tcPr marL="3090" marR="3090" marT="3090" marB="0" anchor="ctr">
                    <a:solidFill>
                      <a:schemeClr val="accent1">
                        <a:lumMod val="20000"/>
                        <a:lumOff val="80000"/>
                      </a:schemeClr>
                    </a:solidFill>
                  </a:tcPr>
                </a:tc>
                <a:extLst>
                  <a:ext uri="{0D108BD9-81ED-4DB2-BD59-A6C34878D82A}">
                    <a16:rowId xmlns:a16="http://schemas.microsoft.com/office/drawing/2014/main" val="3198617808"/>
                  </a:ext>
                </a:extLst>
              </a:tr>
              <a:tr h="330229">
                <a:tc>
                  <a:txBody>
                    <a:bodyPr/>
                    <a:lstStyle/>
                    <a:p>
                      <a:pPr algn="l" fontAlgn="ctr"/>
                      <a:r>
                        <a:rPr lang="en-GB" sz="1050" b="1" u="none" strike="noStrike">
                          <a:effectLst/>
                        </a:rPr>
                        <a:t>Pretax margin 5YA</a:t>
                      </a:r>
                      <a:endParaRPr lang="en-GB" sz="1050" b="1" i="0" u="none" strike="noStrike">
                        <a:solidFill>
                          <a:srgbClr val="000000"/>
                        </a:solidFill>
                        <a:effectLst/>
                        <a:latin typeface="Inherit"/>
                      </a:endParaRPr>
                    </a:p>
                  </a:txBody>
                  <a:tcPr marL="55628" marR="3090" marT="3090" marB="0" anchor="ctr">
                    <a:solidFill>
                      <a:schemeClr val="accent1">
                        <a:lumMod val="20000"/>
                        <a:lumOff val="80000"/>
                      </a:schemeClr>
                    </a:solidFill>
                  </a:tcPr>
                </a:tc>
                <a:tc>
                  <a:txBody>
                    <a:bodyPr/>
                    <a:lstStyle/>
                    <a:p>
                      <a:pPr algn="r" fontAlgn="ctr"/>
                      <a:r>
                        <a:rPr lang="en-GB" sz="1050" b="1" u="none" strike="noStrike">
                          <a:effectLst/>
                        </a:rPr>
                        <a:t>4.42</a:t>
                      </a:r>
                      <a:endParaRPr lang="en-GB" sz="1050" b="1" i="0" u="none" strike="noStrike">
                        <a:solidFill>
                          <a:srgbClr val="000000"/>
                        </a:solidFill>
                        <a:effectLst/>
                        <a:latin typeface="Arial" panose="020B0604020202020204" pitchFamily="34" charset="0"/>
                      </a:endParaRPr>
                    </a:p>
                  </a:txBody>
                  <a:tcPr marL="3090" marR="3090" marT="3090" marB="0" anchor="ctr">
                    <a:solidFill>
                      <a:schemeClr val="accent1">
                        <a:lumMod val="20000"/>
                        <a:lumOff val="80000"/>
                      </a:schemeClr>
                    </a:solidFill>
                  </a:tcPr>
                </a:tc>
                <a:extLst>
                  <a:ext uri="{0D108BD9-81ED-4DB2-BD59-A6C34878D82A}">
                    <a16:rowId xmlns:a16="http://schemas.microsoft.com/office/drawing/2014/main" val="1904373451"/>
                  </a:ext>
                </a:extLst>
              </a:tr>
              <a:tr h="330229">
                <a:tc>
                  <a:txBody>
                    <a:bodyPr/>
                    <a:lstStyle/>
                    <a:p>
                      <a:pPr algn="l" fontAlgn="ctr"/>
                      <a:r>
                        <a:rPr lang="en-GB" sz="1050" b="1" u="none" strike="noStrike">
                          <a:effectLst/>
                        </a:rPr>
                        <a:t>Net Profit margin TTM</a:t>
                      </a:r>
                      <a:endParaRPr lang="en-GB" sz="1050" b="1" i="0" u="none" strike="noStrike">
                        <a:solidFill>
                          <a:srgbClr val="000000"/>
                        </a:solidFill>
                        <a:effectLst/>
                        <a:latin typeface="Inherit"/>
                      </a:endParaRPr>
                    </a:p>
                  </a:txBody>
                  <a:tcPr marL="55628" marR="3090" marT="3090" marB="0" anchor="ctr">
                    <a:solidFill>
                      <a:schemeClr val="accent1">
                        <a:lumMod val="20000"/>
                        <a:lumOff val="80000"/>
                      </a:schemeClr>
                    </a:solidFill>
                  </a:tcPr>
                </a:tc>
                <a:tc>
                  <a:txBody>
                    <a:bodyPr/>
                    <a:lstStyle/>
                    <a:p>
                      <a:pPr algn="r" fontAlgn="ctr"/>
                      <a:r>
                        <a:rPr lang="en-GB" sz="1050" b="1" u="none" strike="noStrike">
                          <a:effectLst/>
                        </a:rPr>
                        <a:t>1.94</a:t>
                      </a:r>
                      <a:endParaRPr lang="en-GB" sz="1050" b="1" i="0" u="none" strike="noStrike">
                        <a:solidFill>
                          <a:srgbClr val="000000"/>
                        </a:solidFill>
                        <a:effectLst/>
                        <a:latin typeface="Arial" panose="020B0604020202020204" pitchFamily="34" charset="0"/>
                      </a:endParaRPr>
                    </a:p>
                  </a:txBody>
                  <a:tcPr marL="3090" marR="3090" marT="3090" marB="0" anchor="ctr">
                    <a:solidFill>
                      <a:schemeClr val="accent1">
                        <a:lumMod val="20000"/>
                        <a:lumOff val="80000"/>
                      </a:schemeClr>
                    </a:solidFill>
                  </a:tcPr>
                </a:tc>
                <a:extLst>
                  <a:ext uri="{0D108BD9-81ED-4DB2-BD59-A6C34878D82A}">
                    <a16:rowId xmlns:a16="http://schemas.microsoft.com/office/drawing/2014/main" val="778689534"/>
                  </a:ext>
                </a:extLst>
              </a:tr>
              <a:tr h="199829">
                <a:tc>
                  <a:txBody>
                    <a:bodyPr/>
                    <a:lstStyle/>
                    <a:p>
                      <a:pPr algn="l" fontAlgn="ctr"/>
                      <a:r>
                        <a:rPr lang="en-GB" sz="1050" b="1" u="none" strike="noStrike">
                          <a:effectLst/>
                        </a:rPr>
                        <a:t>Net Profit margin 5YA</a:t>
                      </a:r>
                      <a:endParaRPr lang="en-GB" sz="1050" b="1" i="0" u="none" strike="noStrike">
                        <a:solidFill>
                          <a:srgbClr val="000000"/>
                        </a:solidFill>
                        <a:effectLst/>
                        <a:latin typeface="Inherit"/>
                      </a:endParaRPr>
                    </a:p>
                  </a:txBody>
                  <a:tcPr marL="55628" marR="3090" marT="3090" marB="0" anchor="ctr">
                    <a:solidFill>
                      <a:schemeClr val="accent1">
                        <a:lumMod val="20000"/>
                        <a:lumOff val="80000"/>
                      </a:schemeClr>
                    </a:solidFill>
                  </a:tcPr>
                </a:tc>
                <a:tc>
                  <a:txBody>
                    <a:bodyPr/>
                    <a:lstStyle/>
                    <a:p>
                      <a:pPr algn="r" fontAlgn="ctr"/>
                      <a:r>
                        <a:rPr lang="en-GB" sz="1050" b="1" u="none" strike="noStrike">
                          <a:effectLst/>
                        </a:rPr>
                        <a:t>3.62</a:t>
                      </a:r>
                      <a:endParaRPr lang="en-GB" sz="1050" b="1" i="0" u="none" strike="noStrike">
                        <a:solidFill>
                          <a:srgbClr val="000000"/>
                        </a:solidFill>
                        <a:effectLst/>
                        <a:latin typeface="Arial" panose="020B0604020202020204" pitchFamily="34" charset="0"/>
                      </a:endParaRPr>
                    </a:p>
                  </a:txBody>
                  <a:tcPr marL="3090" marR="3090" marT="3090" marB="0" anchor="ctr">
                    <a:solidFill>
                      <a:schemeClr val="accent1">
                        <a:lumMod val="20000"/>
                        <a:lumOff val="80000"/>
                      </a:schemeClr>
                    </a:solidFill>
                  </a:tcPr>
                </a:tc>
                <a:extLst>
                  <a:ext uri="{0D108BD9-81ED-4DB2-BD59-A6C34878D82A}">
                    <a16:rowId xmlns:a16="http://schemas.microsoft.com/office/drawing/2014/main" val="3365583726"/>
                  </a:ext>
                </a:extLst>
              </a:tr>
              <a:tr h="298170">
                <a:tc>
                  <a:txBody>
                    <a:bodyPr/>
                    <a:lstStyle/>
                    <a:p>
                      <a:pPr algn="l" fontAlgn="ctr"/>
                      <a:r>
                        <a:rPr lang="en-GB" sz="1050" b="1" u="none" strike="noStrike">
                          <a:effectLst/>
                        </a:rPr>
                        <a:t>Revenue/Share TTM</a:t>
                      </a:r>
                      <a:endParaRPr lang="en-GB" sz="1050" b="1" i="0" u="none" strike="noStrike">
                        <a:solidFill>
                          <a:srgbClr val="000000"/>
                        </a:solidFill>
                        <a:effectLst/>
                        <a:latin typeface="Inherit"/>
                      </a:endParaRPr>
                    </a:p>
                  </a:txBody>
                  <a:tcPr marL="55628" marR="3090" marT="3090" marB="0" anchor="ctr">
                    <a:solidFill>
                      <a:schemeClr val="accent1">
                        <a:lumMod val="20000"/>
                        <a:lumOff val="80000"/>
                      </a:schemeClr>
                    </a:solidFill>
                  </a:tcPr>
                </a:tc>
                <a:tc>
                  <a:txBody>
                    <a:bodyPr/>
                    <a:lstStyle/>
                    <a:p>
                      <a:pPr algn="r" fontAlgn="ctr"/>
                      <a:r>
                        <a:rPr lang="en-GB" sz="1050" b="1" u="none" strike="noStrike">
                          <a:effectLst/>
                        </a:rPr>
                        <a:t>12.84</a:t>
                      </a:r>
                      <a:endParaRPr lang="en-GB" sz="1050" b="1" i="0" u="none" strike="noStrike">
                        <a:solidFill>
                          <a:srgbClr val="000000"/>
                        </a:solidFill>
                        <a:effectLst/>
                        <a:latin typeface="Arial" panose="020B0604020202020204" pitchFamily="34" charset="0"/>
                      </a:endParaRPr>
                    </a:p>
                  </a:txBody>
                  <a:tcPr marL="3090" marR="3090" marT="3090" marB="0" anchor="ctr">
                    <a:solidFill>
                      <a:schemeClr val="accent1">
                        <a:lumMod val="20000"/>
                        <a:lumOff val="80000"/>
                      </a:schemeClr>
                    </a:solidFill>
                  </a:tcPr>
                </a:tc>
                <a:extLst>
                  <a:ext uri="{0D108BD9-81ED-4DB2-BD59-A6C34878D82A}">
                    <a16:rowId xmlns:a16="http://schemas.microsoft.com/office/drawing/2014/main" val="4221395553"/>
                  </a:ext>
                </a:extLst>
              </a:tr>
              <a:tr h="267106">
                <a:tc>
                  <a:txBody>
                    <a:bodyPr/>
                    <a:lstStyle/>
                    <a:p>
                      <a:pPr algn="l" fontAlgn="ctr"/>
                      <a:r>
                        <a:rPr lang="en-GB" sz="1050" b="1" u="none" strike="noStrike">
                          <a:effectLst/>
                        </a:rPr>
                        <a:t>Basic EPS ANN</a:t>
                      </a:r>
                      <a:endParaRPr lang="en-GB" sz="1050" b="1" i="0" u="none" strike="noStrike">
                        <a:solidFill>
                          <a:srgbClr val="000000"/>
                        </a:solidFill>
                        <a:effectLst/>
                        <a:latin typeface="Inherit"/>
                      </a:endParaRPr>
                    </a:p>
                  </a:txBody>
                  <a:tcPr marL="55628" marR="3090" marT="3090" marB="0" anchor="ctr">
                    <a:solidFill>
                      <a:schemeClr val="accent1">
                        <a:lumMod val="20000"/>
                        <a:lumOff val="80000"/>
                      </a:schemeClr>
                    </a:solidFill>
                  </a:tcPr>
                </a:tc>
                <a:tc>
                  <a:txBody>
                    <a:bodyPr/>
                    <a:lstStyle/>
                    <a:p>
                      <a:pPr algn="r" fontAlgn="ctr"/>
                      <a:r>
                        <a:rPr lang="en-GB" sz="1050" b="1" u="none" strike="noStrike">
                          <a:effectLst/>
                        </a:rPr>
                        <a:t>0.14</a:t>
                      </a:r>
                      <a:endParaRPr lang="en-GB" sz="1050" b="1" i="0" u="none" strike="noStrike">
                        <a:solidFill>
                          <a:srgbClr val="000000"/>
                        </a:solidFill>
                        <a:effectLst/>
                        <a:latin typeface="Arial" panose="020B0604020202020204" pitchFamily="34" charset="0"/>
                      </a:endParaRPr>
                    </a:p>
                  </a:txBody>
                  <a:tcPr marL="3090" marR="3090" marT="3090" marB="0" anchor="ctr">
                    <a:solidFill>
                      <a:schemeClr val="accent1">
                        <a:lumMod val="20000"/>
                        <a:lumOff val="80000"/>
                      </a:schemeClr>
                    </a:solidFill>
                  </a:tcPr>
                </a:tc>
                <a:extLst>
                  <a:ext uri="{0D108BD9-81ED-4DB2-BD59-A6C34878D82A}">
                    <a16:rowId xmlns:a16="http://schemas.microsoft.com/office/drawing/2014/main" val="2486472902"/>
                  </a:ext>
                </a:extLst>
              </a:tr>
              <a:tr h="199829">
                <a:tc>
                  <a:txBody>
                    <a:bodyPr/>
                    <a:lstStyle/>
                    <a:p>
                      <a:pPr algn="l" fontAlgn="ctr"/>
                      <a:r>
                        <a:rPr lang="en-GB" sz="1050" b="1" u="none" strike="noStrike">
                          <a:effectLst/>
                        </a:rPr>
                        <a:t>Quick Ratio MRQ</a:t>
                      </a:r>
                      <a:endParaRPr lang="en-GB" sz="1050" b="1" i="0" u="none" strike="noStrike">
                        <a:solidFill>
                          <a:srgbClr val="000000"/>
                        </a:solidFill>
                        <a:effectLst/>
                        <a:latin typeface="Inherit"/>
                      </a:endParaRPr>
                    </a:p>
                  </a:txBody>
                  <a:tcPr marL="55628" marR="3090" marT="3090" marB="0" anchor="ctr">
                    <a:solidFill>
                      <a:schemeClr val="accent1">
                        <a:lumMod val="20000"/>
                        <a:lumOff val="80000"/>
                      </a:schemeClr>
                    </a:solidFill>
                  </a:tcPr>
                </a:tc>
                <a:tc>
                  <a:txBody>
                    <a:bodyPr/>
                    <a:lstStyle/>
                    <a:p>
                      <a:pPr algn="r" fontAlgn="ctr"/>
                      <a:r>
                        <a:rPr lang="en-GB" sz="1050" b="1" u="none" strike="noStrike">
                          <a:effectLst/>
                        </a:rPr>
                        <a:t>1.11</a:t>
                      </a:r>
                      <a:endParaRPr lang="en-GB" sz="1050" b="1" i="0" u="none" strike="noStrike">
                        <a:solidFill>
                          <a:srgbClr val="000000"/>
                        </a:solidFill>
                        <a:effectLst/>
                        <a:latin typeface="Arial" panose="020B0604020202020204" pitchFamily="34" charset="0"/>
                      </a:endParaRPr>
                    </a:p>
                  </a:txBody>
                  <a:tcPr marL="3090" marR="3090" marT="3090" marB="0" anchor="ctr">
                    <a:solidFill>
                      <a:schemeClr val="accent1">
                        <a:lumMod val="20000"/>
                        <a:lumOff val="80000"/>
                      </a:schemeClr>
                    </a:solidFill>
                  </a:tcPr>
                </a:tc>
                <a:extLst>
                  <a:ext uri="{0D108BD9-81ED-4DB2-BD59-A6C34878D82A}">
                    <a16:rowId xmlns:a16="http://schemas.microsoft.com/office/drawing/2014/main" val="1402569108"/>
                  </a:ext>
                </a:extLst>
              </a:tr>
              <a:tr h="305947">
                <a:tc>
                  <a:txBody>
                    <a:bodyPr/>
                    <a:lstStyle/>
                    <a:p>
                      <a:pPr algn="l" fontAlgn="ctr"/>
                      <a:r>
                        <a:rPr lang="en-GB" sz="1050" b="1" u="none" strike="noStrike">
                          <a:effectLst/>
                        </a:rPr>
                        <a:t>Current Ratio MRQ</a:t>
                      </a:r>
                      <a:endParaRPr lang="en-GB" sz="1050" b="1" i="0" u="none" strike="noStrike">
                        <a:solidFill>
                          <a:srgbClr val="000000"/>
                        </a:solidFill>
                        <a:effectLst/>
                        <a:latin typeface="Inherit"/>
                      </a:endParaRPr>
                    </a:p>
                  </a:txBody>
                  <a:tcPr marL="55628" marR="3090" marT="3090" marB="0" anchor="ctr">
                    <a:solidFill>
                      <a:schemeClr val="accent1">
                        <a:lumMod val="20000"/>
                        <a:lumOff val="80000"/>
                      </a:schemeClr>
                    </a:solidFill>
                  </a:tcPr>
                </a:tc>
                <a:tc>
                  <a:txBody>
                    <a:bodyPr/>
                    <a:lstStyle/>
                    <a:p>
                      <a:pPr algn="r" fontAlgn="ctr"/>
                      <a:r>
                        <a:rPr lang="en-GB" sz="1050" b="1" u="none" strike="noStrike">
                          <a:effectLst/>
                        </a:rPr>
                        <a:t>1.84</a:t>
                      </a:r>
                      <a:endParaRPr lang="en-GB" sz="1050" b="1" i="0" u="none" strike="noStrike">
                        <a:solidFill>
                          <a:srgbClr val="000000"/>
                        </a:solidFill>
                        <a:effectLst/>
                        <a:latin typeface="Arial" panose="020B0604020202020204" pitchFamily="34" charset="0"/>
                      </a:endParaRPr>
                    </a:p>
                  </a:txBody>
                  <a:tcPr marL="3090" marR="3090" marT="3090" marB="0" anchor="ctr">
                    <a:solidFill>
                      <a:schemeClr val="accent1">
                        <a:lumMod val="20000"/>
                        <a:lumOff val="80000"/>
                      </a:schemeClr>
                    </a:solidFill>
                  </a:tcPr>
                </a:tc>
                <a:extLst>
                  <a:ext uri="{0D108BD9-81ED-4DB2-BD59-A6C34878D82A}">
                    <a16:rowId xmlns:a16="http://schemas.microsoft.com/office/drawing/2014/main" val="4170783923"/>
                  </a:ext>
                </a:extLst>
              </a:tr>
              <a:tr h="305947">
                <a:tc>
                  <a:txBody>
                    <a:bodyPr/>
                    <a:lstStyle/>
                    <a:p>
                      <a:pPr algn="l" fontAlgn="ctr"/>
                      <a:r>
                        <a:rPr lang="en-GB" sz="1050" b="1" u="none" strike="noStrike">
                          <a:effectLst/>
                        </a:rPr>
                        <a:t>Asset Turnover TTM</a:t>
                      </a:r>
                      <a:endParaRPr lang="en-GB" sz="1050" b="1" i="0" u="none" strike="noStrike">
                        <a:solidFill>
                          <a:srgbClr val="000000"/>
                        </a:solidFill>
                        <a:effectLst/>
                        <a:latin typeface="Inherit"/>
                      </a:endParaRPr>
                    </a:p>
                  </a:txBody>
                  <a:tcPr marL="55628" marR="3090" marT="3090" marB="0" anchor="ctr">
                    <a:solidFill>
                      <a:schemeClr val="accent1">
                        <a:lumMod val="20000"/>
                        <a:lumOff val="80000"/>
                      </a:schemeClr>
                    </a:solidFill>
                  </a:tcPr>
                </a:tc>
                <a:tc>
                  <a:txBody>
                    <a:bodyPr/>
                    <a:lstStyle/>
                    <a:p>
                      <a:pPr algn="r" fontAlgn="ctr"/>
                      <a:r>
                        <a:rPr lang="en-GB" sz="1050" b="1" u="none" strike="noStrike">
                          <a:effectLst/>
                        </a:rPr>
                        <a:t>1.27</a:t>
                      </a:r>
                      <a:endParaRPr lang="en-GB" sz="1050" b="1" i="0" u="none" strike="noStrike">
                        <a:solidFill>
                          <a:srgbClr val="000000"/>
                        </a:solidFill>
                        <a:effectLst/>
                        <a:latin typeface="Arial" panose="020B0604020202020204" pitchFamily="34" charset="0"/>
                      </a:endParaRPr>
                    </a:p>
                  </a:txBody>
                  <a:tcPr marL="3090" marR="3090" marT="3090" marB="0" anchor="ctr">
                    <a:solidFill>
                      <a:schemeClr val="accent1">
                        <a:lumMod val="20000"/>
                        <a:lumOff val="80000"/>
                      </a:schemeClr>
                    </a:solidFill>
                  </a:tcPr>
                </a:tc>
                <a:extLst>
                  <a:ext uri="{0D108BD9-81ED-4DB2-BD59-A6C34878D82A}">
                    <a16:rowId xmlns:a16="http://schemas.microsoft.com/office/drawing/2014/main" val="3731086268"/>
                  </a:ext>
                </a:extLst>
              </a:tr>
              <a:tr h="313814">
                <a:tc>
                  <a:txBody>
                    <a:bodyPr/>
                    <a:lstStyle/>
                    <a:p>
                      <a:pPr algn="l" fontAlgn="ctr"/>
                      <a:r>
                        <a:rPr lang="en-GB" sz="1050" b="1" u="none" strike="noStrike">
                          <a:effectLst/>
                        </a:rPr>
                        <a:t>Inventory Turnover TTM</a:t>
                      </a:r>
                      <a:endParaRPr lang="en-GB" sz="1050" b="1" i="0" u="none" strike="noStrike">
                        <a:solidFill>
                          <a:srgbClr val="000000"/>
                        </a:solidFill>
                        <a:effectLst/>
                        <a:latin typeface="Inherit"/>
                      </a:endParaRPr>
                    </a:p>
                  </a:txBody>
                  <a:tcPr marL="55628" marR="3090" marT="3090" marB="0" anchor="ctr">
                    <a:solidFill>
                      <a:schemeClr val="accent1">
                        <a:lumMod val="20000"/>
                        <a:lumOff val="80000"/>
                      </a:schemeClr>
                    </a:solidFill>
                  </a:tcPr>
                </a:tc>
                <a:tc>
                  <a:txBody>
                    <a:bodyPr/>
                    <a:lstStyle/>
                    <a:p>
                      <a:pPr algn="r" fontAlgn="ctr"/>
                      <a:r>
                        <a:rPr lang="en-GB" sz="1050" b="1" u="none" strike="noStrike">
                          <a:effectLst/>
                        </a:rPr>
                        <a:t>4.51</a:t>
                      </a:r>
                      <a:endParaRPr lang="en-GB" sz="1050" b="1" i="0" u="none" strike="noStrike">
                        <a:solidFill>
                          <a:srgbClr val="000000"/>
                        </a:solidFill>
                        <a:effectLst/>
                        <a:latin typeface="Arial" panose="020B0604020202020204" pitchFamily="34" charset="0"/>
                      </a:endParaRPr>
                    </a:p>
                  </a:txBody>
                  <a:tcPr marL="3090" marR="3090" marT="3090" marB="0" anchor="ctr">
                    <a:solidFill>
                      <a:schemeClr val="accent1">
                        <a:lumMod val="20000"/>
                        <a:lumOff val="80000"/>
                      </a:schemeClr>
                    </a:solidFill>
                  </a:tcPr>
                </a:tc>
                <a:extLst>
                  <a:ext uri="{0D108BD9-81ED-4DB2-BD59-A6C34878D82A}">
                    <a16:rowId xmlns:a16="http://schemas.microsoft.com/office/drawing/2014/main" val="2117484993"/>
                  </a:ext>
                </a:extLst>
              </a:tr>
              <a:tr h="351550">
                <a:tc>
                  <a:txBody>
                    <a:bodyPr/>
                    <a:lstStyle/>
                    <a:p>
                      <a:pPr algn="l" fontAlgn="ctr"/>
                      <a:r>
                        <a:rPr lang="en-GB" sz="1050" b="1" u="none" strike="noStrike">
                          <a:effectLst/>
                        </a:rPr>
                        <a:t>Receivable Turnover TTM</a:t>
                      </a:r>
                      <a:endParaRPr lang="en-GB" sz="1050" b="1" i="0" u="none" strike="noStrike">
                        <a:solidFill>
                          <a:srgbClr val="000000"/>
                        </a:solidFill>
                        <a:effectLst/>
                        <a:latin typeface="Inherit"/>
                      </a:endParaRPr>
                    </a:p>
                  </a:txBody>
                  <a:tcPr marL="55628" marR="3090" marT="3090" marB="0" anchor="ctr">
                    <a:solidFill>
                      <a:schemeClr val="accent1">
                        <a:lumMod val="20000"/>
                        <a:lumOff val="80000"/>
                      </a:schemeClr>
                    </a:solidFill>
                  </a:tcPr>
                </a:tc>
                <a:tc>
                  <a:txBody>
                    <a:bodyPr/>
                    <a:lstStyle/>
                    <a:p>
                      <a:pPr algn="r" fontAlgn="ctr"/>
                      <a:r>
                        <a:rPr lang="en-GB" sz="1050" b="1" u="none" strike="noStrike">
                          <a:effectLst/>
                        </a:rPr>
                        <a:t>3.9</a:t>
                      </a:r>
                      <a:endParaRPr lang="en-GB" sz="1050" b="1" i="0" u="none" strike="noStrike">
                        <a:solidFill>
                          <a:srgbClr val="000000"/>
                        </a:solidFill>
                        <a:effectLst/>
                        <a:latin typeface="Arial" panose="020B0604020202020204" pitchFamily="34" charset="0"/>
                      </a:endParaRPr>
                    </a:p>
                  </a:txBody>
                  <a:tcPr marL="3090" marR="3090" marT="3090" marB="0" anchor="ctr">
                    <a:solidFill>
                      <a:schemeClr val="accent1">
                        <a:lumMod val="20000"/>
                        <a:lumOff val="80000"/>
                      </a:schemeClr>
                    </a:solidFill>
                  </a:tcPr>
                </a:tc>
                <a:extLst>
                  <a:ext uri="{0D108BD9-81ED-4DB2-BD59-A6C34878D82A}">
                    <a16:rowId xmlns:a16="http://schemas.microsoft.com/office/drawing/2014/main" val="3891660426"/>
                  </a:ext>
                </a:extLst>
              </a:tr>
              <a:tr h="305947">
                <a:tc>
                  <a:txBody>
                    <a:bodyPr/>
                    <a:lstStyle/>
                    <a:p>
                      <a:pPr algn="l" fontAlgn="ctr"/>
                      <a:r>
                        <a:rPr lang="en-GB" sz="1050" b="1" u="none" strike="noStrike">
                          <a:effectLst/>
                        </a:rPr>
                        <a:t>Dividend Yield ANN</a:t>
                      </a:r>
                      <a:endParaRPr lang="en-GB" sz="1050" b="1" i="0" u="none" strike="noStrike">
                        <a:solidFill>
                          <a:srgbClr val="000000"/>
                        </a:solidFill>
                        <a:effectLst/>
                        <a:latin typeface="Inherit"/>
                      </a:endParaRPr>
                    </a:p>
                  </a:txBody>
                  <a:tcPr marL="55628" marR="3090" marT="3090" marB="0" anchor="ctr">
                    <a:solidFill>
                      <a:schemeClr val="accent1">
                        <a:lumMod val="20000"/>
                        <a:lumOff val="80000"/>
                      </a:schemeClr>
                    </a:solidFill>
                  </a:tcPr>
                </a:tc>
                <a:tc>
                  <a:txBody>
                    <a:bodyPr/>
                    <a:lstStyle/>
                    <a:p>
                      <a:pPr algn="r" fontAlgn="ctr"/>
                      <a:r>
                        <a:rPr lang="en-GB" sz="1050" b="1" u="none" strike="noStrike">
                          <a:effectLst/>
                        </a:rPr>
                        <a:t>3.34</a:t>
                      </a:r>
                      <a:endParaRPr lang="en-GB" sz="1050" b="1" i="0" u="none" strike="noStrike">
                        <a:solidFill>
                          <a:srgbClr val="000000"/>
                        </a:solidFill>
                        <a:effectLst/>
                        <a:latin typeface="Arial" panose="020B0604020202020204" pitchFamily="34" charset="0"/>
                      </a:endParaRPr>
                    </a:p>
                  </a:txBody>
                  <a:tcPr marL="3090" marR="3090" marT="3090" marB="0" anchor="ctr">
                    <a:solidFill>
                      <a:schemeClr val="accent1">
                        <a:lumMod val="20000"/>
                        <a:lumOff val="80000"/>
                      </a:schemeClr>
                    </a:solidFill>
                  </a:tcPr>
                </a:tc>
                <a:extLst>
                  <a:ext uri="{0D108BD9-81ED-4DB2-BD59-A6C34878D82A}">
                    <a16:rowId xmlns:a16="http://schemas.microsoft.com/office/drawing/2014/main" val="2761688124"/>
                  </a:ext>
                </a:extLst>
              </a:tr>
              <a:tr h="441953">
                <a:tc>
                  <a:txBody>
                    <a:bodyPr/>
                    <a:lstStyle/>
                    <a:p>
                      <a:pPr algn="l" fontAlgn="ctr"/>
                      <a:r>
                        <a:rPr lang="en-GB" sz="1050" b="1" u="none" strike="noStrike" dirty="0">
                          <a:effectLst/>
                        </a:rPr>
                        <a:t>Dividend Yield 5 Year Avg. </a:t>
                      </a:r>
                      <a:r>
                        <a:rPr lang="en-GB" sz="1050" b="1" u="none" strike="noStrike" kern="1200" dirty="0">
                          <a:solidFill>
                            <a:schemeClr val="dk1"/>
                          </a:solidFill>
                          <a:effectLst/>
                          <a:latin typeface="+mn-lt"/>
                          <a:ea typeface="+mn-ea"/>
                          <a:cs typeface="+mn-cs"/>
                        </a:rPr>
                        <a:t>5YA</a:t>
                      </a:r>
                    </a:p>
                  </a:txBody>
                  <a:tcPr marL="55628" marR="3090" marT="3090" marB="0" anchor="ctr">
                    <a:solidFill>
                      <a:schemeClr val="accent1">
                        <a:lumMod val="20000"/>
                        <a:lumOff val="80000"/>
                      </a:schemeClr>
                    </a:solidFill>
                  </a:tcPr>
                </a:tc>
                <a:tc>
                  <a:txBody>
                    <a:bodyPr/>
                    <a:lstStyle/>
                    <a:p>
                      <a:pPr algn="r" fontAlgn="ctr"/>
                      <a:r>
                        <a:rPr lang="en-GB" sz="1050" b="1" u="none" strike="noStrike" dirty="0">
                          <a:effectLst/>
                        </a:rPr>
                        <a:t>2.31</a:t>
                      </a:r>
                      <a:endParaRPr lang="en-GB" sz="1050" b="1" i="0" u="none" strike="noStrike" dirty="0">
                        <a:solidFill>
                          <a:srgbClr val="000000"/>
                        </a:solidFill>
                        <a:effectLst/>
                        <a:latin typeface="Arial" panose="020B0604020202020204" pitchFamily="34" charset="0"/>
                      </a:endParaRPr>
                    </a:p>
                  </a:txBody>
                  <a:tcPr marL="3090" marR="3090" marT="3090" marB="0" anchor="ctr">
                    <a:solidFill>
                      <a:schemeClr val="accent1">
                        <a:lumMod val="20000"/>
                        <a:lumOff val="80000"/>
                      </a:schemeClr>
                    </a:solidFill>
                  </a:tcPr>
                </a:tc>
                <a:extLst>
                  <a:ext uri="{0D108BD9-81ED-4DB2-BD59-A6C34878D82A}">
                    <a16:rowId xmlns:a16="http://schemas.microsoft.com/office/drawing/2014/main" val="147623175"/>
                  </a:ext>
                </a:extLst>
              </a:tr>
              <a:tr h="337588">
                <a:tc>
                  <a:txBody>
                    <a:bodyPr/>
                    <a:lstStyle/>
                    <a:p>
                      <a:pPr algn="l" fontAlgn="ctr"/>
                      <a:r>
                        <a:rPr lang="en-GB" sz="1050" b="1" u="none" strike="noStrike">
                          <a:effectLst/>
                        </a:rPr>
                        <a:t>Dividend Growth Rate ANN</a:t>
                      </a:r>
                      <a:endParaRPr lang="en-GB" sz="1050" b="1" i="0" u="none" strike="noStrike">
                        <a:solidFill>
                          <a:srgbClr val="000000"/>
                        </a:solidFill>
                        <a:effectLst/>
                        <a:latin typeface="Inherit"/>
                      </a:endParaRPr>
                    </a:p>
                  </a:txBody>
                  <a:tcPr marL="55628" marR="3090" marT="3090" marB="0" anchor="ctr">
                    <a:solidFill>
                      <a:schemeClr val="accent1">
                        <a:lumMod val="20000"/>
                        <a:lumOff val="80000"/>
                      </a:schemeClr>
                    </a:solidFill>
                  </a:tcPr>
                </a:tc>
                <a:tc>
                  <a:txBody>
                    <a:bodyPr/>
                    <a:lstStyle/>
                    <a:p>
                      <a:pPr algn="r" fontAlgn="ctr"/>
                      <a:r>
                        <a:rPr lang="en-GB" sz="1050" b="1" u="none" strike="noStrike">
                          <a:effectLst/>
                        </a:rPr>
                        <a:t>5</a:t>
                      </a:r>
                      <a:endParaRPr lang="en-GB" sz="1050" b="1" i="0" u="none" strike="noStrike">
                        <a:solidFill>
                          <a:srgbClr val="000000"/>
                        </a:solidFill>
                        <a:effectLst/>
                        <a:latin typeface="Arial" panose="020B0604020202020204" pitchFamily="34" charset="0"/>
                      </a:endParaRPr>
                    </a:p>
                  </a:txBody>
                  <a:tcPr marL="3090" marR="3090" marT="3090" marB="0" anchor="ctr">
                    <a:solidFill>
                      <a:schemeClr val="accent1">
                        <a:lumMod val="20000"/>
                        <a:lumOff val="80000"/>
                      </a:schemeClr>
                    </a:solidFill>
                  </a:tcPr>
                </a:tc>
                <a:extLst>
                  <a:ext uri="{0D108BD9-81ED-4DB2-BD59-A6C34878D82A}">
                    <a16:rowId xmlns:a16="http://schemas.microsoft.com/office/drawing/2014/main" val="1794838017"/>
                  </a:ext>
                </a:extLst>
              </a:tr>
              <a:tr h="310802">
                <a:tc>
                  <a:txBody>
                    <a:bodyPr/>
                    <a:lstStyle/>
                    <a:p>
                      <a:pPr algn="l" fontAlgn="ctr"/>
                      <a:r>
                        <a:rPr lang="en-GB" sz="1050" b="1" u="none" strike="noStrike">
                          <a:effectLst/>
                        </a:rPr>
                        <a:t>Payout Ratio TTM</a:t>
                      </a:r>
                      <a:endParaRPr lang="en-GB" sz="1050" b="1" i="0" u="none" strike="noStrike">
                        <a:solidFill>
                          <a:srgbClr val="000000"/>
                        </a:solidFill>
                        <a:effectLst/>
                        <a:latin typeface="Inherit"/>
                      </a:endParaRPr>
                    </a:p>
                  </a:txBody>
                  <a:tcPr marL="55628" marR="3090" marT="3090" marB="0" anchor="ctr">
                    <a:solidFill>
                      <a:schemeClr val="accent1">
                        <a:lumMod val="20000"/>
                        <a:lumOff val="80000"/>
                      </a:schemeClr>
                    </a:solidFill>
                  </a:tcPr>
                </a:tc>
                <a:tc>
                  <a:txBody>
                    <a:bodyPr/>
                    <a:lstStyle/>
                    <a:p>
                      <a:pPr algn="r" fontAlgn="ctr"/>
                      <a:r>
                        <a:rPr lang="en-GB" sz="1050" b="1" u="none" strike="noStrike" dirty="0">
                          <a:effectLst/>
                        </a:rPr>
                        <a:t>36.78</a:t>
                      </a:r>
                      <a:endParaRPr lang="en-GB" sz="1050" b="1" i="0" u="none" strike="noStrike" dirty="0">
                        <a:solidFill>
                          <a:srgbClr val="000000"/>
                        </a:solidFill>
                        <a:effectLst/>
                        <a:latin typeface="Arial" panose="020B0604020202020204" pitchFamily="34" charset="0"/>
                      </a:endParaRPr>
                    </a:p>
                  </a:txBody>
                  <a:tcPr marL="3090" marR="3090" marT="3090" marB="0" anchor="ctr">
                    <a:solidFill>
                      <a:schemeClr val="accent1">
                        <a:lumMod val="20000"/>
                        <a:lumOff val="80000"/>
                      </a:schemeClr>
                    </a:solidFill>
                  </a:tcPr>
                </a:tc>
                <a:extLst>
                  <a:ext uri="{0D108BD9-81ED-4DB2-BD59-A6C34878D82A}">
                    <a16:rowId xmlns:a16="http://schemas.microsoft.com/office/drawing/2014/main" val="4226336017"/>
                  </a:ext>
                </a:extLst>
              </a:tr>
            </a:tbl>
          </a:graphicData>
        </a:graphic>
      </p:graphicFrame>
      <p:graphicFrame>
        <p:nvGraphicFramePr>
          <p:cNvPr id="13" name="Table 12">
            <a:extLst>
              <a:ext uri="{FF2B5EF4-FFF2-40B4-BE49-F238E27FC236}">
                <a16:creationId xmlns:a16="http://schemas.microsoft.com/office/drawing/2014/main" id="{C1F2DC47-7CB7-610A-9CC6-C866D5B54F7A}"/>
              </a:ext>
            </a:extLst>
          </p:cNvPr>
          <p:cNvGraphicFramePr>
            <a:graphicFrameLocks noGrp="1"/>
          </p:cNvGraphicFramePr>
          <p:nvPr>
            <p:extLst>
              <p:ext uri="{D42A27DB-BD31-4B8C-83A1-F6EECF244321}">
                <p14:modId xmlns:p14="http://schemas.microsoft.com/office/powerpoint/2010/main" val="1235103184"/>
              </p:ext>
            </p:extLst>
          </p:nvPr>
        </p:nvGraphicFramePr>
        <p:xfrm>
          <a:off x="2539691" y="1142554"/>
          <a:ext cx="2130376" cy="5608798"/>
        </p:xfrm>
        <a:graphic>
          <a:graphicData uri="http://schemas.openxmlformats.org/drawingml/2006/table">
            <a:tbl>
              <a:tblPr>
                <a:tableStyleId>{5C22544A-7EE6-4342-B048-85BDC9FD1C3A}</a:tableStyleId>
              </a:tblPr>
              <a:tblGrid>
                <a:gridCol w="1633687">
                  <a:extLst>
                    <a:ext uri="{9D8B030D-6E8A-4147-A177-3AD203B41FA5}">
                      <a16:colId xmlns:a16="http://schemas.microsoft.com/office/drawing/2014/main" val="2294773834"/>
                    </a:ext>
                  </a:extLst>
                </a:gridCol>
                <a:gridCol w="496689">
                  <a:extLst>
                    <a:ext uri="{9D8B030D-6E8A-4147-A177-3AD203B41FA5}">
                      <a16:colId xmlns:a16="http://schemas.microsoft.com/office/drawing/2014/main" val="3843090115"/>
                    </a:ext>
                  </a:extLst>
                </a:gridCol>
              </a:tblGrid>
              <a:tr h="208542">
                <a:tc>
                  <a:txBody>
                    <a:bodyPr/>
                    <a:lstStyle/>
                    <a:p>
                      <a:pPr algn="l" fontAlgn="ctr"/>
                      <a:r>
                        <a:rPr lang="en-GB" sz="1000" b="1" u="none" strike="noStrike" kern="1200" dirty="0">
                          <a:solidFill>
                            <a:schemeClr val="tx1"/>
                          </a:solidFill>
                          <a:effectLst/>
                          <a:latin typeface="+mn-lt"/>
                          <a:ea typeface="+mn-ea"/>
                          <a:cs typeface="+mn-cs"/>
                        </a:rPr>
                        <a:t>P/E Ratio TTM</a:t>
                      </a:r>
                    </a:p>
                  </a:txBody>
                  <a:tcPr marL="208309" marR="7715" marT="7715" marB="0" anchor="ctr">
                    <a:solidFill>
                      <a:schemeClr val="accent1"/>
                    </a:solidFill>
                  </a:tcPr>
                </a:tc>
                <a:tc>
                  <a:txBody>
                    <a:bodyPr/>
                    <a:lstStyle/>
                    <a:p>
                      <a:pPr algn="r" fontAlgn="ctr"/>
                      <a:r>
                        <a:rPr lang="en-GB" sz="1000" b="1" u="none" strike="noStrike" kern="1200">
                          <a:solidFill>
                            <a:schemeClr val="tx1"/>
                          </a:solidFill>
                          <a:effectLst/>
                          <a:latin typeface="+mn-lt"/>
                          <a:ea typeface="+mn-ea"/>
                          <a:cs typeface="+mn-cs"/>
                        </a:rPr>
                        <a:t>22.57</a:t>
                      </a:r>
                    </a:p>
                  </a:txBody>
                  <a:tcPr marL="7715" marR="69436" marT="7715" marB="0" anchor="ctr">
                    <a:solidFill>
                      <a:schemeClr val="accent1"/>
                    </a:solidFill>
                  </a:tcPr>
                </a:tc>
                <a:extLst>
                  <a:ext uri="{0D108BD9-81ED-4DB2-BD59-A6C34878D82A}">
                    <a16:rowId xmlns:a16="http://schemas.microsoft.com/office/drawing/2014/main" val="999841328"/>
                  </a:ext>
                </a:extLst>
              </a:tr>
              <a:tr h="209208">
                <a:tc>
                  <a:txBody>
                    <a:bodyPr/>
                    <a:lstStyle/>
                    <a:p>
                      <a:pPr algn="l" fontAlgn="ctr"/>
                      <a:r>
                        <a:rPr lang="en-GB" sz="1000" b="1" u="none" strike="noStrike" kern="1200" dirty="0">
                          <a:solidFill>
                            <a:schemeClr val="tx1"/>
                          </a:solidFill>
                          <a:effectLst/>
                          <a:latin typeface="+mn-lt"/>
                          <a:ea typeface="+mn-ea"/>
                          <a:cs typeface="+mn-cs"/>
                        </a:rPr>
                        <a:t>Price to Sales TTM</a:t>
                      </a:r>
                    </a:p>
                  </a:txBody>
                  <a:tcPr marL="208309" marR="7715" marT="7715" marB="0" anchor="ctr">
                    <a:solidFill>
                      <a:schemeClr val="accent1"/>
                    </a:solidFill>
                  </a:tcPr>
                </a:tc>
                <a:tc>
                  <a:txBody>
                    <a:bodyPr/>
                    <a:lstStyle/>
                    <a:p>
                      <a:pPr algn="r" fontAlgn="ctr"/>
                      <a:r>
                        <a:rPr lang="en-GB" sz="1000" b="1" u="none" strike="noStrike" kern="1200">
                          <a:solidFill>
                            <a:schemeClr val="tx1"/>
                          </a:solidFill>
                          <a:effectLst/>
                          <a:latin typeface="+mn-lt"/>
                          <a:ea typeface="+mn-ea"/>
                          <a:cs typeface="+mn-cs"/>
                        </a:rPr>
                        <a:t>0.6</a:t>
                      </a:r>
                    </a:p>
                  </a:txBody>
                  <a:tcPr marL="7715" marR="69436" marT="7715" marB="0" anchor="ctr">
                    <a:solidFill>
                      <a:schemeClr val="accent1"/>
                    </a:solidFill>
                  </a:tcPr>
                </a:tc>
                <a:extLst>
                  <a:ext uri="{0D108BD9-81ED-4DB2-BD59-A6C34878D82A}">
                    <a16:rowId xmlns:a16="http://schemas.microsoft.com/office/drawing/2014/main" val="577922583"/>
                  </a:ext>
                </a:extLst>
              </a:tr>
              <a:tr h="206963">
                <a:tc>
                  <a:txBody>
                    <a:bodyPr/>
                    <a:lstStyle/>
                    <a:p>
                      <a:pPr algn="l" fontAlgn="ctr"/>
                      <a:r>
                        <a:rPr lang="en-GB" sz="1000" b="1" u="none" strike="noStrike" kern="1200" dirty="0">
                          <a:solidFill>
                            <a:schemeClr val="tx1"/>
                          </a:solidFill>
                          <a:effectLst/>
                          <a:latin typeface="+mn-lt"/>
                          <a:ea typeface="+mn-ea"/>
                          <a:cs typeface="+mn-cs"/>
                        </a:rPr>
                        <a:t>Operating margin TTM</a:t>
                      </a:r>
                    </a:p>
                  </a:txBody>
                  <a:tcPr marL="208309" marR="7715" marT="7715" marB="0" anchor="ctr">
                    <a:solidFill>
                      <a:schemeClr val="accent1"/>
                    </a:solidFill>
                  </a:tcPr>
                </a:tc>
                <a:tc>
                  <a:txBody>
                    <a:bodyPr/>
                    <a:lstStyle/>
                    <a:p>
                      <a:pPr algn="r" fontAlgn="ctr"/>
                      <a:r>
                        <a:rPr lang="en-GB" sz="1000" b="1" u="none" strike="noStrike" kern="1200">
                          <a:solidFill>
                            <a:schemeClr val="tx1"/>
                          </a:solidFill>
                          <a:effectLst/>
                          <a:latin typeface="+mn-lt"/>
                          <a:ea typeface="+mn-ea"/>
                          <a:cs typeface="+mn-cs"/>
                        </a:rPr>
                        <a:t>4.01%</a:t>
                      </a:r>
                    </a:p>
                  </a:txBody>
                  <a:tcPr marL="7715" marR="69436" marT="7715" marB="0" anchor="ctr">
                    <a:solidFill>
                      <a:schemeClr val="accent1"/>
                    </a:solidFill>
                  </a:tcPr>
                </a:tc>
                <a:extLst>
                  <a:ext uri="{0D108BD9-81ED-4DB2-BD59-A6C34878D82A}">
                    <a16:rowId xmlns:a16="http://schemas.microsoft.com/office/drawing/2014/main" val="1290725626"/>
                  </a:ext>
                </a:extLst>
              </a:tr>
              <a:tr h="322746">
                <a:tc>
                  <a:txBody>
                    <a:bodyPr/>
                    <a:lstStyle/>
                    <a:p>
                      <a:pPr algn="l" fontAlgn="ctr"/>
                      <a:r>
                        <a:rPr lang="en-GB" sz="1000" b="1" u="none" strike="noStrike" kern="1200" dirty="0">
                          <a:solidFill>
                            <a:schemeClr val="tx1"/>
                          </a:solidFill>
                          <a:effectLst/>
                          <a:latin typeface="+mn-lt"/>
                          <a:ea typeface="+mn-ea"/>
                          <a:cs typeface="+mn-cs"/>
                        </a:rPr>
                        <a:t>Operating margin 5YA</a:t>
                      </a:r>
                    </a:p>
                  </a:txBody>
                  <a:tcPr marL="208309" marR="7715" marT="7715" marB="0" anchor="ctr">
                    <a:solidFill>
                      <a:schemeClr val="accent1"/>
                    </a:solidFill>
                  </a:tcPr>
                </a:tc>
                <a:tc>
                  <a:txBody>
                    <a:bodyPr/>
                    <a:lstStyle/>
                    <a:p>
                      <a:pPr algn="r" fontAlgn="ctr"/>
                      <a:r>
                        <a:rPr lang="en-GB" sz="1000" b="1" u="none" strike="noStrike" kern="1200">
                          <a:solidFill>
                            <a:schemeClr val="tx1"/>
                          </a:solidFill>
                          <a:effectLst/>
                          <a:latin typeface="+mn-lt"/>
                          <a:ea typeface="+mn-ea"/>
                          <a:cs typeface="+mn-cs"/>
                        </a:rPr>
                        <a:t>4.94%</a:t>
                      </a:r>
                    </a:p>
                  </a:txBody>
                  <a:tcPr marL="7715" marR="69436" marT="7715" marB="0" anchor="ctr">
                    <a:solidFill>
                      <a:schemeClr val="accent1"/>
                    </a:solidFill>
                  </a:tcPr>
                </a:tc>
                <a:extLst>
                  <a:ext uri="{0D108BD9-81ED-4DB2-BD59-A6C34878D82A}">
                    <a16:rowId xmlns:a16="http://schemas.microsoft.com/office/drawing/2014/main" val="1617537541"/>
                  </a:ext>
                </a:extLst>
              </a:tr>
              <a:tr h="348226">
                <a:tc>
                  <a:txBody>
                    <a:bodyPr/>
                    <a:lstStyle/>
                    <a:p>
                      <a:pPr algn="l" fontAlgn="ctr"/>
                      <a:r>
                        <a:rPr lang="en-GB" sz="1000" b="1" u="none" strike="noStrike" kern="1200" dirty="0">
                          <a:solidFill>
                            <a:schemeClr val="tx1"/>
                          </a:solidFill>
                          <a:effectLst/>
                          <a:latin typeface="+mn-lt"/>
                          <a:ea typeface="+mn-ea"/>
                          <a:cs typeface="+mn-cs"/>
                        </a:rPr>
                        <a:t>Pretax margin TTM</a:t>
                      </a:r>
                    </a:p>
                  </a:txBody>
                  <a:tcPr marL="208309" marR="7715" marT="7715" marB="0" anchor="ctr">
                    <a:solidFill>
                      <a:schemeClr val="accent1"/>
                    </a:solidFill>
                  </a:tcPr>
                </a:tc>
                <a:tc>
                  <a:txBody>
                    <a:bodyPr/>
                    <a:lstStyle/>
                    <a:p>
                      <a:pPr algn="r" fontAlgn="ctr"/>
                      <a:r>
                        <a:rPr lang="en-GB" sz="1000" b="1" u="none" strike="noStrike" kern="1200">
                          <a:solidFill>
                            <a:schemeClr val="tx1"/>
                          </a:solidFill>
                          <a:effectLst/>
                          <a:latin typeface="+mn-lt"/>
                          <a:ea typeface="+mn-ea"/>
                          <a:cs typeface="+mn-cs"/>
                        </a:rPr>
                        <a:t>3.45%</a:t>
                      </a:r>
                    </a:p>
                  </a:txBody>
                  <a:tcPr marL="7715" marR="69436" marT="7715" marB="0" anchor="ctr">
                    <a:solidFill>
                      <a:schemeClr val="accent1"/>
                    </a:solidFill>
                  </a:tcPr>
                </a:tc>
                <a:extLst>
                  <a:ext uri="{0D108BD9-81ED-4DB2-BD59-A6C34878D82A}">
                    <a16:rowId xmlns:a16="http://schemas.microsoft.com/office/drawing/2014/main" val="3329356175"/>
                  </a:ext>
                </a:extLst>
              </a:tr>
              <a:tr h="322746">
                <a:tc>
                  <a:txBody>
                    <a:bodyPr/>
                    <a:lstStyle/>
                    <a:p>
                      <a:pPr algn="l" fontAlgn="ctr"/>
                      <a:r>
                        <a:rPr lang="en-GB" sz="1000" b="1" u="none" strike="noStrike" kern="1200" dirty="0">
                          <a:solidFill>
                            <a:schemeClr val="tx1"/>
                          </a:solidFill>
                          <a:effectLst/>
                          <a:latin typeface="+mn-lt"/>
                          <a:ea typeface="+mn-ea"/>
                          <a:cs typeface="+mn-cs"/>
                        </a:rPr>
                        <a:t>Pretax margin 5YA</a:t>
                      </a:r>
                    </a:p>
                  </a:txBody>
                  <a:tcPr marL="208309" marR="7715" marT="7715" marB="0" anchor="ctr">
                    <a:solidFill>
                      <a:schemeClr val="accent1"/>
                    </a:solidFill>
                  </a:tcPr>
                </a:tc>
                <a:tc>
                  <a:txBody>
                    <a:bodyPr/>
                    <a:lstStyle/>
                    <a:p>
                      <a:pPr algn="r" fontAlgn="ctr"/>
                      <a:r>
                        <a:rPr lang="en-GB" sz="1000" b="1" u="none" strike="noStrike" kern="1200">
                          <a:solidFill>
                            <a:schemeClr val="tx1"/>
                          </a:solidFill>
                          <a:effectLst/>
                          <a:latin typeface="+mn-lt"/>
                          <a:ea typeface="+mn-ea"/>
                          <a:cs typeface="+mn-cs"/>
                        </a:rPr>
                        <a:t>4.78%</a:t>
                      </a:r>
                    </a:p>
                  </a:txBody>
                  <a:tcPr marL="7715" marR="69436" marT="7715" marB="0" anchor="ctr">
                    <a:solidFill>
                      <a:schemeClr val="accent1"/>
                    </a:solidFill>
                  </a:tcPr>
                </a:tc>
                <a:extLst>
                  <a:ext uri="{0D108BD9-81ED-4DB2-BD59-A6C34878D82A}">
                    <a16:rowId xmlns:a16="http://schemas.microsoft.com/office/drawing/2014/main" val="3326785603"/>
                  </a:ext>
                </a:extLst>
              </a:tr>
              <a:tr h="322745">
                <a:tc>
                  <a:txBody>
                    <a:bodyPr/>
                    <a:lstStyle/>
                    <a:p>
                      <a:pPr algn="l" fontAlgn="ctr"/>
                      <a:r>
                        <a:rPr lang="en-GB" sz="1000" b="1" u="none" strike="noStrike" kern="1200" dirty="0">
                          <a:solidFill>
                            <a:schemeClr val="tx1"/>
                          </a:solidFill>
                          <a:effectLst/>
                          <a:latin typeface="+mn-lt"/>
                          <a:ea typeface="+mn-ea"/>
                          <a:cs typeface="+mn-cs"/>
                        </a:rPr>
                        <a:t>Net Profit margin TTM</a:t>
                      </a:r>
                    </a:p>
                  </a:txBody>
                  <a:tcPr marL="208309" marR="7715" marT="7715" marB="0" anchor="ctr">
                    <a:solidFill>
                      <a:schemeClr val="accent1"/>
                    </a:solidFill>
                  </a:tcPr>
                </a:tc>
                <a:tc>
                  <a:txBody>
                    <a:bodyPr/>
                    <a:lstStyle/>
                    <a:p>
                      <a:pPr algn="r" fontAlgn="ctr"/>
                      <a:r>
                        <a:rPr lang="en-GB" sz="1000" b="1" u="none" strike="noStrike" kern="1200">
                          <a:solidFill>
                            <a:schemeClr val="tx1"/>
                          </a:solidFill>
                          <a:effectLst/>
                          <a:latin typeface="+mn-lt"/>
                          <a:ea typeface="+mn-ea"/>
                          <a:cs typeface="+mn-cs"/>
                        </a:rPr>
                        <a:t>2.67%</a:t>
                      </a:r>
                    </a:p>
                  </a:txBody>
                  <a:tcPr marL="7715" marR="69436" marT="7715" marB="0" anchor="ctr">
                    <a:solidFill>
                      <a:schemeClr val="accent1"/>
                    </a:solidFill>
                  </a:tcPr>
                </a:tc>
                <a:extLst>
                  <a:ext uri="{0D108BD9-81ED-4DB2-BD59-A6C34878D82A}">
                    <a16:rowId xmlns:a16="http://schemas.microsoft.com/office/drawing/2014/main" val="1372212727"/>
                  </a:ext>
                </a:extLst>
              </a:tr>
              <a:tr h="229320">
                <a:tc>
                  <a:txBody>
                    <a:bodyPr/>
                    <a:lstStyle/>
                    <a:p>
                      <a:pPr algn="l" fontAlgn="ctr"/>
                      <a:r>
                        <a:rPr lang="en-GB" sz="1000" b="1" u="none" strike="noStrike" kern="1200" dirty="0">
                          <a:solidFill>
                            <a:schemeClr val="tx1"/>
                          </a:solidFill>
                          <a:effectLst/>
                          <a:latin typeface="+mn-lt"/>
                          <a:ea typeface="+mn-ea"/>
                          <a:cs typeface="+mn-cs"/>
                        </a:rPr>
                        <a:t>Net Profit margin 5YA</a:t>
                      </a:r>
                    </a:p>
                  </a:txBody>
                  <a:tcPr marL="208309" marR="7715" marT="7715" marB="0" anchor="ctr">
                    <a:solidFill>
                      <a:schemeClr val="accent1"/>
                    </a:solidFill>
                  </a:tcPr>
                </a:tc>
                <a:tc>
                  <a:txBody>
                    <a:bodyPr/>
                    <a:lstStyle/>
                    <a:p>
                      <a:pPr algn="r" fontAlgn="ctr"/>
                      <a:r>
                        <a:rPr lang="en-GB" sz="1000" b="1" u="none" strike="noStrike" kern="1200">
                          <a:solidFill>
                            <a:schemeClr val="tx1"/>
                          </a:solidFill>
                          <a:effectLst/>
                          <a:latin typeface="+mn-lt"/>
                          <a:ea typeface="+mn-ea"/>
                          <a:cs typeface="+mn-cs"/>
                        </a:rPr>
                        <a:t>3.99%</a:t>
                      </a:r>
                    </a:p>
                  </a:txBody>
                  <a:tcPr marL="7715" marR="69436" marT="7715" marB="0" anchor="ctr">
                    <a:solidFill>
                      <a:schemeClr val="accent1"/>
                    </a:solidFill>
                  </a:tcPr>
                </a:tc>
                <a:extLst>
                  <a:ext uri="{0D108BD9-81ED-4DB2-BD59-A6C34878D82A}">
                    <a16:rowId xmlns:a16="http://schemas.microsoft.com/office/drawing/2014/main" val="742808238"/>
                  </a:ext>
                </a:extLst>
              </a:tr>
              <a:tr h="297265">
                <a:tc>
                  <a:txBody>
                    <a:bodyPr/>
                    <a:lstStyle/>
                    <a:p>
                      <a:pPr algn="l" fontAlgn="ctr"/>
                      <a:r>
                        <a:rPr lang="en-GB" sz="1000" b="1" u="none" strike="noStrike" kern="1200" dirty="0">
                          <a:solidFill>
                            <a:schemeClr val="tx1"/>
                          </a:solidFill>
                          <a:effectLst/>
                          <a:latin typeface="+mn-lt"/>
                          <a:ea typeface="+mn-ea"/>
                          <a:cs typeface="+mn-cs"/>
                        </a:rPr>
                        <a:t>Revenue/Share TTM</a:t>
                      </a:r>
                    </a:p>
                  </a:txBody>
                  <a:tcPr marL="208309" marR="7715" marT="7715" marB="0" anchor="ctr">
                    <a:solidFill>
                      <a:schemeClr val="accent1"/>
                    </a:solidFill>
                  </a:tcPr>
                </a:tc>
                <a:tc>
                  <a:txBody>
                    <a:bodyPr/>
                    <a:lstStyle/>
                    <a:p>
                      <a:pPr algn="r" fontAlgn="ctr"/>
                      <a:r>
                        <a:rPr lang="en-GB" sz="1000" b="1" u="none" strike="noStrike" kern="1200" dirty="0">
                          <a:solidFill>
                            <a:schemeClr val="tx1"/>
                          </a:solidFill>
                          <a:effectLst/>
                          <a:latin typeface="+mn-lt"/>
                          <a:ea typeface="+mn-ea"/>
                          <a:cs typeface="+mn-cs"/>
                        </a:rPr>
                        <a:t>13.94</a:t>
                      </a:r>
                    </a:p>
                  </a:txBody>
                  <a:tcPr marL="7715" marR="69436" marT="7715" marB="0" anchor="ctr">
                    <a:solidFill>
                      <a:schemeClr val="accent1"/>
                    </a:solidFill>
                  </a:tcPr>
                </a:tc>
                <a:extLst>
                  <a:ext uri="{0D108BD9-81ED-4DB2-BD59-A6C34878D82A}">
                    <a16:rowId xmlns:a16="http://schemas.microsoft.com/office/drawing/2014/main" val="4127962061"/>
                  </a:ext>
                </a:extLst>
              </a:tr>
              <a:tr h="280279">
                <a:tc>
                  <a:txBody>
                    <a:bodyPr/>
                    <a:lstStyle/>
                    <a:p>
                      <a:pPr algn="l" fontAlgn="ctr"/>
                      <a:r>
                        <a:rPr lang="en-GB" sz="1000" b="1" u="none" strike="noStrike" kern="1200" dirty="0">
                          <a:solidFill>
                            <a:schemeClr val="tx1"/>
                          </a:solidFill>
                          <a:effectLst/>
                          <a:latin typeface="+mn-lt"/>
                          <a:ea typeface="+mn-ea"/>
                          <a:cs typeface="+mn-cs"/>
                        </a:rPr>
                        <a:t>Basic EPS ANN</a:t>
                      </a:r>
                    </a:p>
                  </a:txBody>
                  <a:tcPr marL="208309" marR="7715" marT="7715" marB="0" anchor="ctr">
                    <a:solidFill>
                      <a:schemeClr val="accent1"/>
                    </a:solidFill>
                  </a:tcPr>
                </a:tc>
                <a:tc>
                  <a:txBody>
                    <a:bodyPr/>
                    <a:lstStyle/>
                    <a:p>
                      <a:pPr algn="r" fontAlgn="ctr"/>
                      <a:r>
                        <a:rPr lang="en-GB" sz="1000" b="1" u="none" strike="noStrike" kern="1200" dirty="0">
                          <a:solidFill>
                            <a:schemeClr val="tx1"/>
                          </a:solidFill>
                          <a:effectLst/>
                          <a:latin typeface="+mn-lt"/>
                          <a:ea typeface="+mn-ea"/>
                          <a:cs typeface="+mn-cs"/>
                        </a:rPr>
                        <a:t>0.17</a:t>
                      </a:r>
                    </a:p>
                  </a:txBody>
                  <a:tcPr marL="7715" marR="69436" marT="7715" marB="0" anchor="ctr">
                    <a:solidFill>
                      <a:schemeClr val="accent1"/>
                    </a:solidFill>
                  </a:tcPr>
                </a:tc>
                <a:extLst>
                  <a:ext uri="{0D108BD9-81ED-4DB2-BD59-A6C34878D82A}">
                    <a16:rowId xmlns:a16="http://schemas.microsoft.com/office/drawing/2014/main" val="2953494780"/>
                  </a:ext>
                </a:extLst>
              </a:tr>
              <a:tr h="212332">
                <a:tc>
                  <a:txBody>
                    <a:bodyPr/>
                    <a:lstStyle/>
                    <a:p>
                      <a:pPr algn="l" fontAlgn="ctr"/>
                      <a:r>
                        <a:rPr lang="en-GB" sz="1000" b="1" u="none" strike="noStrike" kern="1200" dirty="0">
                          <a:solidFill>
                            <a:schemeClr val="tx1"/>
                          </a:solidFill>
                          <a:effectLst/>
                          <a:latin typeface="+mn-lt"/>
                          <a:ea typeface="+mn-ea"/>
                          <a:cs typeface="+mn-cs"/>
                        </a:rPr>
                        <a:t>Quick Ratio MRQ</a:t>
                      </a:r>
                    </a:p>
                  </a:txBody>
                  <a:tcPr marL="208309" marR="7715" marT="7715" marB="0" anchor="ctr">
                    <a:solidFill>
                      <a:schemeClr val="accent1"/>
                    </a:solidFill>
                  </a:tcPr>
                </a:tc>
                <a:tc>
                  <a:txBody>
                    <a:bodyPr/>
                    <a:lstStyle/>
                    <a:p>
                      <a:pPr algn="r" fontAlgn="ctr"/>
                      <a:r>
                        <a:rPr lang="en-GB" sz="1000" b="1" u="none" strike="noStrike" kern="1200" dirty="0">
                          <a:solidFill>
                            <a:schemeClr val="tx1"/>
                          </a:solidFill>
                          <a:effectLst/>
                          <a:latin typeface="+mn-lt"/>
                          <a:ea typeface="+mn-ea"/>
                          <a:cs typeface="+mn-cs"/>
                        </a:rPr>
                        <a:t>1.18</a:t>
                      </a:r>
                    </a:p>
                  </a:txBody>
                  <a:tcPr marL="7715" marR="69436" marT="7715" marB="0" anchor="ctr">
                    <a:solidFill>
                      <a:schemeClr val="accent1"/>
                    </a:solidFill>
                  </a:tcPr>
                </a:tc>
                <a:extLst>
                  <a:ext uri="{0D108BD9-81ED-4DB2-BD59-A6C34878D82A}">
                    <a16:rowId xmlns:a16="http://schemas.microsoft.com/office/drawing/2014/main" val="2775837304"/>
                  </a:ext>
                </a:extLst>
              </a:tr>
              <a:tr h="276610">
                <a:tc>
                  <a:txBody>
                    <a:bodyPr/>
                    <a:lstStyle/>
                    <a:p>
                      <a:pPr algn="l" fontAlgn="ctr"/>
                      <a:r>
                        <a:rPr lang="en-GB" sz="1000" b="1" u="none" strike="noStrike" kern="1200" dirty="0">
                          <a:solidFill>
                            <a:schemeClr val="tx1"/>
                          </a:solidFill>
                          <a:effectLst/>
                          <a:latin typeface="+mn-lt"/>
                          <a:ea typeface="+mn-ea"/>
                          <a:cs typeface="+mn-cs"/>
                        </a:rPr>
                        <a:t>Current Ratio MRQ</a:t>
                      </a:r>
                    </a:p>
                  </a:txBody>
                  <a:tcPr marL="208309" marR="7715" marT="7715" marB="0" anchor="ctr">
                    <a:solidFill>
                      <a:schemeClr val="accent1"/>
                    </a:solidFill>
                  </a:tcPr>
                </a:tc>
                <a:tc>
                  <a:txBody>
                    <a:bodyPr/>
                    <a:lstStyle/>
                    <a:p>
                      <a:pPr algn="r" fontAlgn="ctr"/>
                      <a:r>
                        <a:rPr lang="en-GB" sz="1000" b="1" u="none" strike="noStrike" kern="1200" dirty="0">
                          <a:solidFill>
                            <a:schemeClr val="tx1"/>
                          </a:solidFill>
                          <a:effectLst/>
                          <a:latin typeface="+mn-lt"/>
                          <a:ea typeface="+mn-ea"/>
                          <a:cs typeface="+mn-cs"/>
                        </a:rPr>
                        <a:t>1.89</a:t>
                      </a:r>
                    </a:p>
                  </a:txBody>
                  <a:tcPr marL="7715" marR="69436" marT="7715" marB="0" anchor="ctr">
                    <a:solidFill>
                      <a:schemeClr val="accent1"/>
                    </a:solidFill>
                  </a:tcPr>
                </a:tc>
                <a:extLst>
                  <a:ext uri="{0D108BD9-81ED-4DB2-BD59-A6C34878D82A}">
                    <a16:rowId xmlns:a16="http://schemas.microsoft.com/office/drawing/2014/main" val="3686295986"/>
                  </a:ext>
                </a:extLst>
              </a:tr>
              <a:tr h="326415">
                <a:tc>
                  <a:txBody>
                    <a:bodyPr/>
                    <a:lstStyle/>
                    <a:p>
                      <a:pPr algn="l" fontAlgn="ctr"/>
                      <a:r>
                        <a:rPr lang="en-GB" sz="1000" b="1" u="none" strike="noStrike" kern="1200">
                          <a:solidFill>
                            <a:schemeClr val="tx1"/>
                          </a:solidFill>
                          <a:effectLst/>
                          <a:latin typeface="+mn-lt"/>
                          <a:ea typeface="+mn-ea"/>
                          <a:cs typeface="+mn-cs"/>
                        </a:rPr>
                        <a:t>Asset Turnover TTM</a:t>
                      </a:r>
                    </a:p>
                  </a:txBody>
                  <a:tcPr marL="208309" marR="7715" marT="7715" marB="0" anchor="ctr">
                    <a:solidFill>
                      <a:schemeClr val="accent1"/>
                    </a:solidFill>
                  </a:tcPr>
                </a:tc>
                <a:tc>
                  <a:txBody>
                    <a:bodyPr/>
                    <a:lstStyle/>
                    <a:p>
                      <a:pPr algn="r" fontAlgn="ctr"/>
                      <a:r>
                        <a:rPr lang="en-GB" sz="1000" b="1" u="none" strike="noStrike" kern="1200" dirty="0">
                          <a:solidFill>
                            <a:schemeClr val="tx1"/>
                          </a:solidFill>
                          <a:effectLst/>
                          <a:latin typeface="+mn-lt"/>
                          <a:ea typeface="+mn-ea"/>
                          <a:cs typeface="+mn-cs"/>
                        </a:rPr>
                        <a:t>1.42</a:t>
                      </a:r>
                    </a:p>
                  </a:txBody>
                  <a:tcPr marL="7715" marR="69436" marT="7715" marB="0" anchor="ctr">
                    <a:solidFill>
                      <a:schemeClr val="accent1"/>
                    </a:solidFill>
                  </a:tcPr>
                </a:tc>
                <a:extLst>
                  <a:ext uri="{0D108BD9-81ED-4DB2-BD59-A6C34878D82A}">
                    <a16:rowId xmlns:a16="http://schemas.microsoft.com/office/drawing/2014/main" val="1015408941"/>
                  </a:ext>
                </a:extLst>
              </a:tr>
              <a:tr h="339732">
                <a:tc>
                  <a:txBody>
                    <a:bodyPr/>
                    <a:lstStyle/>
                    <a:p>
                      <a:pPr algn="l" fontAlgn="ctr"/>
                      <a:r>
                        <a:rPr lang="en-GB" sz="1000" b="1" u="none" strike="noStrike" kern="1200">
                          <a:solidFill>
                            <a:schemeClr val="tx1"/>
                          </a:solidFill>
                          <a:effectLst/>
                          <a:latin typeface="+mn-lt"/>
                          <a:ea typeface="+mn-ea"/>
                          <a:cs typeface="+mn-cs"/>
                        </a:rPr>
                        <a:t>Inventory Turnover TTM</a:t>
                      </a:r>
                    </a:p>
                  </a:txBody>
                  <a:tcPr marL="208309" marR="7715" marT="7715" marB="0" anchor="ctr">
                    <a:solidFill>
                      <a:schemeClr val="accent1"/>
                    </a:solidFill>
                  </a:tcPr>
                </a:tc>
                <a:tc>
                  <a:txBody>
                    <a:bodyPr/>
                    <a:lstStyle/>
                    <a:p>
                      <a:pPr algn="r" fontAlgn="ctr"/>
                      <a:r>
                        <a:rPr lang="en-GB" sz="1000" b="1" u="none" strike="noStrike" kern="1200" dirty="0">
                          <a:solidFill>
                            <a:schemeClr val="tx1"/>
                          </a:solidFill>
                          <a:effectLst/>
                          <a:latin typeface="+mn-lt"/>
                          <a:ea typeface="+mn-ea"/>
                          <a:cs typeface="+mn-cs"/>
                        </a:rPr>
                        <a:t>4.52</a:t>
                      </a:r>
                    </a:p>
                  </a:txBody>
                  <a:tcPr marL="7715" marR="69436" marT="7715" marB="0" anchor="ctr">
                    <a:solidFill>
                      <a:schemeClr val="accent1"/>
                    </a:solidFill>
                  </a:tcPr>
                </a:tc>
                <a:extLst>
                  <a:ext uri="{0D108BD9-81ED-4DB2-BD59-A6C34878D82A}">
                    <a16:rowId xmlns:a16="http://schemas.microsoft.com/office/drawing/2014/main" val="639457916"/>
                  </a:ext>
                </a:extLst>
              </a:tr>
              <a:tr h="339732">
                <a:tc>
                  <a:txBody>
                    <a:bodyPr/>
                    <a:lstStyle/>
                    <a:p>
                      <a:pPr algn="l" fontAlgn="ctr"/>
                      <a:r>
                        <a:rPr lang="en-GB" sz="1000" b="1" u="none" strike="noStrike" kern="1200">
                          <a:solidFill>
                            <a:schemeClr val="tx1"/>
                          </a:solidFill>
                          <a:effectLst/>
                          <a:latin typeface="+mn-lt"/>
                          <a:ea typeface="+mn-ea"/>
                          <a:cs typeface="+mn-cs"/>
                        </a:rPr>
                        <a:t>Receivable Turnover TTM</a:t>
                      </a:r>
                    </a:p>
                  </a:txBody>
                  <a:tcPr marL="208309" marR="7715" marT="7715" marB="0" anchor="ctr">
                    <a:solidFill>
                      <a:schemeClr val="accent1"/>
                    </a:solidFill>
                  </a:tcPr>
                </a:tc>
                <a:tc>
                  <a:txBody>
                    <a:bodyPr/>
                    <a:lstStyle/>
                    <a:p>
                      <a:pPr algn="r" fontAlgn="ctr"/>
                      <a:r>
                        <a:rPr lang="en-GB" sz="1000" b="1" u="none" strike="noStrike" kern="1200" dirty="0">
                          <a:solidFill>
                            <a:schemeClr val="tx1"/>
                          </a:solidFill>
                          <a:effectLst/>
                          <a:latin typeface="+mn-lt"/>
                          <a:ea typeface="+mn-ea"/>
                          <a:cs typeface="+mn-cs"/>
                        </a:rPr>
                        <a:t>4.06</a:t>
                      </a:r>
                    </a:p>
                  </a:txBody>
                  <a:tcPr marL="7715" marR="69436" marT="7715" marB="0" anchor="ctr">
                    <a:solidFill>
                      <a:schemeClr val="accent1"/>
                    </a:solidFill>
                  </a:tcPr>
                </a:tc>
                <a:extLst>
                  <a:ext uri="{0D108BD9-81ED-4DB2-BD59-A6C34878D82A}">
                    <a16:rowId xmlns:a16="http://schemas.microsoft.com/office/drawing/2014/main" val="629468485"/>
                  </a:ext>
                </a:extLst>
              </a:tr>
              <a:tr h="305758">
                <a:tc>
                  <a:txBody>
                    <a:bodyPr/>
                    <a:lstStyle/>
                    <a:p>
                      <a:pPr algn="l" fontAlgn="ctr"/>
                      <a:r>
                        <a:rPr lang="en-GB" sz="1000" b="1" u="none" strike="noStrike" kern="1200">
                          <a:solidFill>
                            <a:schemeClr val="tx1"/>
                          </a:solidFill>
                          <a:effectLst/>
                          <a:latin typeface="+mn-lt"/>
                          <a:ea typeface="+mn-ea"/>
                          <a:cs typeface="+mn-cs"/>
                        </a:rPr>
                        <a:t>Dividend Yield ANN</a:t>
                      </a:r>
                    </a:p>
                  </a:txBody>
                  <a:tcPr marL="208309" marR="7715" marT="7715" marB="0" anchor="ctr">
                    <a:solidFill>
                      <a:schemeClr val="accent1"/>
                    </a:solidFill>
                  </a:tcPr>
                </a:tc>
                <a:tc>
                  <a:txBody>
                    <a:bodyPr/>
                    <a:lstStyle/>
                    <a:p>
                      <a:pPr algn="r" fontAlgn="ctr"/>
                      <a:r>
                        <a:rPr lang="en-GB" sz="1000" b="1" u="none" strike="noStrike" kern="1200" dirty="0">
                          <a:solidFill>
                            <a:schemeClr val="tx1"/>
                          </a:solidFill>
                          <a:effectLst/>
                          <a:latin typeface="+mn-lt"/>
                          <a:ea typeface="+mn-ea"/>
                          <a:cs typeface="+mn-cs"/>
                        </a:rPr>
                        <a:t>3.33%</a:t>
                      </a:r>
                    </a:p>
                  </a:txBody>
                  <a:tcPr marL="7715" marR="69436" marT="7715" marB="0" anchor="ctr">
                    <a:solidFill>
                      <a:schemeClr val="accent1"/>
                    </a:solidFill>
                  </a:tcPr>
                </a:tc>
                <a:extLst>
                  <a:ext uri="{0D108BD9-81ED-4DB2-BD59-A6C34878D82A}">
                    <a16:rowId xmlns:a16="http://schemas.microsoft.com/office/drawing/2014/main" val="704521590"/>
                  </a:ext>
                </a:extLst>
              </a:tr>
              <a:tr h="440023">
                <a:tc>
                  <a:txBody>
                    <a:bodyPr/>
                    <a:lstStyle/>
                    <a:p>
                      <a:pPr algn="l" fontAlgn="ctr"/>
                      <a:r>
                        <a:rPr lang="en-GB" sz="1000" b="1" u="none" strike="noStrike" kern="1200">
                          <a:solidFill>
                            <a:schemeClr val="tx1"/>
                          </a:solidFill>
                          <a:effectLst/>
                          <a:latin typeface="+mn-lt"/>
                          <a:ea typeface="+mn-ea"/>
                          <a:cs typeface="+mn-cs"/>
                        </a:rPr>
                        <a:t>Dividend Yield 5 Year Avg. 5YA</a:t>
                      </a:r>
                    </a:p>
                  </a:txBody>
                  <a:tcPr marL="208309" marR="7715" marT="7715" marB="0" anchor="ctr">
                    <a:solidFill>
                      <a:schemeClr val="accent1"/>
                    </a:solidFill>
                  </a:tcPr>
                </a:tc>
                <a:tc>
                  <a:txBody>
                    <a:bodyPr/>
                    <a:lstStyle/>
                    <a:p>
                      <a:pPr algn="r" fontAlgn="ctr"/>
                      <a:r>
                        <a:rPr lang="en-GB" sz="1000" b="1" u="none" strike="noStrike" kern="1200" dirty="0">
                          <a:solidFill>
                            <a:schemeClr val="tx1"/>
                          </a:solidFill>
                          <a:effectLst/>
                          <a:latin typeface="+mn-lt"/>
                          <a:ea typeface="+mn-ea"/>
                          <a:cs typeface="+mn-cs"/>
                        </a:rPr>
                        <a:t>2.14%</a:t>
                      </a:r>
                    </a:p>
                  </a:txBody>
                  <a:tcPr marL="7715" marR="69436" marT="7715" marB="0" anchor="ctr">
                    <a:solidFill>
                      <a:schemeClr val="accent1"/>
                    </a:solidFill>
                  </a:tcPr>
                </a:tc>
                <a:extLst>
                  <a:ext uri="{0D108BD9-81ED-4DB2-BD59-A6C34878D82A}">
                    <a16:rowId xmlns:a16="http://schemas.microsoft.com/office/drawing/2014/main" val="588409365"/>
                  </a:ext>
                </a:extLst>
              </a:tr>
              <a:tr h="356718">
                <a:tc>
                  <a:txBody>
                    <a:bodyPr/>
                    <a:lstStyle/>
                    <a:p>
                      <a:pPr algn="l" fontAlgn="ctr"/>
                      <a:r>
                        <a:rPr lang="en-GB" sz="1000" b="1" u="none" strike="noStrike" kern="1200">
                          <a:solidFill>
                            <a:schemeClr val="tx1"/>
                          </a:solidFill>
                          <a:effectLst/>
                          <a:latin typeface="+mn-lt"/>
                          <a:ea typeface="+mn-ea"/>
                          <a:cs typeface="+mn-cs"/>
                        </a:rPr>
                        <a:t>Dividend Growth Rate ANN</a:t>
                      </a:r>
                    </a:p>
                  </a:txBody>
                  <a:tcPr marL="208309" marR="7715" marT="7715" marB="0" anchor="ctr">
                    <a:solidFill>
                      <a:schemeClr val="accent1"/>
                    </a:solidFill>
                  </a:tcPr>
                </a:tc>
                <a:tc>
                  <a:txBody>
                    <a:bodyPr/>
                    <a:lstStyle/>
                    <a:p>
                      <a:pPr algn="r" fontAlgn="ctr"/>
                      <a:r>
                        <a:rPr lang="en-GB" sz="1000" b="1" u="none" strike="noStrike" kern="1200" dirty="0">
                          <a:solidFill>
                            <a:schemeClr val="tx1"/>
                          </a:solidFill>
                          <a:effectLst/>
                          <a:latin typeface="+mn-lt"/>
                          <a:ea typeface="+mn-ea"/>
                          <a:cs typeface="+mn-cs"/>
                        </a:rPr>
                        <a:t>0%</a:t>
                      </a:r>
                    </a:p>
                  </a:txBody>
                  <a:tcPr marL="7715" marR="69436" marT="7715" marB="0" anchor="ctr">
                    <a:solidFill>
                      <a:schemeClr val="accent1"/>
                    </a:solidFill>
                  </a:tcPr>
                </a:tc>
                <a:extLst>
                  <a:ext uri="{0D108BD9-81ED-4DB2-BD59-A6C34878D82A}">
                    <a16:rowId xmlns:a16="http://schemas.microsoft.com/office/drawing/2014/main" val="1799456905"/>
                  </a:ext>
                </a:extLst>
              </a:tr>
              <a:tr h="263438">
                <a:tc>
                  <a:txBody>
                    <a:bodyPr/>
                    <a:lstStyle/>
                    <a:p>
                      <a:pPr algn="l" fontAlgn="ctr"/>
                      <a:r>
                        <a:rPr lang="en-GB" sz="1000" b="1" u="none" strike="noStrike" kern="1200">
                          <a:solidFill>
                            <a:schemeClr val="tx1"/>
                          </a:solidFill>
                          <a:effectLst/>
                          <a:latin typeface="+mn-lt"/>
                          <a:ea typeface="+mn-ea"/>
                          <a:cs typeface="+mn-cs"/>
                        </a:rPr>
                        <a:t>Payout Ratio TTM</a:t>
                      </a:r>
                    </a:p>
                  </a:txBody>
                  <a:tcPr marL="208309" marR="7715" marT="7715" marB="0" anchor="ctr">
                    <a:solidFill>
                      <a:schemeClr val="accent1"/>
                    </a:solidFill>
                  </a:tcPr>
                </a:tc>
                <a:tc>
                  <a:txBody>
                    <a:bodyPr/>
                    <a:lstStyle/>
                    <a:p>
                      <a:pPr algn="r" fontAlgn="ctr"/>
                      <a:r>
                        <a:rPr lang="en-GB" sz="1000" b="1" u="none" strike="noStrike" kern="1200" dirty="0">
                          <a:solidFill>
                            <a:schemeClr val="tx1"/>
                          </a:solidFill>
                          <a:effectLst/>
                          <a:latin typeface="+mn-lt"/>
                          <a:ea typeface="+mn-ea"/>
                          <a:cs typeface="+mn-cs"/>
                        </a:rPr>
                        <a:t>62.73%</a:t>
                      </a:r>
                    </a:p>
                  </a:txBody>
                  <a:tcPr marL="7715" marR="69436" marT="7715" marB="0" anchor="ctr">
                    <a:solidFill>
                      <a:schemeClr val="accent1"/>
                    </a:solidFill>
                  </a:tcPr>
                </a:tc>
                <a:extLst>
                  <a:ext uri="{0D108BD9-81ED-4DB2-BD59-A6C34878D82A}">
                    <a16:rowId xmlns:a16="http://schemas.microsoft.com/office/drawing/2014/main" val="710613482"/>
                  </a:ext>
                </a:extLst>
              </a:tr>
            </a:tbl>
          </a:graphicData>
        </a:graphic>
      </p:graphicFrame>
      <p:sp>
        <p:nvSpPr>
          <p:cNvPr id="15" name="TextBox 14">
            <a:extLst>
              <a:ext uri="{FF2B5EF4-FFF2-40B4-BE49-F238E27FC236}">
                <a16:creationId xmlns:a16="http://schemas.microsoft.com/office/drawing/2014/main" id="{F5C430CA-D586-F152-313F-015C0B170158}"/>
              </a:ext>
            </a:extLst>
          </p:cNvPr>
          <p:cNvSpPr txBox="1"/>
          <p:nvPr/>
        </p:nvSpPr>
        <p:spPr>
          <a:xfrm>
            <a:off x="4120385" y="68783"/>
            <a:ext cx="1579920" cy="426848"/>
          </a:xfrm>
          <a:prstGeom prst="rect">
            <a:avLst/>
          </a:prstGeom>
          <a:noFill/>
        </p:spPr>
        <p:txBody>
          <a:bodyPr wrap="none" rtlCol="0">
            <a:spAutoFit/>
          </a:bodyPr>
          <a:lstStyle/>
          <a:p>
            <a:pPr>
              <a:lnSpc>
                <a:spcPct val="90000"/>
              </a:lnSpc>
              <a:spcBef>
                <a:spcPct val="0"/>
              </a:spcBef>
            </a:pPr>
            <a:r>
              <a:rPr lang="fr-FR" sz="2400" b="1" dirty="0" err="1">
                <a:solidFill>
                  <a:schemeClr val="tx1">
                    <a:lumMod val="85000"/>
                  </a:schemeClr>
                </a:solidFill>
                <a:latin typeface="+mj-lt"/>
                <a:ea typeface="+mj-ea"/>
                <a:cs typeface="+mj-cs"/>
              </a:rPr>
              <a:t>Industrials</a:t>
            </a:r>
            <a:endParaRPr lang="en-GB" sz="2400" b="1" dirty="0">
              <a:solidFill>
                <a:schemeClr val="tx1">
                  <a:lumMod val="85000"/>
                </a:schemeClr>
              </a:solidFill>
              <a:latin typeface="+mj-lt"/>
              <a:ea typeface="+mj-ea"/>
              <a:cs typeface="+mj-cs"/>
            </a:endParaRPr>
          </a:p>
        </p:txBody>
      </p:sp>
      <p:sp>
        <p:nvSpPr>
          <p:cNvPr id="16" name="TextBox 15">
            <a:extLst>
              <a:ext uri="{FF2B5EF4-FFF2-40B4-BE49-F238E27FC236}">
                <a16:creationId xmlns:a16="http://schemas.microsoft.com/office/drawing/2014/main" id="{C49753CC-080C-1F61-F8FE-C908EDF541A3}"/>
              </a:ext>
            </a:extLst>
          </p:cNvPr>
          <p:cNvSpPr txBox="1"/>
          <p:nvPr/>
        </p:nvSpPr>
        <p:spPr>
          <a:xfrm>
            <a:off x="2726348" y="746995"/>
            <a:ext cx="1874680" cy="369332"/>
          </a:xfrm>
          <a:prstGeom prst="rect">
            <a:avLst/>
          </a:prstGeom>
          <a:noFill/>
        </p:spPr>
        <p:txBody>
          <a:bodyPr wrap="square" rtlCol="0">
            <a:spAutoFit/>
          </a:bodyPr>
          <a:lstStyle/>
          <a:p>
            <a:r>
              <a:rPr lang="fr-FR" dirty="0">
                <a:solidFill>
                  <a:schemeClr val="tx2"/>
                </a:solidFill>
              </a:rPr>
              <a:t>One tech holding</a:t>
            </a:r>
            <a:endParaRPr lang="en-GB" dirty="0">
              <a:solidFill>
                <a:schemeClr val="tx2"/>
              </a:solidFill>
            </a:endParaRPr>
          </a:p>
        </p:txBody>
      </p:sp>
      <p:sp>
        <p:nvSpPr>
          <p:cNvPr id="17" name="TextBox 16">
            <a:extLst>
              <a:ext uri="{FF2B5EF4-FFF2-40B4-BE49-F238E27FC236}">
                <a16:creationId xmlns:a16="http://schemas.microsoft.com/office/drawing/2014/main" id="{2387CA9B-B1B5-656B-41EA-26CAC9BCEF53}"/>
              </a:ext>
            </a:extLst>
          </p:cNvPr>
          <p:cNvSpPr txBox="1"/>
          <p:nvPr/>
        </p:nvSpPr>
        <p:spPr>
          <a:xfrm>
            <a:off x="5537237" y="746995"/>
            <a:ext cx="999504" cy="369332"/>
          </a:xfrm>
          <a:prstGeom prst="rect">
            <a:avLst/>
          </a:prstGeom>
          <a:noFill/>
        </p:spPr>
        <p:txBody>
          <a:bodyPr wrap="none" rtlCol="0">
            <a:spAutoFit/>
          </a:bodyPr>
          <a:lstStyle/>
          <a:p>
            <a:r>
              <a:rPr lang="fr-FR" dirty="0" err="1">
                <a:solidFill>
                  <a:schemeClr val="tx2"/>
                </a:solidFill>
              </a:rPr>
              <a:t>Industry</a:t>
            </a:r>
            <a:endParaRPr lang="en-GB" dirty="0">
              <a:solidFill>
                <a:schemeClr val="tx2"/>
              </a:solidFill>
            </a:endParaRPr>
          </a:p>
        </p:txBody>
      </p:sp>
    </p:spTree>
    <p:extLst>
      <p:ext uri="{BB962C8B-B14F-4D97-AF65-F5344CB8AC3E}">
        <p14:creationId xmlns:p14="http://schemas.microsoft.com/office/powerpoint/2010/main" val="25456864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753D61-0A10-C366-B0CC-D7231C65B30F}"/>
              </a:ext>
            </a:extLst>
          </p:cNvPr>
          <p:cNvSpPr>
            <a:spLocks noGrp="1"/>
          </p:cNvSpPr>
          <p:nvPr>
            <p:ph type="title"/>
          </p:nvPr>
        </p:nvSpPr>
        <p:spPr>
          <a:xfrm>
            <a:off x="838199" y="1093788"/>
            <a:ext cx="10506455" cy="2967208"/>
          </a:xfrm>
        </p:spPr>
        <p:txBody>
          <a:bodyPr vert="horz" lIns="91440" tIns="45720" rIns="91440" bIns="45720" rtlCol="0" anchor="b">
            <a:normAutofit/>
          </a:bodyPr>
          <a:lstStyle/>
          <a:p>
            <a:r>
              <a:rPr lang="en-US" sz="7400" kern="1200" dirty="0">
                <a:solidFill>
                  <a:schemeClr val="tx1"/>
                </a:solidFill>
                <a:latin typeface="+mj-lt"/>
                <a:ea typeface="+mj-ea"/>
                <a:cs typeface="+mj-cs"/>
              </a:rPr>
              <a:t>IN DEPTH LOOK OF FINANCIAL STATEMENTS</a:t>
            </a:r>
          </a:p>
        </p:txBody>
      </p:sp>
      <p:sp>
        <p:nvSpPr>
          <p:cNvPr id="3" name="Content Placeholder 2">
            <a:extLst>
              <a:ext uri="{FF2B5EF4-FFF2-40B4-BE49-F238E27FC236}">
                <a16:creationId xmlns:a16="http://schemas.microsoft.com/office/drawing/2014/main" id="{D1A13166-AED1-B7A3-0ECA-050049A5A495}"/>
              </a:ext>
            </a:extLst>
          </p:cNvPr>
          <p:cNvSpPr>
            <a:spLocks noGrp="1"/>
          </p:cNvSpPr>
          <p:nvPr>
            <p:ph idx="1"/>
          </p:nvPr>
        </p:nvSpPr>
        <p:spPr>
          <a:xfrm>
            <a:off x="7400924" y="4619624"/>
            <a:ext cx="3946779" cy="1038225"/>
          </a:xfrm>
        </p:spPr>
        <p:txBody>
          <a:bodyPr vert="horz" lIns="91440" tIns="45720" rIns="91440" bIns="45720" rtlCol="0">
            <a:normAutofit/>
          </a:bodyPr>
          <a:lstStyle/>
          <a:p>
            <a:pPr marL="0" indent="0" algn="r">
              <a:buNone/>
            </a:pPr>
            <a:r>
              <a:rPr lang="en-US" sz="2400" b="0" i="0" kern="1200" dirty="0">
                <a:solidFill>
                  <a:schemeClr val="tx1"/>
                </a:solidFill>
                <a:effectLst/>
                <a:latin typeface="+mn-lt"/>
                <a:ea typeface="+mn-ea"/>
                <a:cs typeface="+mn-cs"/>
              </a:rPr>
              <a:t>Debt to Equity History and Analysis, and Dividends</a:t>
            </a:r>
            <a:endParaRPr lang="en-US" sz="2400" kern="1200" dirty="0">
              <a:solidFill>
                <a:schemeClr val="tx1"/>
              </a:solidFill>
              <a:latin typeface="+mn-lt"/>
              <a:ea typeface="+mn-ea"/>
              <a:cs typeface="+mn-cs"/>
            </a:endParaRPr>
          </a:p>
        </p:txBody>
      </p:sp>
      <p:sp>
        <p:nvSpPr>
          <p:cNvPr id="19" name="Rectangle 18">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35738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B222D"/>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658FA12-8F8F-A8DE-2FA1-E68988952DC4}"/>
              </a:ext>
            </a:extLst>
          </p:cNvPr>
          <p:cNvSpPr txBox="1"/>
          <p:nvPr/>
        </p:nvSpPr>
        <p:spPr>
          <a:xfrm>
            <a:off x="5651390" y="272427"/>
            <a:ext cx="889218" cy="369332"/>
          </a:xfrm>
          <a:prstGeom prst="rect">
            <a:avLst/>
          </a:prstGeom>
          <a:noFill/>
        </p:spPr>
        <p:txBody>
          <a:bodyPr wrap="none" rtlCol="0">
            <a:spAutoFit/>
          </a:bodyPr>
          <a:lstStyle/>
          <a:p>
            <a:r>
              <a:rPr lang="fr-FR" b="1" dirty="0">
                <a:solidFill>
                  <a:schemeClr val="tx1">
                    <a:lumMod val="85000"/>
                  </a:schemeClr>
                </a:solidFill>
              </a:rPr>
              <a:t>Attijari</a:t>
            </a:r>
            <a:endParaRPr lang="en-GB" b="1" dirty="0">
              <a:solidFill>
                <a:schemeClr val="tx1">
                  <a:lumMod val="85000"/>
                </a:schemeClr>
              </a:solidFill>
            </a:endParaRPr>
          </a:p>
        </p:txBody>
      </p:sp>
      <p:pic>
        <p:nvPicPr>
          <p:cNvPr id="8" name="Picture 7">
            <a:extLst>
              <a:ext uri="{FF2B5EF4-FFF2-40B4-BE49-F238E27FC236}">
                <a16:creationId xmlns:a16="http://schemas.microsoft.com/office/drawing/2014/main" id="{F54A0417-22C6-7F6B-C6C0-9A83B51ED44D}"/>
              </a:ext>
            </a:extLst>
          </p:cNvPr>
          <p:cNvPicPr>
            <a:picLocks noChangeAspect="1"/>
          </p:cNvPicPr>
          <p:nvPr/>
        </p:nvPicPr>
        <p:blipFill>
          <a:blip r:embed="rId2"/>
          <a:stretch>
            <a:fillRect/>
          </a:stretch>
        </p:blipFill>
        <p:spPr>
          <a:xfrm>
            <a:off x="1753845" y="910918"/>
            <a:ext cx="8684309" cy="5305323"/>
          </a:xfrm>
          <a:prstGeom prst="rect">
            <a:avLst/>
          </a:prstGeom>
        </p:spPr>
      </p:pic>
    </p:spTree>
    <p:extLst>
      <p:ext uri="{BB962C8B-B14F-4D97-AF65-F5344CB8AC3E}">
        <p14:creationId xmlns:p14="http://schemas.microsoft.com/office/powerpoint/2010/main" val="38742220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B222D"/>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E175D9-FB58-9BA7-BBA1-2A627CD7518F}"/>
              </a:ext>
            </a:extLst>
          </p:cNvPr>
          <p:cNvPicPr>
            <a:picLocks noChangeAspect="1"/>
          </p:cNvPicPr>
          <p:nvPr/>
        </p:nvPicPr>
        <p:blipFill>
          <a:blip r:embed="rId2"/>
          <a:stretch>
            <a:fillRect/>
          </a:stretch>
        </p:blipFill>
        <p:spPr>
          <a:xfrm>
            <a:off x="6300314" y="378405"/>
            <a:ext cx="5882663" cy="3579841"/>
          </a:xfrm>
          <a:prstGeom prst="rect">
            <a:avLst/>
          </a:prstGeom>
        </p:spPr>
      </p:pic>
      <p:pic>
        <p:nvPicPr>
          <p:cNvPr id="7" name="Picture 6">
            <a:extLst>
              <a:ext uri="{FF2B5EF4-FFF2-40B4-BE49-F238E27FC236}">
                <a16:creationId xmlns:a16="http://schemas.microsoft.com/office/drawing/2014/main" id="{5C1F0002-3961-CD08-4F51-B8BB9DE32BB9}"/>
              </a:ext>
            </a:extLst>
          </p:cNvPr>
          <p:cNvPicPr>
            <a:picLocks noChangeAspect="1"/>
          </p:cNvPicPr>
          <p:nvPr/>
        </p:nvPicPr>
        <p:blipFill>
          <a:blip r:embed="rId3"/>
          <a:stretch>
            <a:fillRect/>
          </a:stretch>
        </p:blipFill>
        <p:spPr>
          <a:xfrm>
            <a:off x="6291291" y="4104583"/>
            <a:ext cx="5891686" cy="942382"/>
          </a:xfrm>
          <a:prstGeom prst="rect">
            <a:avLst/>
          </a:prstGeom>
        </p:spPr>
      </p:pic>
      <p:pic>
        <p:nvPicPr>
          <p:cNvPr id="9" name="Picture 8">
            <a:extLst>
              <a:ext uri="{FF2B5EF4-FFF2-40B4-BE49-F238E27FC236}">
                <a16:creationId xmlns:a16="http://schemas.microsoft.com/office/drawing/2014/main" id="{ACC51843-4374-6B7B-8C0B-1FA90F603150}"/>
              </a:ext>
            </a:extLst>
          </p:cNvPr>
          <p:cNvPicPr>
            <a:picLocks noChangeAspect="1"/>
          </p:cNvPicPr>
          <p:nvPr/>
        </p:nvPicPr>
        <p:blipFill>
          <a:blip r:embed="rId4"/>
          <a:stretch>
            <a:fillRect/>
          </a:stretch>
        </p:blipFill>
        <p:spPr>
          <a:xfrm>
            <a:off x="100850" y="751601"/>
            <a:ext cx="5544022" cy="2084874"/>
          </a:xfrm>
          <a:prstGeom prst="rect">
            <a:avLst/>
          </a:prstGeom>
        </p:spPr>
      </p:pic>
      <p:pic>
        <p:nvPicPr>
          <p:cNvPr id="11" name="Picture 10">
            <a:extLst>
              <a:ext uri="{FF2B5EF4-FFF2-40B4-BE49-F238E27FC236}">
                <a16:creationId xmlns:a16="http://schemas.microsoft.com/office/drawing/2014/main" id="{DF903F99-381B-BC94-7498-5B13539FF2CB}"/>
              </a:ext>
            </a:extLst>
          </p:cNvPr>
          <p:cNvPicPr>
            <a:picLocks noChangeAspect="1"/>
          </p:cNvPicPr>
          <p:nvPr/>
        </p:nvPicPr>
        <p:blipFill>
          <a:blip r:embed="rId5"/>
          <a:stretch>
            <a:fillRect/>
          </a:stretch>
        </p:blipFill>
        <p:spPr>
          <a:xfrm>
            <a:off x="100850" y="2836475"/>
            <a:ext cx="5544022" cy="677753"/>
          </a:xfrm>
          <a:prstGeom prst="rect">
            <a:avLst/>
          </a:prstGeom>
        </p:spPr>
      </p:pic>
      <p:pic>
        <p:nvPicPr>
          <p:cNvPr id="13" name="Picture 12">
            <a:extLst>
              <a:ext uri="{FF2B5EF4-FFF2-40B4-BE49-F238E27FC236}">
                <a16:creationId xmlns:a16="http://schemas.microsoft.com/office/drawing/2014/main" id="{35773DDF-E8E6-9358-8916-9B0271980497}"/>
              </a:ext>
            </a:extLst>
          </p:cNvPr>
          <p:cNvPicPr>
            <a:picLocks noChangeAspect="1"/>
          </p:cNvPicPr>
          <p:nvPr/>
        </p:nvPicPr>
        <p:blipFill>
          <a:blip r:embed="rId6"/>
          <a:stretch>
            <a:fillRect/>
          </a:stretch>
        </p:blipFill>
        <p:spPr>
          <a:xfrm>
            <a:off x="237871" y="4161177"/>
            <a:ext cx="5754666" cy="1999377"/>
          </a:xfrm>
          <a:prstGeom prst="rect">
            <a:avLst/>
          </a:prstGeom>
        </p:spPr>
      </p:pic>
    </p:spTree>
    <p:extLst>
      <p:ext uri="{BB962C8B-B14F-4D97-AF65-F5344CB8AC3E}">
        <p14:creationId xmlns:p14="http://schemas.microsoft.com/office/powerpoint/2010/main" val="31961020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B222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17F4E9-B6EC-D067-DFB3-FCE88E9B5EB0}"/>
              </a:ext>
            </a:extLst>
          </p:cNvPr>
          <p:cNvPicPr>
            <a:picLocks noChangeAspect="1"/>
          </p:cNvPicPr>
          <p:nvPr/>
        </p:nvPicPr>
        <p:blipFill>
          <a:blip r:embed="rId2"/>
          <a:stretch>
            <a:fillRect/>
          </a:stretch>
        </p:blipFill>
        <p:spPr>
          <a:xfrm>
            <a:off x="1416024" y="609546"/>
            <a:ext cx="9124976" cy="5638907"/>
          </a:xfrm>
          <a:prstGeom prst="rect">
            <a:avLst/>
          </a:prstGeom>
        </p:spPr>
      </p:pic>
      <p:sp>
        <p:nvSpPr>
          <p:cNvPr id="4" name="TextBox 3">
            <a:extLst>
              <a:ext uri="{FF2B5EF4-FFF2-40B4-BE49-F238E27FC236}">
                <a16:creationId xmlns:a16="http://schemas.microsoft.com/office/drawing/2014/main" id="{93B1D338-B46F-11F5-382A-FA4B683CCA80}"/>
              </a:ext>
            </a:extLst>
          </p:cNvPr>
          <p:cNvSpPr txBox="1"/>
          <p:nvPr/>
        </p:nvSpPr>
        <p:spPr>
          <a:xfrm>
            <a:off x="5537200" y="76199"/>
            <a:ext cx="643189" cy="369332"/>
          </a:xfrm>
          <a:prstGeom prst="rect">
            <a:avLst/>
          </a:prstGeom>
          <a:noFill/>
        </p:spPr>
        <p:txBody>
          <a:bodyPr wrap="none" rtlCol="0">
            <a:spAutoFit/>
          </a:bodyPr>
          <a:lstStyle/>
          <a:p>
            <a:r>
              <a:rPr lang="fr-FR" b="1" dirty="0">
                <a:solidFill>
                  <a:schemeClr val="tx1">
                    <a:lumMod val="85000"/>
                  </a:schemeClr>
                </a:solidFill>
              </a:rPr>
              <a:t>BIAT</a:t>
            </a:r>
            <a:endParaRPr lang="en-GB" b="1" dirty="0">
              <a:solidFill>
                <a:schemeClr val="tx1">
                  <a:lumMod val="85000"/>
                </a:schemeClr>
              </a:solidFill>
            </a:endParaRPr>
          </a:p>
        </p:txBody>
      </p:sp>
    </p:spTree>
    <p:extLst>
      <p:ext uri="{BB962C8B-B14F-4D97-AF65-F5344CB8AC3E}">
        <p14:creationId xmlns:p14="http://schemas.microsoft.com/office/powerpoint/2010/main" val="26833315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E5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18343-8B42-E3E2-B80D-853C3149A767}"/>
              </a:ext>
            </a:extLst>
          </p:cNvPr>
          <p:cNvSpPr>
            <a:spLocks noGrp="1"/>
          </p:cNvSpPr>
          <p:nvPr>
            <p:ph type="title"/>
          </p:nvPr>
        </p:nvSpPr>
        <p:spPr/>
        <p:txBody>
          <a:bodyPr/>
          <a:lstStyle/>
          <a:p>
            <a:r>
              <a:rPr lang="fr-FR" dirty="0" err="1"/>
              <a:t>Why</a:t>
            </a:r>
            <a:r>
              <a:rPr lang="fr-FR" dirty="0"/>
              <a:t> </a:t>
            </a:r>
            <a:r>
              <a:rPr lang="fr-FR" dirty="0" err="1"/>
              <a:t>did</a:t>
            </a:r>
            <a:r>
              <a:rPr lang="fr-FR" dirty="0"/>
              <a:t> </a:t>
            </a:r>
            <a:r>
              <a:rPr lang="fr-FR" dirty="0" err="1"/>
              <a:t>we</a:t>
            </a:r>
            <a:r>
              <a:rPr lang="fr-FR" dirty="0"/>
              <a:t> </a:t>
            </a:r>
            <a:r>
              <a:rPr lang="fr-FR" dirty="0" err="1"/>
              <a:t>choose</a:t>
            </a:r>
            <a:r>
              <a:rPr lang="fr-FR" dirty="0"/>
              <a:t> to do </a:t>
            </a:r>
            <a:r>
              <a:rPr lang="fr-FR" dirty="0" err="1"/>
              <a:t>it</a:t>
            </a:r>
            <a:r>
              <a:rPr lang="fr-FR" dirty="0"/>
              <a:t> </a:t>
            </a:r>
            <a:endParaRPr lang="en-US" dirty="0"/>
          </a:p>
        </p:txBody>
      </p:sp>
      <p:sp>
        <p:nvSpPr>
          <p:cNvPr id="3" name="Content Placeholder 2">
            <a:extLst>
              <a:ext uri="{FF2B5EF4-FFF2-40B4-BE49-F238E27FC236}">
                <a16:creationId xmlns:a16="http://schemas.microsoft.com/office/drawing/2014/main" id="{31F5B89C-1B94-FF96-5AD4-7C94E3584F9E}"/>
              </a:ext>
            </a:extLst>
          </p:cNvPr>
          <p:cNvSpPr>
            <a:spLocks noGrp="1"/>
          </p:cNvSpPr>
          <p:nvPr>
            <p:ph idx="1"/>
          </p:nvPr>
        </p:nvSpPr>
        <p:spPr/>
        <p:txBody>
          <a:bodyPr/>
          <a:lstStyle/>
          <a:p>
            <a:pPr algn="l">
              <a:buFont typeface="Arial" panose="020B0604020202020204" pitchFamily="34" charset="0"/>
              <a:buChar char="•"/>
            </a:pPr>
            <a:r>
              <a:rPr lang="en-US" b="0" i="0" dirty="0">
                <a:effectLst/>
                <a:latin typeface="Google Sans"/>
              </a:rPr>
              <a:t>Reduced risk: By understanding the macro environment, we avoided sectors vulnerable to external forces.</a:t>
            </a:r>
          </a:p>
          <a:p>
            <a:pPr algn="l">
              <a:buFont typeface="Arial" panose="020B0604020202020204" pitchFamily="34" charset="0"/>
              <a:buChar char="•"/>
            </a:pPr>
            <a:r>
              <a:rPr lang="en-US" b="0" i="0" dirty="0">
                <a:effectLst/>
                <a:latin typeface="Google Sans"/>
              </a:rPr>
              <a:t>Portfolio diversification: ensuring your portfolio isn't overly concentrated in one area.</a:t>
            </a:r>
          </a:p>
          <a:p>
            <a:pPr algn="l">
              <a:buFont typeface="Arial" panose="020B0604020202020204" pitchFamily="34" charset="0"/>
              <a:buChar char="•"/>
            </a:pPr>
            <a:r>
              <a:rPr lang="en-US" b="0" i="0" dirty="0">
                <a:effectLst/>
                <a:latin typeface="Google Sans"/>
              </a:rPr>
              <a:t>Efficiency: It can save time and effort by focusing on promising sectors instead of analyzing every individual stock.</a:t>
            </a:r>
          </a:p>
          <a:p>
            <a:endParaRPr lang="en-US" dirty="0"/>
          </a:p>
        </p:txBody>
      </p:sp>
    </p:spTree>
    <p:extLst>
      <p:ext uri="{BB962C8B-B14F-4D97-AF65-F5344CB8AC3E}">
        <p14:creationId xmlns:p14="http://schemas.microsoft.com/office/powerpoint/2010/main" val="32823005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B222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E2C6D5-5B22-3D09-8755-8CC8B07B7999}"/>
              </a:ext>
            </a:extLst>
          </p:cNvPr>
          <p:cNvPicPr>
            <a:picLocks noChangeAspect="1"/>
          </p:cNvPicPr>
          <p:nvPr/>
        </p:nvPicPr>
        <p:blipFill>
          <a:blip r:embed="rId2"/>
          <a:stretch>
            <a:fillRect/>
          </a:stretch>
        </p:blipFill>
        <p:spPr>
          <a:xfrm>
            <a:off x="6252206" y="74276"/>
            <a:ext cx="5859383" cy="3574858"/>
          </a:xfrm>
          <a:prstGeom prst="rect">
            <a:avLst/>
          </a:prstGeom>
        </p:spPr>
      </p:pic>
      <p:pic>
        <p:nvPicPr>
          <p:cNvPr id="5" name="Picture 4">
            <a:extLst>
              <a:ext uri="{FF2B5EF4-FFF2-40B4-BE49-F238E27FC236}">
                <a16:creationId xmlns:a16="http://schemas.microsoft.com/office/drawing/2014/main" id="{A57B4011-899F-47BE-81A3-73F7A1D46C15}"/>
              </a:ext>
            </a:extLst>
          </p:cNvPr>
          <p:cNvPicPr>
            <a:picLocks noChangeAspect="1"/>
          </p:cNvPicPr>
          <p:nvPr/>
        </p:nvPicPr>
        <p:blipFill>
          <a:blip r:embed="rId3"/>
          <a:stretch>
            <a:fillRect/>
          </a:stretch>
        </p:blipFill>
        <p:spPr>
          <a:xfrm>
            <a:off x="6252206" y="3649134"/>
            <a:ext cx="5859383" cy="888863"/>
          </a:xfrm>
          <a:prstGeom prst="rect">
            <a:avLst/>
          </a:prstGeom>
        </p:spPr>
      </p:pic>
      <p:pic>
        <p:nvPicPr>
          <p:cNvPr id="7" name="Picture 6">
            <a:extLst>
              <a:ext uri="{FF2B5EF4-FFF2-40B4-BE49-F238E27FC236}">
                <a16:creationId xmlns:a16="http://schemas.microsoft.com/office/drawing/2014/main" id="{AF9C6773-742F-B81B-CA7C-D3CE7DA20D3E}"/>
              </a:ext>
            </a:extLst>
          </p:cNvPr>
          <p:cNvPicPr>
            <a:picLocks noChangeAspect="1"/>
          </p:cNvPicPr>
          <p:nvPr/>
        </p:nvPicPr>
        <p:blipFill>
          <a:blip r:embed="rId4"/>
          <a:stretch>
            <a:fillRect/>
          </a:stretch>
        </p:blipFill>
        <p:spPr>
          <a:xfrm>
            <a:off x="80411" y="74276"/>
            <a:ext cx="5681191" cy="2016991"/>
          </a:xfrm>
          <a:prstGeom prst="rect">
            <a:avLst/>
          </a:prstGeom>
        </p:spPr>
      </p:pic>
      <p:pic>
        <p:nvPicPr>
          <p:cNvPr id="9" name="Picture 8">
            <a:extLst>
              <a:ext uri="{FF2B5EF4-FFF2-40B4-BE49-F238E27FC236}">
                <a16:creationId xmlns:a16="http://schemas.microsoft.com/office/drawing/2014/main" id="{32E8E5C8-999C-1713-A849-616FCDB0B0EF}"/>
              </a:ext>
            </a:extLst>
          </p:cNvPr>
          <p:cNvPicPr>
            <a:picLocks noChangeAspect="1"/>
          </p:cNvPicPr>
          <p:nvPr/>
        </p:nvPicPr>
        <p:blipFill>
          <a:blip r:embed="rId5"/>
          <a:stretch>
            <a:fillRect/>
          </a:stretch>
        </p:blipFill>
        <p:spPr>
          <a:xfrm>
            <a:off x="80411" y="2091267"/>
            <a:ext cx="5681191" cy="858061"/>
          </a:xfrm>
          <a:prstGeom prst="rect">
            <a:avLst/>
          </a:prstGeom>
        </p:spPr>
      </p:pic>
      <p:pic>
        <p:nvPicPr>
          <p:cNvPr id="11" name="Picture 10">
            <a:extLst>
              <a:ext uri="{FF2B5EF4-FFF2-40B4-BE49-F238E27FC236}">
                <a16:creationId xmlns:a16="http://schemas.microsoft.com/office/drawing/2014/main" id="{F63F1CF7-44D5-2955-6E62-9C49F6346AEF}"/>
              </a:ext>
            </a:extLst>
          </p:cNvPr>
          <p:cNvPicPr>
            <a:picLocks noChangeAspect="1"/>
          </p:cNvPicPr>
          <p:nvPr/>
        </p:nvPicPr>
        <p:blipFill>
          <a:blip r:embed="rId6"/>
          <a:stretch>
            <a:fillRect/>
          </a:stretch>
        </p:blipFill>
        <p:spPr>
          <a:xfrm>
            <a:off x="80411" y="3649136"/>
            <a:ext cx="5718203" cy="2184398"/>
          </a:xfrm>
          <a:prstGeom prst="rect">
            <a:avLst/>
          </a:prstGeom>
        </p:spPr>
      </p:pic>
    </p:spTree>
    <p:extLst>
      <p:ext uri="{BB962C8B-B14F-4D97-AF65-F5344CB8AC3E}">
        <p14:creationId xmlns:p14="http://schemas.microsoft.com/office/powerpoint/2010/main" val="6744354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B222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EAD2B6-224A-86A2-9B82-23C87CBD281F}"/>
              </a:ext>
            </a:extLst>
          </p:cNvPr>
          <p:cNvPicPr>
            <a:picLocks noChangeAspect="1"/>
          </p:cNvPicPr>
          <p:nvPr/>
        </p:nvPicPr>
        <p:blipFill>
          <a:blip r:embed="rId2"/>
          <a:stretch>
            <a:fillRect/>
          </a:stretch>
        </p:blipFill>
        <p:spPr>
          <a:xfrm>
            <a:off x="2033074" y="445532"/>
            <a:ext cx="7652322" cy="4763086"/>
          </a:xfrm>
          <a:prstGeom prst="rect">
            <a:avLst/>
          </a:prstGeom>
        </p:spPr>
      </p:pic>
      <p:sp>
        <p:nvSpPr>
          <p:cNvPr id="4" name="TextBox 3">
            <a:extLst>
              <a:ext uri="{FF2B5EF4-FFF2-40B4-BE49-F238E27FC236}">
                <a16:creationId xmlns:a16="http://schemas.microsoft.com/office/drawing/2014/main" id="{23E8042A-C582-9577-F9C3-60A548B61C12}"/>
              </a:ext>
            </a:extLst>
          </p:cNvPr>
          <p:cNvSpPr txBox="1"/>
          <p:nvPr/>
        </p:nvSpPr>
        <p:spPr>
          <a:xfrm>
            <a:off x="4758267" y="76200"/>
            <a:ext cx="1770549" cy="369332"/>
          </a:xfrm>
          <a:prstGeom prst="rect">
            <a:avLst/>
          </a:prstGeom>
          <a:noFill/>
        </p:spPr>
        <p:txBody>
          <a:bodyPr wrap="none" rtlCol="0">
            <a:spAutoFit/>
          </a:bodyPr>
          <a:lstStyle/>
          <a:p>
            <a:r>
              <a:rPr lang="fr-FR" b="1" dirty="0">
                <a:solidFill>
                  <a:schemeClr val="tx1">
                    <a:lumMod val="85000"/>
                  </a:schemeClr>
                </a:solidFill>
              </a:rPr>
              <a:t>BH Assurances</a:t>
            </a:r>
            <a:endParaRPr lang="en-GB" b="1" dirty="0">
              <a:solidFill>
                <a:schemeClr val="tx1">
                  <a:lumMod val="85000"/>
                </a:schemeClr>
              </a:solidFill>
            </a:endParaRPr>
          </a:p>
        </p:txBody>
      </p:sp>
      <p:pic>
        <p:nvPicPr>
          <p:cNvPr id="6" name="Picture 5">
            <a:extLst>
              <a:ext uri="{FF2B5EF4-FFF2-40B4-BE49-F238E27FC236}">
                <a16:creationId xmlns:a16="http://schemas.microsoft.com/office/drawing/2014/main" id="{CB762645-9D0D-357F-7AF1-C53C7C0B879F}"/>
              </a:ext>
            </a:extLst>
          </p:cNvPr>
          <p:cNvPicPr>
            <a:picLocks noChangeAspect="1"/>
          </p:cNvPicPr>
          <p:nvPr/>
        </p:nvPicPr>
        <p:blipFill>
          <a:blip r:embed="rId3"/>
          <a:stretch>
            <a:fillRect/>
          </a:stretch>
        </p:blipFill>
        <p:spPr>
          <a:xfrm>
            <a:off x="2396905" y="5158325"/>
            <a:ext cx="6924660" cy="1254143"/>
          </a:xfrm>
          <a:prstGeom prst="rect">
            <a:avLst/>
          </a:prstGeom>
        </p:spPr>
      </p:pic>
    </p:spTree>
    <p:extLst>
      <p:ext uri="{BB962C8B-B14F-4D97-AF65-F5344CB8AC3E}">
        <p14:creationId xmlns:p14="http://schemas.microsoft.com/office/powerpoint/2010/main" val="14814952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B222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C3B96F-6B51-FEF4-20D9-5F70DE47603B}"/>
              </a:ext>
            </a:extLst>
          </p:cNvPr>
          <p:cNvPicPr>
            <a:picLocks noChangeAspect="1"/>
          </p:cNvPicPr>
          <p:nvPr/>
        </p:nvPicPr>
        <p:blipFill>
          <a:blip r:embed="rId2"/>
          <a:stretch>
            <a:fillRect/>
          </a:stretch>
        </p:blipFill>
        <p:spPr>
          <a:xfrm>
            <a:off x="6095999" y="61046"/>
            <a:ext cx="5969553" cy="3644871"/>
          </a:xfrm>
          <a:prstGeom prst="rect">
            <a:avLst/>
          </a:prstGeom>
        </p:spPr>
      </p:pic>
      <p:pic>
        <p:nvPicPr>
          <p:cNvPr id="5" name="Picture 4">
            <a:extLst>
              <a:ext uri="{FF2B5EF4-FFF2-40B4-BE49-F238E27FC236}">
                <a16:creationId xmlns:a16="http://schemas.microsoft.com/office/drawing/2014/main" id="{751286E0-4E78-82BE-8AAD-7BD15C53F79B}"/>
              </a:ext>
            </a:extLst>
          </p:cNvPr>
          <p:cNvPicPr>
            <a:picLocks noChangeAspect="1"/>
          </p:cNvPicPr>
          <p:nvPr/>
        </p:nvPicPr>
        <p:blipFill>
          <a:blip r:embed="rId3"/>
          <a:stretch>
            <a:fillRect/>
          </a:stretch>
        </p:blipFill>
        <p:spPr>
          <a:xfrm>
            <a:off x="6095998" y="3705917"/>
            <a:ext cx="5969553" cy="875535"/>
          </a:xfrm>
          <a:prstGeom prst="rect">
            <a:avLst/>
          </a:prstGeom>
        </p:spPr>
      </p:pic>
      <p:pic>
        <p:nvPicPr>
          <p:cNvPr id="7" name="Picture 6">
            <a:extLst>
              <a:ext uri="{FF2B5EF4-FFF2-40B4-BE49-F238E27FC236}">
                <a16:creationId xmlns:a16="http://schemas.microsoft.com/office/drawing/2014/main" id="{8EABE45B-D24F-FA1F-D007-0D193F2127F0}"/>
              </a:ext>
            </a:extLst>
          </p:cNvPr>
          <p:cNvPicPr>
            <a:picLocks noChangeAspect="1"/>
          </p:cNvPicPr>
          <p:nvPr/>
        </p:nvPicPr>
        <p:blipFill>
          <a:blip r:embed="rId4"/>
          <a:stretch>
            <a:fillRect/>
          </a:stretch>
        </p:blipFill>
        <p:spPr>
          <a:xfrm>
            <a:off x="67181" y="61046"/>
            <a:ext cx="5804852" cy="2148143"/>
          </a:xfrm>
          <a:prstGeom prst="rect">
            <a:avLst/>
          </a:prstGeom>
        </p:spPr>
      </p:pic>
      <p:pic>
        <p:nvPicPr>
          <p:cNvPr id="9" name="Picture 8">
            <a:extLst>
              <a:ext uri="{FF2B5EF4-FFF2-40B4-BE49-F238E27FC236}">
                <a16:creationId xmlns:a16="http://schemas.microsoft.com/office/drawing/2014/main" id="{B8057BC2-F4B4-A7C9-4161-4C1E9FAEBF2F}"/>
              </a:ext>
            </a:extLst>
          </p:cNvPr>
          <p:cNvPicPr>
            <a:picLocks noChangeAspect="1"/>
          </p:cNvPicPr>
          <p:nvPr/>
        </p:nvPicPr>
        <p:blipFill>
          <a:blip r:embed="rId5"/>
          <a:stretch>
            <a:fillRect/>
          </a:stretch>
        </p:blipFill>
        <p:spPr>
          <a:xfrm>
            <a:off x="60764" y="3082956"/>
            <a:ext cx="5307104" cy="1828846"/>
          </a:xfrm>
          <a:prstGeom prst="rect">
            <a:avLst/>
          </a:prstGeom>
        </p:spPr>
      </p:pic>
      <p:pic>
        <p:nvPicPr>
          <p:cNvPr id="11" name="Picture 10">
            <a:extLst>
              <a:ext uri="{FF2B5EF4-FFF2-40B4-BE49-F238E27FC236}">
                <a16:creationId xmlns:a16="http://schemas.microsoft.com/office/drawing/2014/main" id="{4FF999A9-457E-5AD4-1328-7B89E579B67B}"/>
              </a:ext>
            </a:extLst>
          </p:cNvPr>
          <p:cNvPicPr>
            <a:picLocks noChangeAspect="1"/>
          </p:cNvPicPr>
          <p:nvPr/>
        </p:nvPicPr>
        <p:blipFill>
          <a:blip r:embed="rId6"/>
          <a:stretch>
            <a:fillRect/>
          </a:stretch>
        </p:blipFill>
        <p:spPr>
          <a:xfrm>
            <a:off x="67181" y="4911802"/>
            <a:ext cx="5300687" cy="1885152"/>
          </a:xfrm>
          <a:prstGeom prst="rect">
            <a:avLst/>
          </a:prstGeom>
        </p:spPr>
      </p:pic>
      <p:pic>
        <p:nvPicPr>
          <p:cNvPr id="13" name="Picture 12">
            <a:extLst>
              <a:ext uri="{FF2B5EF4-FFF2-40B4-BE49-F238E27FC236}">
                <a16:creationId xmlns:a16="http://schemas.microsoft.com/office/drawing/2014/main" id="{B3605699-962B-2DA8-5BF1-88F6996CDD7B}"/>
              </a:ext>
            </a:extLst>
          </p:cNvPr>
          <p:cNvPicPr>
            <a:picLocks noChangeAspect="1"/>
          </p:cNvPicPr>
          <p:nvPr/>
        </p:nvPicPr>
        <p:blipFill>
          <a:blip r:embed="rId7"/>
          <a:stretch>
            <a:fillRect/>
          </a:stretch>
        </p:blipFill>
        <p:spPr>
          <a:xfrm>
            <a:off x="67181" y="2209189"/>
            <a:ext cx="5804851" cy="837375"/>
          </a:xfrm>
          <a:prstGeom prst="rect">
            <a:avLst/>
          </a:prstGeom>
        </p:spPr>
      </p:pic>
    </p:spTree>
    <p:extLst>
      <p:ext uri="{BB962C8B-B14F-4D97-AF65-F5344CB8AC3E}">
        <p14:creationId xmlns:p14="http://schemas.microsoft.com/office/powerpoint/2010/main" val="17570781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B222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E0FDC7-D5E3-1EB6-1398-3277F1640DE8}"/>
              </a:ext>
            </a:extLst>
          </p:cNvPr>
          <p:cNvPicPr>
            <a:picLocks noChangeAspect="1"/>
          </p:cNvPicPr>
          <p:nvPr/>
        </p:nvPicPr>
        <p:blipFill>
          <a:blip r:embed="rId2"/>
          <a:stretch>
            <a:fillRect/>
          </a:stretch>
        </p:blipFill>
        <p:spPr>
          <a:xfrm>
            <a:off x="2161782" y="413138"/>
            <a:ext cx="7868433" cy="4981384"/>
          </a:xfrm>
          <a:prstGeom prst="rect">
            <a:avLst/>
          </a:prstGeom>
        </p:spPr>
      </p:pic>
      <p:pic>
        <p:nvPicPr>
          <p:cNvPr id="7" name="Picture 6">
            <a:extLst>
              <a:ext uri="{FF2B5EF4-FFF2-40B4-BE49-F238E27FC236}">
                <a16:creationId xmlns:a16="http://schemas.microsoft.com/office/drawing/2014/main" id="{CACA2F28-3A79-5A77-F10E-E200F5F5ECAF}"/>
              </a:ext>
            </a:extLst>
          </p:cNvPr>
          <p:cNvPicPr>
            <a:picLocks noChangeAspect="1"/>
          </p:cNvPicPr>
          <p:nvPr/>
        </p:nvPicPr>
        <p:blipFill>
          <a:blip r:embed="rId3"/>
          <a:stretch>
            <a:fillRect/>
          </a:stretch>
        </p:blipFill>
        <p:spPr>
          <a:xfrm>
            <a:off x="2692154" y="5394522"/>
            <a:ext cx="6807690" cy="1341189"/>
          </a:xfrm>
          <a:prstGeom prst="rect">
            <a:avLst/>
          </a:prstGeom>
        </p:spPr>
      </p:pic>
      <p:sp>
        <p:nvSpPr>
          <p:cNvPr id="8" name="TextBox 7">
            <a:extLst>
              <a:ext uri="{FF2B5EF4-FFF2-40B4-BE49-F238E27FC236}">
                <a16:creationId xmlns:a16="http://schemas.microsoft.com/office/drawing/2014/main" id="{353314EF-A6E8-290C-70F2-E8F38AAAAC9E}"/>
              </a:ext>
            </a:extLst>
          </p:cNvPr>
          <p:cNvSpPr txBox="1"/>
          <p:nvPr/>
        </p:nvSpPr>
        <p:spPr>
          <a:xfrm>
            <a:off x="5081136" y="43806"/>
            <a:ext cx="2029723" cy="369332"/>
          </a:xfrm>
          <a:prstGeom prst="rect">
            <a:avLst/>
          </a:prstGeom>
          <a:noFill/>
        </p:spPr>
        <p:txBody>
          <a:bodyPr wrap="none" rtlCol="0">
            <a:spAutoFit/>
          </a:bodyPr>
          <a:lstStyle/>
          <a:p>
            <a:r>
              <a:rPr lang="fr-FR" b="1" dirty="0">
                <a:solidFill>
                  <a:schemeClr val="tx1">
                    <a:lumMod val="85000"/>
                  </a:schemeClr>
                </a:solidFill>
              </a:rPr>
              <a:t>DELICE HOLDING</a:t>
            </a:r>
            <a:endParaRPr lang="en-GB" b="1" dirty="0">
              <a:solidFill>
                <a:schemeClr val="tx1">
                  <a:lumMod val="85000"/>
                </a:schemeClr>
              </a:solidFill>
            </a:endParaRPr>
          </a:p>
        </p:txBody>
      </p:sp>
    </p:spTree>
    <p:extLst>
      <p:ext uri="{BB962C8B-B14F-4D97-AF65-F5344CB8AC3E}">
        <p14:creationId xmlns:p14="http://schemas.microsoft.com/office/powerpoint/2010/main" val="15472136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B222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8C594C-0090-D78E-7F79-5E6FA199D2D4}"/>
              </a:ext>
            </a:extLst>
          </p:cNvPr>
          <p:cNvPicPr>
            <a:picLocks noChangeAspect="1"/>
          </p:cNvPicPr>
          <p:nvPr/>
        </p:nvPicPr>
        <p:blipFill>
          <a:blip r:embed="rId2"/>
          <a:stretch>
            <a:fillRect/>
          </a:stretch>
        </p:blipFill>
        <p:spPr>
          <a:xfrm>
            <a:off x="6013704" y="63165"/>
            <a:ext cx="6059255" cy="3679355"/>
          </a:xfrm>
          <a:prstGeom prst="rect">
            <a:avLst/>
          </a:prstGeom>
        </p:spPr>
      </p:pic>
      <p:pic>
        <p:nvPicPr>
          <p:cNvPr id="5" name="Picture 4">
            <a:extLst>
              <a:ext uri="{FF2B5EF4-FFF2-40B4-BE49-F238E27FC236}">
                <a16:creationId xmlns:a16="http://schemas.microsoft.com/office/drawing/2014/main" id="{50CB08E7-BDBC-048D-2D33-1ABB518B66E1}"/>
              </a:ext>
            </a:extLst>
          </p:cNvPr>
          <p:cNvPicPr>
            <a:picLocks noChangeAspect="1"/>
          </p:cNvPicPr>
          <p:nvPr/>
        </p:nvPicPr>
        <p:blipFill>
          <a:blip r:embed="rId3"/>
          <a:stretch>
            <a:fillRect/>
          </a:stretch>
        </p:blipFill>
        <p:spPr>
          <a:xfrm>
            <a:off x="6013704" y="3742520"/>
            <a:ext cx="6059255" cy="880532"/>
          </a:xfrm>
          <a:prstGeom prst="rect">
            <a:avLst/>
          </a:prstGeom>
        </p:spPr>
      </p:pic>
      <p:pic>
        <p:nvPicPr>
          <p:cNvPr id="7" name="Picture 6">
            <a:extLst>
              <a:ext uri="{FF2B5EF4-FFF2-40B4-BE49-F238E27FC236}">
                <a16:creationId xmlns:a16="http://schemas.microsoft.com/office/drawing/2014/main" id="{A836926C-A472-18BA-3B6A-B7AFB6278CF8}"/>
              </a:ext>
            </a:extLst>
          </p:cNvPr>
          <p:cNvPicPr>
            <a:picLocks noChangeAspect="1"/>
          </p:cNvPicPr>
          <p:nvPr/>
        </p:nvPicPr>
        <p:blipFill>
          <a:blip r:embed="rId4"/>
          <a:stretch>
            <a:fillRect/>
          </a:stretch>
        </p:blipFill>
        <p:spPr>
          <a:xfrm>
            <a:off x="119041" y="63165"/>
            <a:ext cx="5511292" cy="1933856"/>
          </a:xfrm>
          <a:prstGeom prst="rect">
            <a:avLst/>
          </a:prstGeom>
        </p:spPr>
      </p:pic>
      <p:pic>
        <p:nvPicPr>
          <p:cNvPr id="9" name="Picture 8">
            <a:extLst>
              <a:ext uri="{FF2B5EF4-FFF2-40B4-BE49-F238E27FC236}">
                <a16:creationId xmlns:a16="http://schemas.microsoft.com/office/drawing/2014/main" id="{C22A35FC-03E5-CDFA-1B97-CA22ED409E4A}"/>
              </a:ext>
            </a:extLst>
          </p:cNvPr>
          <p:cNvPicPr>
            <a:picLocks noChangeAspect="1"/>
          </p:cNvPicPr>
          <p:nvPr/>
        </p:nvPicPr>
        <p:blipFill>
          <a:blip r:embed="rId5"/>
          <a:stretch>
            <a:fillRect/>
          </a:stretch>
        </p:blipFill>
        <p:spPr>
          <a:xfrm>
            <a:off x="119041" y="1997021"/>
            <a:ext cx="5511292" cy="804716"/>
          </a:xfrm>
          <a:prstGeom prst="rect">
            <a:avLst/>
          </a:prstGeom>
        </p:spPr>
      </p:pic>
      <p:pic>
        <p:nvPicPr>
          <p:cNvPr id="11" name="Picture 10">
            <a:extLst>
              <a:ext uri="{FF2B5EF4-FFF2-40B4-BE49-F238E27FC236}">
                <a16:creationId xmlns:a16="http://schemas.microsoft.com/office/drawing/2014/main" id="{C4D58E4F-8214-9923-34D3-6CB826CDC40F}"/>
              </a:ext>
            </a:extLst>
          </p:cNvPr>
          <p:cNvPicPr>
            <a:picLocks noChangeAspect="1"/>
          </p:cNvPicPr>
          <p:nvPr/>
        </p:nvPicPr>
        <p:blipFill>
          <a:blip r:embed="rId6"/>
          <a:stretch>
            <a:fillRect/>
          </a:stretch>
        </p:blipFill>
        <p:spPr>
          <a:xfrm>
            <a:off x="119041" y="2871214"/>
            <a:ext cx="5375826" cy="1882234"/>
          </a:xfrm>
          <a:prstGeom prst="rect">
            <a:avLst/>
          </a:prstGeom>
        </p:spPr>
      </p:pic>
      <p:pic>
        <p:nvPicPr>
          <p:cNvPr id="13" name="Picture 12">
            <a:extLst>
              <a:ext uri="{FF2B5EF4-FFF2-40B4-BE49-F238E27FC236}">
                <a16:creationId xmlns:a16="http://schemas.microsoft.com/office/drawing/2014/main" id="{452FC699-9072-2956-F262-003B44F60DCC}"/>
              </a:ext>
            </a:extLst>
          </p:cNvPr>
          <p:cNvPicPr>
            <a:picLocks noChangeAspect="1"/>
          </p:cNvPicPr>
          <p:nvPr/>
        </p:nvPicPr>
        <p:blipFill>
          <a:blip r:embed="rId7"/>
          <a:stretch>
            <a:fillRect/>
          </a:stretch>
        </p:blipFill>
        <p:spPr>
          <a:xfrm>
            <a:off x="119041" y="4735593"/>
            <a:ext cx="5375826" cy="1834106"/>
          </a:xfrm>
          <a:prstGeom prst="rect">
            <a:avLst/>
          </a:prstGeom>
        </p:spPr>
      </p:pic>
    </p:spTree>
    <p:extLst>
      <p:ext uri="{BB962C8B-B14F-4D97-AF65-F5344CB8AC3E}">
        <p14:creationId xmlns:p14="http://schemas.microsoft.com/office/powerpoint/2010/main" val="31041998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B222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127968-0892-6B07-3AC7-682F0ABF723E}"/>
              </a:ext>
            </a:extLst>
          </p:cNvPr>
          <p:cNvPicPr>
            <a:picLocks noChangeAspect="1"/>
          </p:cNvPicPr>
          <p:nvPr/>
        </p:nvPicPr>
        <p:blipFill>
          <a:blip r:embed="rId2"/>
          <a:stretch>
            <a:fillRect/>
          </a:stretch>
        </p:blipFill>
        <p:spPr>
          <a:xfrm>
            <a:off x="1829467" y="355260"/>
            <a:ext cx="8277988" cy="5124946"/>
          </a:xfrm>
          <a:prstGeom prst="rect">
            <a:avLst/>
          </a:prstGeom>
        </p:spPr>
      </p:pic>
      <p:pic>
        <p:nvPicPr>
          <p:cNvPr id="5" name="Picture 4">
            <a:extLst>
              <a:ext uri="{FF2B5EF4-FFF2-40B4-BE49-F238E27FC236}">
                <a16:creationId xmlns:a16="http://schemas.microsoft.com/office/drawing/2014/main" id="{1FF30FD2-3F6A-4231-CBE7-C0E6CF22E4E9}"/>
              </a:ext>
            </a:extLst>
          </p:cNvPr>
          <p:cNvPicPr>
            <a:picLocks noChangeAspect="1"/>
          </p:cNvPicPr>
          <p:nvPr/>
        </p:nvPicPr>
        <p:blipFill>
          <a:blip r:embed="rId3"/>
          <a:stretch>
            <a:fillRect/>
          </a:stretch>
        </p:blipFill>
        <p:spPr>
          <a:xfrm>
            <a:off x="2496589" y="5412473"/>
            <a:ext cx="6943744" cy="1245666"/>
          </a:xfrm>
          <a:prstGeom prst="rect">
            <a:avLst/>
          </a:prstGeom>
        </p:spPr>
      </p:pic>
      <p:sp>
        <p:nvSpPr>
          <p:cNvPr id="6" name="TextBox 5">
            <a:extLst>
              <a:ext uri="{FF2B5EF4-FFF2-40B4-BE49-F238E27FC236}">
                <a16:creationId xmlns:a16="http://schemas.microsoft.com/office/drawing/2014/main" id="{B6B5310A-75E0-748D-2C7C-4532F5D785A7}"/>
              </a:ext>
            </a:extLst>
          </p:cNvPr>
          <p:cNvSpPr txBox="1"/>
          <p:nvPr/>
        </p:nvSpPr>
        <p:spPr>
          <a:xfrm>
            <a:off x="5500421" y="15195"/>
            <a:ext cx="697179" cy="369332"/>
          </a:xfrm>
          <a:prstGeom prst="rect">
            <a:avLst/>
          </a:prstGeom>
          <a:noFill/>
        </p:spPr>
        <p:txBody>
          <a:bodyPr wrap="none" rtlCol="0">
            <a:spAutoFit/>
          </a:bodyPr>
          <a:lstStyle/>
          <a:p>
            <a:r>
              <a:rPr lang="fr-FR" b="1" dirty="0">
                <a:solidFill>
                  <a:schemeClr val="tx1">
                    <a:lumMod val="85000"/>
                  </a:schemeClr>
                </a:solidFill>
              </a:rPr>
              <a:t>SFBT</a:t>
            </a:r>
            <a:endParaRPr lang="en-GB" b="1" dirty="0">
              <a:solidFill>
                <a:schemeClr val="tx1">
                  <a:lumMod val="85000"/>
                </a:schemeClr>
              </a:solidFill>
            </a:endParaRPr>
          </a:p>
        </p:txBody>
      </p:sp>
    </p:spTree>
    <p:extLst>
      <p:ext uri="{BB962C8B-B14F-4D97-AF65-F5344CB8AC3E}">
        <p14:creationId xmlns:p14="http://schemas.microsoft.com/office/powerpoint/2010/main" val="12572709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B222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12B141-1CE2-5867-D9A1-772B18B5B2F5}"/>
              </a:ext>
            </a:extLst>
          </p:cNvPr>
          <p:cNvPicPr>
            <a:picLocks noChangeAspect="1"/>
          </p:cNvPicPr>
          <p:nvPr/>
        </p:nvPicPr>
        <p:blipFill>
          <a:blip r:embed="rId2"/>
          <a:stretch>
            <a:fillRect/>
          </a:stretch>
        </p:blipFill>
        <p:spPr>
          <a:xfrm>
            <a:off x="5754591" y="84327"/>
            <a:ext cx="6324717" cy="3920406"/>
          </a:xfrm>
          <a:prstGeom prst="rect">
            <a:avLst/>
          </a:prstGeom>
        </p:spPr>
      </p:pic>
      <p:pic>
        <p:nvPicPr>
          <p:cNvPr id="5" name="Picture 4">
            <a:extLst>
              <a:ext uri="{FF2B5EF4-FFF2-40B4-BE49-F238E27FC236}">
                <a16:creationId xmlns:a16="http://schemas.microsoft.com/office/drawing/2014/main" id="{ACFF006E-D17B-9C09-39A0-186C55939779}"/>
              </a:ext>
            </a:extLst>
          </p:cNvPr>
          <p:cNvPicPr>
            <a:picLocks noChangeAspect="1"/>
          </p:cNvPicPr>
          <p:nvPr/>
        </p:nvPicPr>
        <p:blipFill>
          <a:blip r:embed="rId3"/>
          <a:stretch>
            <a:fillRect/>
          </a:stretch>
        </p:blipFill>
        <p:spPr>
          <a:xfrm>
            <a:off x="5754591" y="4004733"/>
            <a:ext cx="6324717" cy="876316"/>
          </a:xfrm>
          <a:prstGeom prst="rect">
            <a:avLst/>
          </a:prstGeom>
        </p:spPr>
      </p:pic>
      <p:pic>
        <p:nvPicPr>
          <p:cNvPr id="7" name="Picture 6">
            <a:extLst>
              <a:ext uri="{FF2B5EF4-FFF2-40B4-BE49-F238E27FC236}">
                <a16:creationId xmlns:a16="http://schemas.microsoft.com/office/drawing/2014/main" id="{4510EEA0-743E-2CF6-0FD6-01A1D4FFB91E}"/>
              </a:ext>
            </a:extLst>
          </p:cNvPr>
          <p:cNvPicPr>
            <a:picLocks noChangeAspect="1"/>
          </p:cNvPicPr>
          <p:nvPr/>
        </p:nvPicPr>
        <p:blipFill>
          <a:blip r:embed="rId4"/>
          <a:stretch>
            <a:fillRect/>
          </a:stretch>
        </p:blipFill>
        <p:spPr>
          <a:xfrm>
            <a:off x="112690" y="325796"/>
            <a:ext cx="5363193" cy="1956140"/>
          </a:xfrm>
          <a:prstGeom prst="rect">
            <a:avLst/>
          </a:prstGeom>
        </p:spPr>
      </p:pic>
      <p:pic>
        <p:nvPicPr>
          <p:cNvPr id="9" name="Picture 8">
            <a:extLst>
              <a:ext uri="{FF2B5EF4-FFF2-40B4-BE49-F238E27FC236}">
                <a16:creationId xmlns:a16="http://schemas.microsoft.com/office/drawing/2014/main" id="{1D0A0866-23C2-3B2A-D8E8-7C20EF81F52C}"/>
              </a:ext>
            </a:extLst>
          </p:cNvPr>
          <p:cNvPicPr>
            <a:picLocks noChangeAspect="1"/>
          </p:cNvPicPr>
          <p:nvPr/>
        </p:nvPicPr>
        <p:blipFill>
          <a:blip r:embed="rId5"/>
          <a:stretch>
            <a:fillRect/>
          </a:stretch>
        </p:blipFill>
        <p:spPr>
          <a:xfrm>
            <a:off x="112691" y="2266232"/>
            <a:ext cx="5363193" cy="824101"/>
          </a:xfrm>
          <a:prstGeom prst="rect">
            <a:avLst/>
          </a:prstGeom>
        </p:spPr>
      </p:pic>
      <p:pic>
        <p:nvPicPr>
          <p:cNvPr id="11" name="Picture 10">
            <a:extLst>
              <a:ext uri="{FF2B5EF4-FFF2-40B4-BE49-F238E27FC236}">
                <a16:creationId xmlns:a16="http://schemas.microsoft.com/office/drawing/2014/main" id="{42FD7827-03B7-89FA-07C5-5576D7554D03}"/>
              </a:ext>
            </a:extLst>
          </p:cNvPr>
          <p:cNvPicPr>
            <a:picLocks noChangeAspect="1"/>
          </p:cNvPicPr>
          <p:nvPr/>
        </p:nvPicPr>
        <p:blipFill>
          <a:blip r:embed="rId6"/>
          <a:stretch>
            <a:fillRect/>
          </a:stretch>
        </p:blipFill>
        <p:spPr>
          <a:xfrm>
            <a:off x="120862" y="3767667"/>
            <a:ext cx="5244363" cy="1786467"/>
          </a:xfrm>
          <a:prstGeom prst="rect">
            <a:avLst/>
          </a:prstGeom>
        </p:spPr>
      </p:pic>
    </p:spTree>
    <p:extLst>
      <p:ext uri="{BB962C8B-B14F-4D97-AF65-F5344CB8AC3E}">
        <p14:creationId xmlns:p14="http://schemas.microsoft.com/office/powerpoint/2010/main" val="36980207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B222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1B39F6-A970-A37C-5EA4-DB2362DBF31B}"/>
              </a:ext>
            </a:extLst>
          </p:cNvPr>
          <p:cNvPicPr>
            <a:picLocks noChangeAspect="1"/>
          </p:cNvPicPr>
          <p:nvPr/>
        </p:nvPicPr>
        <p:blipFill>
          <a:blip r:embed="rId2"/>
          <a:stretch>
            <a:fillRect/>
          </a:stretch>
        </p:blipFill>
        <p:spPr>
          <a:xfrm>
            <a:off x="2137990" y="485710"/>
            <a:ext cx="7916015" cy="4941570"/>
          </a:xfrm>
          <a:prstGeom prst="rect">
            <a:avLst/>
          </a:prstGeom>
        </p:spPr>
      </p:pic>
      <p:pic>
        <p:nvPicPr>
          <p:cNvPr id="5" name="Picture 4">
            <a:extLst>
              <a:ext uri="{FF2B5EF4-FFF2-40B4-BE49-F238E27FC236}">
                <a16:creationId xmlns:a16="http://schemas.microsoft.com/office/drawing/2014/main" id="{D5A2491B-9001-19D4-8FA1-8632E2B479D3}"/>
              </a:ext>
            </a:extLst>
          </p:cNvPr>
          <p:cNvPicPr>
            <a:picLocks noChangeAspect="1"/>
          </p:cNvPicPr>
          <p:nvPr/>
        </p:nvPicPr>
        <p:blipFill>
          <a:blip r:embed="rId3"/>
          <a:stretch>
            <a:fillRect/>
          </a:stretch>
        </p:blipFill>
        <p:spPr>
          <a:xfrm>
            <a:off x="3066472" y="5427280"/>
            <a:ext cx="6227157" cy="1263969"/>
          </a:xfrm>
          <a:prstGeom prst="rect">
            <a:avLst/>
          </a:prstGeom>
        </p:spPr>
      </p:pic>
      <p:sp>
        <p:nvSpPr>
          <p:cNvPr id="6" name="TextBox 5">
            <a:extLst>
              <a:ext uri="{FF2B5EF4-FFF2-40B4-BE49-F238E27FC236}">
                <a16:creationId xmlns:a16="http://schemas.microsoft.com/office/drawing/2014/main" id="{3AEE5166-4ABA-F944-3A53-EDA08A03D025}"/>
              </a:ext>
            </a:extLst>
          </p:cNvPr>
          <p:cNvSpPr txBox="1"/>
          <p:nvPr/>
        </p:nvSpPr>
        <p:spPr>
          <a:xfrm>
            <a:off x="5563641" y="116378"/>
            <a:ext cx="1064715" cy="369332"/>
          </a:xfrm>
          <a:prstGeom prst="rect">
            <a:avLst/>
          </a:prstGeom>
          <a:noFill/>
        </p:spPr>
        <p:txBody>
          <a:bodyPr wrap="none" rtlCol="0">
            <a:spAutoFit/>
          </a:bodyPr>
          <a:lstStyle/>
          <a:p>
            <a:r>
              <a:rPr lang="fr-FR" b="1" dirty="0">
                <a:solidFill>
                  <a:schemeClr val="tx1">
                    <a:lumMod val="85000"/>
                  </a:schemeClr>
                </a:solidFill>
              </a:rPr>
              <a:t>UNIMED</a:t>
            </a:r>
            <a:endParaRPr lang="en-GB" b="1" dirty="0">
              <a:solidFill>
                <a:schemeClr val="tx1">
                  <a:lumMod val="85000"/>
                </a:schemeClr>
              </a:solidFill>
            </a:endParaRPr>
          </a:p>
        </p:txBody>
      </p:sp>
    </p:spTree>
    <p:extLst>
      <p:ext uri="{BB962C8B-B14F-4D97-AF65-F5344CB8AC3E}">
        <p14:creationId xmlns:p14="http://schemas.microsoft.com/office/powerpoint/2010/main" val="37160472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B222D"/>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67CCBA-F715-1A35-2CCC-A744687E9CE9}"/>
              </a:ext>
            </a:extLst>
          </p:cNvPr>
          <p:cNvPicPr>
            <a:picLocks noChangeAspect="1"/>
          </p:cNvPicPr>
          <p:nvPr/>
        </p:nvPicPr>
        <p:blipFill>
          <a:blip r:embed="rId2"/>
          <a:stretch>
            <a:fillRect/>
          </a:stretch>
        </p:blipFill>
        <p:spPr>
          <a:xfrm>
            <a:off x="6317693" y="103134"/>
            <a:ext cx="5759948" cy="3604342"/>
          </a:xfrm>
          <a:prstGeom prst="rect">
            <a:avLst/>
          </a:prstGeom>
        </p:spPr>
      </p:pic>
      <p:pic>
        <p:nvPicPr>
          <p:cNvPr id="8" name="Picture 7">
            <a:extLst>
              <a:ext uri="{FF2B5EF4-FFF2-40B4-BE49-F238E27FC236}">
                <a16:creationId xmlns:a16="http://schemas.microsoft.com/office/drawing/2014/main" id="{E78D8BC0-D66A-D44F-9CE0-AFFF7F58F5B7}"/>
              </a:ext>
            </a:extLst>
          </p:cNvPr>
          <p:cNvPicPr>
            <a:picLocks noChangeAspect="1"/>
          </p:cNvPicPr>
          <p:nvPr/>
        </p:nvPicPr>
        <p:blipFill>
          <a:blip r:embed="rId3"/>
          <a:stretch>
            <a:fillRect/>
          </a:stretch>
        </p:blipFill>
        <p:spPr>
          <a:xfrm>
            <a:off x="6317693" y="3707476"/>
            <a:ext cx="5759948" cy="833861"/>
          </a:xfrm>
          <a:prstGeom prst="rect">
            <a:avLst/>
          </a:prstGeom>
        </p:spPr>
      </p:pic>
      <p:pic>
        <p:nvPicPr>
          <p:cNvPr id="10" name="Picture 9">
            <a:extLst>
              <a:ext uri="{FF2B5EF4-FFF2-40B4-BE49-F238E27FC236}">
                <a16:creationId xmlns:a16="http://schemas.microsoft.com/office/drawing/2014/main" id="{EE616BAB-04B7-2869-A27B-C48D35DD64B5}"/>
              </a:ext>
            </a:extLst>
          </p:cNvPr>
          <p:cNvPicPr>
            <a:picLocks noChangeAspect="1"/>
          </p:cNvPicPr>
          <p:nvPr/>
        </p:nvPicPr>
        <p:blipFill>
          <a:blip r:embed="rId4"/>
          <a:stretch>
            <a:fillRect/>
          </a:stretch>
        </p:blipFill>
        <p:spPr>
          <a:xfrm>
            <a:off x="114359" y="103134"/>
            <a:ext cx="5882831" cy="2166241"/>
          </a:xfrm>
          <a:prstGeom prst="rect">
            <a:avLst/>
          </a:prstGeom>
        </p:spPr>
      </p:pic>
      <p:pic>
        <p:nvPicPr>
          <p:cNvPr id="12" name="Picture 11">
            <a:extLst>
              <a:ext uri="{FF2B5EF4-FFF2-40B4-BE49-F238E27FC236}">
                <a16:creationId xmlns:a16="http://schemas.microsoft.com/office/drawing/2014/main" id="{B4AB180D-D9BD-2FD7-96D2-1A7613D76D42}"/>
              </a:ext>
            </a:extLst>
          </p:cNvPr>
          <p:cNvPicPr>
            <a:picLocks noChangeAspect="1"/>
          </p:cNvPicPr>
          <p:nvPr/>
        </p:nvPicPr>
        <p:blipFill>
          <a:blip r:embed="rId5"/>
          <a:stretch>
            <a:fillRect/>
          </a:stretch>
        </p:blipFill>
        <p:spPr>
          <a:xfrm>
            <a:off x="114359" y="2269375"/>
            <a:ext cx="5882831" cy="871264"/>
          </a:xfrm>
          <a:prstGeom prst="rect">
            <a:avLst/>
          </a:prstGeom>
        </p:spPr>
      </p:pic>
      <p:pic>
        <p:nvPicPr>
          <p:cNvPr id="14" name="Picture 13">
            <a:extLst>
              <a:ext uri="{FF2B5EF4-FFF2-40B4-BE49-F238E27FC236}">
                <a16:creationId xmlns:a16="http://schemas.microsoft.com/office/drawing/2014/main" id="{9630E4B5-43CC-46FB-4C0C-C80DD68770DA}"/>
              </a:ext>
            </a:extLst>
          </p:cNvPr>
          <p:cNvPicPr>
            <a:picLocks noChangeAspect="1"/>
          </p:cNvPicPr>
          <p:nvPr/>
        </p:nvPicPr>
        <p:blipFill>
          <a:blip r:embed="rId6"/>
          <a:stretch>
            <a:fillRect/>
          </a:stretch>
        </p:blipFill>
        <p:spPr>
          <a:xfrm>
            <a:off x="114359" y="3221009"/>
            <a:ext cx="5330477" cy="1797978"/>
          </a:xfrm>
          <a:prstGeom prst="rect">
            <a:avLst/>
          </a:prstGeom>
        </p:spPr>
      </p:pic>
      <p:pic>
        <p:nvPicPr>
          <p:cNvPr id="16" name="Picture 15">
            <a:extLst>
              <a:ext uri="{FF2B5EF4-FFF2-40B4-BE49-F238E27FC236}">
                <a16:creationId xmlns:a16="http://schemas.microsoft.com/office/drawing/2014/main" id="{C84D940E-D8B2-33DC-F949-2D27EE7BD193}"/>
              </a:ext>
            </a:extLst>
          </p:cNvPr>
          <p:cNvPicPr>
            <a:picLocks noChangeAspect="1"/>
          </p:cNvPicPr>
          <p:nvPr/>
        </p:nvPicPr>
        <p:blipFill>
          <a:blip r:embed="rId7"/>
          <a:stretch>
            <a:fillRect/>
          </a:stretch>
        </p:blipFill>
        <p:spPr>
          <a:xfrm>
            <a:off x="114359" y="5018987"/>
            <a:ext cx="5330477" cy="1783739"/>
          </a:xfrm>
          <a:prstGeom prst="rect">
            <a:avLst/>
          </a:prstGeom>
        </p:spPr>
      </p:pic>
    </p:spTree>
    <p:extLst>
      <p:ext uri="{BB962C8B-B14F-4D97-AF65-F5344CB8AC3E}">
        <p14:creationId xmlns:p14="http://schemas.microsoft.com/office/powerpoint/2010/main" val="37690731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B222D"/>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574E4F-EEAD-913F-4587-8ADA6E01FB27}"/>
              </a:ext>
            </a:extLst>
          </p:cNvPr>
          <p:cNvPicPr>
            <a:picLocks noChangeAspect="1"/>
          </p:cNvPicPr>
          <p:nvPr/>
        </p:nvPicPr>
        <p:blipFill>
          <a:blip r:embed="rId2"/>
          <a:stretch>
            <a:fillRect/>
          </a:stretch>
        </p:blipFill>
        <p:spPr>
          <a:xfrm>
            <a:off x="2118955" y="641261"/>
            <a:ext cx="7954087" cy="4923039"/>
          </a:xfrm>
          <a:prstGeom prst="rect">
            <a:avLst/>
          </a:prstGeom>
        </p:spPr>
      </p:pic>
      <p:pic>
        <p:nvPicPr>
          <p:cNvPr id="7" name="Picture 6">
            <a:extLst>
              <a:ext uri="{FF2B5EF4-FFF2-40B4-BE49-F238E27FC236}">
                <a16:creationId xmlns:a16="http://schemas.microsoft.com/office/drawing/2014/main" id="{962141A6-922A-0887-802C-344D52A7E14F}"/>
              </a:ext>
            </a:extLst>
          </p:cNvPr>
          <p:cNvPicPr>
            <a:picLocks noChangeAspect="1"/>
          </p:cNvPicPr>
          <p:nvPr/>
        </p:nvPicPr>
        <p:blipFill>
          <a:blip r:embed="rId3"/>
          <a:stretch>
            <a:fillRect/>
          </a:stretch>
        </p:blipFill>
        <p:spPr>
          <a:xfrm>
            <a:off x="2826546" y="5564300"/>
            <a:ext cx="6538906" cy="1293700"/>
          </a:xfrm>
          <a:prstGeom prst="rect">
            <a:avLst/>
          </a:prstGeom>
        </p:spPr>
      </p:pic>
      <p:sp>
        <p:nvSpPr>
          <p:cNvPr id="8" name="TextBox 7">
            <a:extLst>
              <a:ext uri="{FF2B5EF4-FFF2-40B4-BE49-F238E27FC236}">
                <a16:creationId xmlns:a16="http://schemas.microsoft.com/office/drawing/2014/main" id="{507F5AC8-A083-6BDA-95A7-F6242B7BB091}"/>
              </a:ext>
            </a:extLst>
          </p:cNvPr>
          <p:cNvSpPr txBox="1"/>
          <p:nvPr/>
        </p:nvSpPr>
        <p:spPr>
          <a:xfrm>
            <a:off x="5089319" y="138418"/>
            <a:ext cx="2013358" cy="369332"/>
          </a:xfrm>
          <a:prstGeom prst="rect">
            <a:avLst/>
          </a:prstGeom>
          <a:noFill/>
        </p:spPr>
        <p:txBody>
          <a:bodyPr wrap="square" rtlCol="0">
            <a:spAutoFit/>
          </a:bodyPr>
          <a:lstStyle/>
          <a:p>
            <a:r>
              <a:rPr lang="fr-FR" b="1" dirty="0">
                <a:solidFill>
                  <a:schemeClr val="tx1">
                    <a:lumMod val="85000"/>
                  </a:schemeClr>
                </a:solidFill>
              </a:rPr>
              <a:t>One tech holding</a:t>
            </a:r>
            <a:endParaRPr lang="en-GB" b="1" dirty="0">
              <a:solidFill>
                <a:schemeClr val="tx1">
                  <a:lumMod val="85000"/>
                </a:schemeClr>
              </a:solidFill>
            </a:endParaRPr>
          </a:p>
        </p:txBody>
      </p:sp>
    </p:spTree>
    <p:extLst>
      <p:ext uri="{BB962C8B-B14F-4D97-AF65-F5344CB8AC3E}">
        <p14:creationId xmlns:p14="http://schemas.microsoft.com/office/powerpoint/2010/main" val="19174479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E5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390E5-926B-9BF3-FAD8-FB36106C58D6}"/>
              </a:ext>
            </a:extLst>
          </p:cNvPr>
          <p:cNvSpPr>
            <a:spLocks noGrp="1"/>
          </p:cNvSpPr>
          <p:nvPr>
            <p:ph type="title"/>
          </p:nvPr>
        </p:nvSpPr>
        <p:spPr/>
        <p:txBody>
          <a:bodyPr>
            <a:normAutofit/>
          </a:bodyPr>
          <a:lstStyle/>
          <a:p>
            <a:r>
              <a:rPr lang="fr-FR"/>
              <a:t>Major </a:t>
            </a:r>
            <a:r>
              <a:rPr lang="fr-FR" err="1"/>
              <a:t>steps</a:t>
            </a:r>
            <a:r>
              <a:rPr lang="fr-FR"/>
              <a:t> </a:t>
            </a:r>
            <a:r>
              <a:rPr lang="fr-FR" err="1"/>
              <a:t>when</a:t>
            </a:r>
            <a:r>
              <a:rPr lang="fr-FR"/>
              <a:t> </a:t>
            </a:r>
            <a:r>
              <a:rPr lang="fr-FR" err="1"/>
              <a:t>performing</a:t>
            </a:r>
            <a:r>
              <a:rPr lang="fr-FR"/>
              <a:t> top-down </a:t>
            </a:r>
            <a:r>
              <a:rPr lang="fr-FR" err="1"/>
              <a:t>strategy</a:t>
            </a:r>
            <a:endParaRPr lang="en-US"/>
          </a:p>
        </p:txBody>
      </p:sp>
      <p:sp>
        <p:nvSpPr>
          <p:cNvPr id="3" name="Content Placeholder 2">
            <a:extLst>
              <a:ext uri="{FF2B5EF4-FFF2-40B4-BE49-F238E27FC236}">
                <a16:creationId xmlns:a16="http://schemas.microsoft.com/office/drawing/2014/main" id="{53C8B79B-3291-B9B5-73E0-FDCE816893C2}"/>
              </a:ext>
            </a:extLst>
          </p:cNvPr>
          <p:cNvSpPr>
            <a:spLocks noGrp="1"/>
          </p:cNvSpPr>
          <p:nvPr>
            <p:ph idx="1"/>
          </p:nvPr>
        </p:nvSpPr>
        <p:spPr>
          <a:xfrm>
            <a:off x="838200" y="1807153"/>
            <a:ext cx="10515600" cy="4351338"/>
          </a:xfrm>
        </p:spPr>
        <p:txBody>
          <a:bodyPr>
            <a:normAutofit/>
          </a:bodyPr>
          <a:lstStyle/>
          <a:p>
            <a:r>
              <a:rPr lang="fr-FR" dirty="0" err="1"/>
              <a:t>Step</a:t>
            </a:r>
            <a:r>
              <a:rPr lang="fr-FR" dirty="0"/>
              <a:t> 1 : </a:t>
            </a:r>
            <a:r>
              <a:rPr lang="fr-FR" dirty="0" err="1"/>
              <a:t>analysing</a:t>
            </a:r>
            <a:r>
              <a:rPr lang="fr-FR" dirty="0"/>
              <a:t> the </a:t>
            </a:r>
            <a:r>
              <a:rPr lang="fr-FR" dirty="0" err="1"/>
              <a:t>industry</a:t>
            </a:r>
            <a:r>
              <a:rPr lang="fr-FR" dirty="0"/>
              <a:t> </a:t>
            </a:r>
            <a:r>
              <a:rPr lang="fr-FR" dirty="0" err="1"/>
              <a:t>average</a:t>
            </a:r>
            <a:r>
              <a:rPr lang="fr-FR" dirty="0"/>
              <a:t> </a:t>
            </a:r>
            <a:r>
              <a:rPr lang="fr-FR" dirty="0" err="1"/>
              <a:t>returns</a:t>
            </a:r>
            <a:r>
              <a:rPr lang="fr-FR" dirty="0"/>
              <a:t> for the </a:t>
            </a:r>
            <a:r>
              <a:rPr lang="fr-FR" dirty="0" err="1"/>
              <a:t>past</a:t>
            </a:r>
            <a:r>
              <a:rPr lang="fr-FR" dirty="0"/>
              <a:t> 10 </a:t>
            </a:r>
            <a:r>
              <a:rPr lang="fr-FR" dirty="0" err="1"/>
              <a:t>years</a:t>
            </a:r>
            <a:r>
              <a:rPr lang="fr-FR" dirty="0"/>
              <a:t> </a:t>
            </a:r>
            <a:r>
              <a:rPr lang="fr-FR" dirty="0" err="1"/>
              <a:t>accoridng</a:t>
            </a:r>
            <a:r>
              <a:rPr lang="fr-FR" dirty="0"/>
              <a:t> to the </a:t>
            </a:r>
            <a:r>
              <a:rPr lang="fr-FR" dirty="0" err="1"/>
              <a:t>gdp</a:t>
            </a:r>
            <a:r>
              <a:rPr lang="fr-FR" dirty="0"/>
              <a:t> </a:t>
            </a:r>
            <a:r>
              <a:rPr lang="fr-FR" dirty="0" err="1"/>
              <a:t>growth</a:t>
            </a:r>
            <a:r>
              <a:rPr lang="fr-FR" dirty="0"/>
              <a:t>, </a:t>
            </a:r>
            <a:r>
              <a:rPr lang="fr-FR" dirty="0" err="1"/>
              <a:t>interest</a:t>
            </a:r>
            <a:r>
              <a:rPr lang="fr-FR" dirty="0"/>
              <a:t> rates, and inflation rates </a:t>
            </a:r>
            <a:r>
              <a:rPr lang="fr-FR" dirty="0" err="1"/>
              <a:t>during</a:t>
            </a:r>
            <a:r>
              <a:rPr lang="fr-FR" dirty="0"/>
              <a:t> the </a:t>
            </a:r>
            <a:r>
              <a:rPr lang="fr-FR" dirty="0" err="1"/>
              <a:t>past</a:t>
            </a:r>
            <a:r>
              <a:rPr lang="fr-FR" dirty="0"/>
              <a:t> 10 </a:t>
            </a:r>
            <a:r>
              <a:rPr lang="fr-FR" dirty="0" err="1"/>
              <a:t>years</a:t>
            </a:r>
            <a:r>
              <a:rPr lang="fr-FR" dirty="0"/>
              <a:t> </a:t>
            </a:r>
          </a:p>
          <a:p>
            <a:r>
              <a:rPr lang="fr-FR" dirty="0" err="1"/>
              <a:t>Step</a:t>
            </a:r>
            <a:r>
              <a:rPr lang="fr-FR" dirty="0"/>
              <a:t> 2 : </a:t>
            </a:r>
            <a:r>
              <a:rPr lang="fr-FR" dirty="0" err="1"/>
              <a:t>choosing</a:t>
            </a:r>
            <a:r>
              <a:rPr lang="fr-FR" dirty="0"/>
              <a:t> the industries  </a:t>
            </a:r>
          </a:p>
          <a:p>
            <a:r>
              <a:rPr lang="fr-FR" dirty="0" err="1"/>
              <a:t>Step</a:t>
            </a:r>
            <a:r>
              <a:rPr lang="fr-FR" dirty="0"/>
              <a:t> 3 : </a:t>
            </a:r>
            <a:r>
              <a:rPr lang="fr-FR" dirty="0" err="1"/>
              <a:t>performing</a:t>
            </a:r>
            <a:r>
              <a:rPr lang="fr-FR" dirty="0"/>
              <a:t> </a:t>
            </a:r>
            <a:r>
              <a:rPr lang="fr-FR" dirty="0" err="1"/>
              <a:t>growth</a:t>
            </a:r>
            <a:r>
              <a:rPr lang="fr-FR" dirty="0"/>
              <a:t> </a:t>
            </a:r>
            <a:r>
              <a:rPr lang="fr-FR" dirty="0" err="1"/>
              <a:t>analysis</a:t>
            </a:r>
            <a:r>
              <a:rPr lang="fr-FR" dirty="0"/>
              <a:t> on the stocks </a:t>
            </a:r>
          </a:p>
          <a:p>
            <a:r>
              <a:rPr lang="fr-FR" dirty="0" err="1"/>
              <a:t>Step</a:t>
            </a:r>
            <a:r>
              <a:rPr lang="fr-FR" dirty="0"/>
              <a:t> 4 : checking </a:t>
            </a:r>
            <a:r>
              <a:rPr lang="fr-FR" dirty="0" err="1"/>
              <a:t>past</a:t>
            </a:r>
            <a:r>
              <a:rPr lang="fr-FR" dirty="0"/>
              <a:t> performance, ratio </a:t>
            </a:r>
            <a:r>
              <a:rPr lang="fr-FR" dirty="0" err="1"/>
              <a:t>analysis</a:t>
            </a:r>
            <a:r>
              <a:rPr lang="fr-FR" dirty="0"/>
              <a:t>, and </a:t>
            </a:r>
            <a:r>
              <a:rPr lang="fr-FR" dirty="0" err="1"/>
              <a:t>looking</a:t>
            </a:r>
            <a:r>
              <a:rPr lang="fr-FR" dirty="0"/>
              <a:t> for the trends via </a:t>
            </a:r>
            <a:r>
              <a:rPr lang="fr-FR" dirty="0" err="1"/>
              <a:t>technical</a:t>
            </a:r>
            <a:r>
              <a:rPr lang="fr-FR" dirty="0"/>
              <a:t> </a:t>
            </a:r>
            <a:r>
              <a:rPr lang="fr-FR" dirty="0" err="1"/>
              <a:t>analysis</a:t>
            </a:r>
            <a:r>
              <a:rPr lang="fr-FR" dirty="0"/>
              <a:t> </a:t>
            </a:r>
          </a:p>
          <a:p>
            <a:r>
              <a:rPr lang="fr-FR" dirty="0" err="1"/>
              <a:t>Step</a:t>
            </a:r>
            <a:r>
              <a:rPr lang="fr-FR" dirty="0"/>
              <a:t> 5 :</a:t>
            </a:r>
            <a:r>
              <a:rPr lang="fr-FR" dirty="0" err="1"/>
              <a:t>determining</a:t>
            </a:r>
            <a:r>
              <a:rPr lang="fr-FR" dirty="0"/>
              <a:t> the entry point</a:t>
            </a:r>
          </a:p>
        </p:txBody>
      </p:sp>
    </p:spTree>
    <p:extLst>
      <p:ext uri="{BB962C8B-B14F-4D97-AF65-F5344CB8AC3E}">
        <p14:creationId xmlns:p14="http://schemas.microsoft.com/office/powerpoint/2010/main" val="36043445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B222D"/>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536A51-A16E-53FE-E47A-4D44CC7435EA}"/>
              </a:ext>
            </a:extLst>
          </p:cNvPr>
          <p:cNvPicPr>
            <a:picLocks noChangeAspect="1"/>
          </p:cNvPicPr>
          <p:nvPr/>
        </p:nvPicPr>
        <p:blipFill>
          <a:blip r:embed="rId2"/>
          <a:stretch>
            <a:fillRect/>
          </a:stretch>
        </p:blipFill>
        <p:spPr>
          <a:xfrm>
            <a:off x="5855642" y="0"/>
            <a:ext cx="6336357" cy="3816991"/>
          </a:xfrm>
          <a:prstGeom prst="rect">
            <a:avLst/>
          </a:prstGeom>
        </p:spPr>
      </p:pic>
      <p:pic>
        <p:nvPicPr>
          <p:cNvPr id="7" name="Picture 6">
            <a:extLst>
              <a:ext uri="{FF2B5EF4-FFF2-40B4-BE49-F238E27FC236}">
                <a16:creationId xmlns:a16="http://schemas.microsoft.com/office/drawing/2014/main" id="{CF9C4C6E-EE3D-68A6-F42A-9579D7EF333A}"/>
              </a:ext>
            </a:extLst>
          </p:cNvPr>
          <p:cNvPicPr>
            <a:picLocks noChangeAspect="1"/>
          </p:cNvPicPr>
          <p:nvPr/>
        </p:nvPicPr>
        <p:blipFill>
          <a:blip r:embed="rId3"/>
          <a:stretch>
            <a:fillRect/>
          </a:stretch>
        </p:blipFill>
        <p:spPr>
          <a:xfrm>
            <a:off x="5855641" y="3816991"/>
            <a:ext cx="6336357" cy="1007318"/>
          </a:xfrm>
          <a:prstGeom prst="rect">
            <a:avLst/>
          </a:prstGeom>
        </p:spPr>
      </p:pic>
      <p:pic>
        <p:nvPicPr>
          <p:cNvPr id="9" name="Picture 8">
            <a:extLst>
              <a:ext uri="{FF2B5EF4-FFF2-40B4-BE49-F238E27FC236}">
                <a16:creationId xmlns:a16="http://schemas.microsoft.com/office/drawing/2014/main" id="{984A4DAB-F38F-780E-8192-A4148837491E}"/>
              </a:ext>
            </a:extLst>
          </p:cNvPr>
          <p:cNvPicPr>
            <a:picLocks noChangeAspect="1"/>
          </p:cNvPicPr>
          <p:nvPr/>
        </p:nvPicPr>
        <p:blipFill>
          <a:blip r:embed="rId4"/>
          <a:stretch>
            <a:fillRect/>
          </a:stretch>
        </p:blipFill>
        <p:spPr>
          <a:xfrm>
            <a:off x="0" y="123092"/>
            <a:ext cx="5297705" cy="1964967"/>
          </a:xfrm>
          <a:prstGeom prst="rect">
            <a:avLst/>
          </a:prstGeom>
        </p:spPr>
      </p:pic>
      <p:pic>
        <p:nvPicPr>
          <p:cNvPr id="11" name="Picture 10">
            <a:extLst>
              <a:ext uri="{FF2B5EF4-FFF2-40B4-BE49-F238E27FC236}">
                <a16:creationId xmlns:a16="http://schemas.microsoft.com/office/drawing/2014/main" id="{E1D20F92-859F-944B-1FB0-A9D6F85FE144}"/>
              </a:ext>
            </a:extLst>
          </p:cNvPr>
          <p:cNvPicPr>
            <a:picLocks noChangeAspect="1"/>
          </p:cNvPicPr>
          <p:nvPr/>
        </p:nvPicPr>
        <p:blipFill>
          <a:blip r:embed="rId5"/>
          <a:stretch>
            <a:fillRect/>
          </a:stretch>
        </p:blipFill>
        <p:spPr>
          <a:xfrm>
            <a:off x="-2" y="2088059"/>
            <a:ext cx="5586561" cy="457263"/>
          </a:xfrm>
          <a:prstGeom prst="rect">
            <a:avLst/>
          </a:prstGeom>
        </p:spPr>
      </p:pic>
      <p:pic>
        <p:nvPicPr>
          <p:cNvPr id="13" name="Picture 12">
            <a:extLst>
              <a:ext uri="{FF2B5EF4-FFF2-40B4-BE49-F238E27FC236}">
                <a16:creationId xmlns:a16="http://schemas.microsoft.com/office/drawing/2014/main" id="{5CA1649D-A1D4-6438-5C60-978783FFDA6E}"/>
              </a:ext>
            </a:extLst>
          </p:cNvPr>
          <p:cNvPicPr>
            <a:picLocks noChangeAspect="1"/>
          </p:cNvPicPr>
          <p:nvPr/>
        </p:nvPicPr>
        <p:blipFill>
          <a:blip r:embed="rId6"/>
          <a:stretch>
            <a:fillRect/>
          </a:stretch>
        </p:blipFill>
        <p:spPr>
          <a:xfrm>
            <a:off x="0" y="2637130"/>
            <a:ext cx="5020376" cy="3381847"/>
          </a:xfrm>
          <a:prstGeom prst="rect">
            <a:avLst/>
          </a:prstGeom>
        </p:spPr>
      </p:pic>
      <p:pic>
        <p:nvPicPr>
          <p:cNvPr id="15" name="Picture 14">
            <a:extLst>
              <a:ext uri="{FF2B5EF4-FFF2-40B4-BE49-F238E27FC236}">
                <a16:creationId xmlns:a16="http://schemas.microsoft.com/office/drawing/2014/main" id="{CFD80743-F414-794B-5F72-38707968C66D}"/>
              </a:ext>
            </a:extLst>
          </p:cNvPr>
          <p:cNvPicPr>
            <a:picLocks noChangeAspect="1"/>
          </p:cNvPicPr>
          <p:nvPr/>
        </p:nvPicPr>
        <p:blipFill>
          <a:blip r:embed="rId7"/>
          <a:stretch>
            <a:fillRect/>
          </a:stretch>
        </p:blipFill>
        <p:spPr>
          <a:xfrm>
            <a:off x="0" y="5446263"/>
            <a:ext cx="4896533" cy="457264"/>
          </a:xfrm>
          <a:prstGeom prst="rect">
            <a:avLst/>
          </a:prstGeom>
        </p:spPr>
      </p:pic>
    </p:spTree>
    <p:extLst>
      <p:ext uri="{BB962C8B-B14F-4D97-AF65-F5344CB8AC3E}">
        <p14:creationId xmlns:p14="http://schemas.microsoft.com/office/powerpoint/2010/main" val="30728034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 on document with pen">
            <a:extLst>
              <a:ext uri="{FF2B5EF4-FFF2-40B4-BE49-F238E27FC236}">
                <a16:creationId xmlns:a16="http://schemas.microsoft.com/office/drawing/2014/main" id="{F9E141D6-5581-B768-046C-153EE8C4F3DF}"/>
              </a:ext>
            </a:extLst>
          </p:cNvPr>
          <p:cNvPicPr>
            <a:picLocks noChangeAspect="1"/>
          </p:cNvPicPr>
          <p:nvPr/>
        </p:nvPicPr>
        <p:blipFill rotWithShape="1">
          <a:blip r:embed="rId2"/>
          <a:srcRect l="5884" r="-1" b="-1"/>
          <a:stretch/>
        </p:blipFill>
        <p:spPr>
          <a:xfrm>
            <a:off x="1" y="10"/>
            <a:ext cx="9669642" cy="6857990"/>
          </a:xfrm>
          <a:prstGeom prst="rect">
            <a:avLst/>
          </a:prstGeom>
        </p:spPr>
      </p:pic>
      <p:sp>
        <p:nvSpPr>
          <p:cNvPr id="12" name="Rectangle 11">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E4BAF33-1A03-165A-F70A-51D9086A0412}"/>
              </a:ext>
            </a:extLst>
          </p:cNvPr>
          <p:cNvSpPr>
            <a:spLocks noGrp="1"/>
          </p:cNvSpPr>
          <p:nvPr>
            <p:ph type="title"/>
          </p:nvPr>
        </p:nvSpPr>
        <p:spPr>
          <a:xfrm>
            <a:off x="7935402" y="743447"/>
            <a:ext cx="3445765" cy="3692028"/>
          </a:xfrm>
          <a:noFill/>
        </p:spPr>
        <p:txBody>
          <a:bodyPr vert="horz" lIns="91440" tIns="45720" rIns="91440" bIns="45720" rtlCol="0" anchor="b">
            <a:normAutofit/>
          </a:bodyPr>
          <a:lstStyle/>
          <a:p>
            <a:r>
              <a:rPr lang="en-US" sz="4800"/>
              <a:t>TECHNICAL ANALYSIS</a:t>
            </a:r>
          </a:p>
        </p:txBody>
      </p:sp>
    </p:spTree>
    <p:extLst>
      <p:ext uri="{BB962C8B-B14F-4D97-AF65-F5344CB8AC3E}">
        <p14:creationId xmlns:p14="http://schemas.microsoft.com/office/powerpoint/2010/main" val="30684729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Arc 5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1CD77B0A-1A47-4246-20BB-B5C4208C7872}"/>
              </a:ext>
            </a:extLst>
          </p:cNvPr>
          <p:cNvSpPr/>
          <p:nvPr/>
        </p:nvSpPr>
        <p:spPr>
          <a:xfrm>
            <a:off x="2001078" y="2282825"/>
            <a:ext cx="8663609" cy="4351338"/>
          </a:xfrm>
          <a:prstGeom prst="roundRect">
            <a:avLst/>
          </a:prstGeom>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b="0" i="0" dirty="0">
                <a:solidFill>
                  <a:schemeClr val="tx1"/>
                </a:solidFill>
                <a:effectLst/>
              </a:rPr>
              <a:t>In this section, we utilized technical analysis, employing Python and R for visualization, to discern distinctive patterns and track price fluctuations over time. </a:t>
            </a:r>
          </a:p>
          <a:p>
            <a:pPr indent="-228600" defTabSz="914400">
              <a:lnSpc>
                <a:spcPct val="90000"/>
              </a:lnSpc>
              <a:spcAft>
                <a:spcPts val="600"/>
              </a:spcAft>
              <a:buFont typeface="Arial" panose="020B0604020202020204" pitchFamily="34" charset="0"/>
              <a:buChar char="•"/>
            </a:pPr>
            <a:r>
              <a:rPr lang="en-US" b="0" i="0" dirty="0">
                <a:solidFill>
                  <a:schemeClr val="tx1"/>
                </a:solidFill>
                <a:effectLst/>
              </a:rPr>
              <a:t>Notably, some stocks like DH exhibited clear and discernible patterns. The following examples highlight stocks with evident and visually apparent patterns.</a:t>
            </a:r>
            <a:endParaRPr lang="en-US" dirty="0">
              <a:solidFill>
                <a:schemeClr val="tx1"/>
              </a:solidFill>
            </a:endParaRPr>
          </a:p>
        </p:txBody>
      </p:sp>
    </p:spTree>
    <p:extLst>
      <p:ext uri="{BB962C8B-B14F-4D97-AF65-F5344CB8AC3E}">
        <p14:creationId xmlns:p14="http://schemas.microsoft.com/office/powerpoint/2010/main" val="6863433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graph with lines and numbers&#10;&#10;Description automatically generated">
            <a:extLst>
              <a:ext uri="{FF2B5EF4-FFF2-40B4-BE49-F238E27FC236}">
                <a16:creationId xmlns:a16="http://schemas.microsoft.com/office/drawing/2014/main" id="{73946ADB-73D5-EB0B-DFB2-84D5E1E6F924}"/>
              </a:ext>
            </a:extLst>
          </p:cNvPr>
          <p:cNvPicPr>
            <a:picLocks noChangeAspect="1"/>
          </p:cNvPicPr>
          <p:nvPr/>
        </p:nvPicPr>
        <p:blipFill rotWithShape="1">
          <a:blip r:embed="rId2">
            <a:extLst>
              <a:ext uri="{28A0092B-C50C-407E-A947-70E740481C1C}">
                <a14:useLocalDpi xmlns:a14="http://schemas.microsoft.com/office/drawing/2010/main" val="0"/>
              </a:ext>
            </a:extLst>
          </a:blip>
          <a:srcRect l="9302" r="8514" b="4"/>
          <a:stretch/>
        </p:blipFill>
        <p:spPr>
          <a:xfrm>
            <a:off x="457200" y="457200"/>
            <a:ext cx="11277600" cy="5943600"/>
          </a:xfrm>
          <a:prstGeom prst="rect">
            <a:avLst/>
          </a:prstGeom>
        </p:spPr>
      </p:pic>
    </p:spTree>
    <p:extLst>
      <p:ext uri="{BB962C8B-B14F-4D97-AF65-F5344CB8AC3E}">
        <p14:creationId xmlns:p14="http://schemas.microsoft.com/office/powerpoint/2010/main" val="8866529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151B24"/>
        </a:solidFill>
        <a:effectLst/>
      </p:bgPr>
    </p:bg>
    <p:spTree>
      <p:nvGrpSpPr>
        <p:cNvPr id="1" name=""/>
        <p:cNvGrpSpPr/>
        <p:nvPr/>
      </p:nvGrpSpPr>
      <p:grpSpPr>
        <a:xfrm>
          <a:off x="0" y="0"/>
          <a:ext cx="0" cy="0"/>
          <a:chOff x="0" y="0"/>
          <a:chExt cx="0" cy="0"/>
        </a:xfrm>
      </p:grpSpPr>
      <p:pic>
        <p:nvPicPr>
          <p:cNvPr id="5" name="Picture 4" descr="A graph of a line graph&#10;&#10;Description automatically generated">
            <a:extLst>
              <a:ext uri="{FF2B5EF4-FFF2-40B4-BE49-F238E27FC236}">
                <a16:creationId xmlns:a16="http://schemas.microsoft.com/office/drawing/2014/main" id="{3C7B2D20-70D2-CFFE-CB0A-1F03057EEE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81" y="466311"/>
            <a:ext cx="12098438" cy="5925377"/>
          </a:xfrm>
          <a:prstGeom prst="rect">
            <a:avLst/>
          </a:prstGeom>
        </p:spPr>
      </p:pic>
    </p:spTree>
    <p:extLst>
      <p:ext uri="{BB962C8B-B14F-4D97-AF65-F5344CB8AC3E}">
        <p14:creationId xmlns:p14="http://schemas.microsoft.com/office/powerpoint/2010/main" val="12121127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graph of different colored lines&#10;&#10;Description automatically generated with medium confidence">
            <a:extLst>
              <a:ext uri="{FF2B5EF4-FFF2-40B4-BE49-F238E27FC236}">
                <a16:creationId xmlns:a16="http://schemas.microsoft.com/office/drawing/2014/main" id="{3A17662C-7B1C-D99F-DBF6-479AF027B52E}"/>
              </a:ext>
            </a:extLst>
          </p:cNvPr>
          <p:cNvPicPr>
            <a:picLocks noChangeAspect="1"/>
          </p:cNvPicPr>
          <p:nvPr/>
        </p:nvPicPr>
        <p:blipFill rotWithShape="1">
          <a:blip r:embed="rId2">
            <a:extLst>
              <a:ext uri="{28A0092B-C50C-407E-A947-70E740481C1C}">
                <a14:useLocalDpi xmlns:a14="http://schemas.microsoft.com/office/drawing/2010/main" val="0"/>
              </a:ext>
            </a:extLst>
          </a:blip>
          <a:srcRect r="858" b="-1"/>
          <a:stretch/>
        </p:blipFill>
        <p:spPr>
          <a:xfrm>
            <a:off x="457200" y="457200"/>
            <a:ext cx="11277600" cy="5943600"/>
          </a:xfrm>
          <a:prstGeom prst="rect">
            <a:avLst/>
          </a:prstGeom>
        </p:spPr>
      </p:pic>
    </p:spTree>
    <p:extLst>
      <p:ext uri="{BB962C8B-B14F-4D97-AF65-F5344CB8AC3E}">
        <p14:creationId xmlns:p14="http://schemas.microsoft.com/office/powerpoint/2010/main" val="34081084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graph&#10;&#10;Description automatically generated">
            <a:extLst>
              <a:ext uri="{FF2B5EF4-FFF2-40B4-BE49-F238E27FC236}">
                <a16:creationId xmlns:a16="http://schemas.microsoft.com/office/drawing/2014/main" id="{BCB1A71D-A840-288B-F57C-C36FA48C77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6062"/>
            <a:ext cx="12192000" cy="6365875"/>
          </a:xfrm>
          <a:prstGeom prst="rect">
            <a:avLst/>
          </a:prstGeom>
        </p:spPr>
      </p:pic>
    </p:spTree>
    <p:extLst>
      <p:ext uri="{BB962C8B-B14F-4D97-AF65-F5344CB8AC3E}">
        <p14:creationId xmlns:p14="http://schemas.microsoft.com/office/powerpoint/2010/main" val="38409450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E5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D34FD-4DBA-D41D-1F6B-51B4091D0D33}"/>
              </a:ext>
            </a:extLst>
          </p:cNvPr>
          <p:cNvSpPr>
            <a:spLocks noGrp="1"/>
          </p:cNvSpPr>
          <p:nvPr>
            <p:ph type="title"/>
          </p:nvPr>
        </p:nvSpPr>
        <p:spPr/>
        <p:txBody>
          <a:bodyPr/>
          <a:lstStyle/>
          <a:p>
            <a:pPr algn="ctr"/>
            <a:r>
              <a:rPr lang="en-US" b="0" i="0" dirty="0">
                <a:solidFill>
                  <a:srgbClr val="D1D5DB"/>
                </a:solidFill>
                <a:effectLst/>
                <a:latin typeface="Söhne"/>
              </a:rPr>
              <a:t>Selecting, Monitoring, and Adapting for Optimal </a:t>
            </a:r>
            <a:endParaRPr lang="en-US" dirty="0"/>
          </a:p>
        </p:txBody>
      </p:sp>
      <p:graphicFrame>
        <p:nvGraphicFramePr>
          <p:cNvPr id="13" name="Content Placeholder 2">
            <a:extLst>
              <a:ext uri="{FF2B5EF4-FFF2-40B4-BE49-F238E27FC236}">
                <a16:creationId xmlns:a16="http://schemas.microsoft.com/office/drawing/2014/main" id="{D9C2ABBF-417F-F1B5-B44D-C6E5A9652AE6}"/>
              </a:ext>
            </a:extLst>
          </p:cNvPr>
          <p:cNvGraphicFramePr>
            <a:graphicFrameLocks noGrp="1"/>
          </p:cNvGraphicFramePr>
          <p:nvPr>
            <p:ph idx="1"/>
            <p:extLst>
              <p:ext uri="{D42A27DB-BD31-4B8C-83A1-F6EECF244321}">
                <p14:modId xmlns:p14="http://schemas.microsoft.com/office/powerpoint/2010/main" val="151719198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292498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E5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56520-30F7-E729-656A-DF9FD45B1B80}"/>
              </a:ext>
            </a:extLst>
          </p:cNvPr>
          <p:cNvSpPr>
            <a:spLocks noGrp="1"/>
          </p:cNvSpPr>
          <p:nvPr>
            <p:ph type="title"/>
          </p:nvPr>
        </p:nvSpPr>
        <p:spPr/>
        <p:txBody>
          <a:bodyPr/>
          <a:lstStyle/>
          <a:p>
            <a:r>
              <a:rPr lang="fr-FR"/>
              <a:t>WHEN TO PURCHASE </a:t>
            </a:r>
            <a:endParaRPr lang="en-US"/>
          </a:p>
        </p:txBody>
      </p:sp>
      <p:sp>
        <p:nvSpPr>
          <p:cNvPr id="3" name="Content Placeholder 2">
            <a:extLst>
              <a:ext uri="{FF2B5EF4-FFF2-40B4-BE49-F238E27FC236}">
                <a16:creationId xmlns:a16="http://schemas.microsoft.com/office/drawing/2014/main" id="{BA03C88E-BB40-93B0-D5B2-01B144533895}"/>
              </a:ext>
            </a:extLst>
          </p:cNvPr>
          <p:cNvSpPr>
            <a:spLocks noGrp="1"/>
          </p:cNvSpPr>
          <p:nvPr>
            <p:ph idx="1"/>
          </p:nvPr>
        </p:nvSpPr>
        <p:spPr/>
        <p:txBody>
          <a:bodyPr/>
          <a:lstStyle/>
          <a:p>
            <a:r>
              <a:rPr lang="en-US" b="0" i="0" dirty="0">
                <a:effectLst/>
                <a:latin typeface="Söhne"/>
              </a:rPr>
              <a:t>In this section, we employed Bollinger Bands (BB) buy and sell signal as a key reference for our buying and selling decisions, utilizing Python for analysis. </a:t>
            </a:r>
          </a:p>
          <a:p>
            <a:r>
              <a:rPr lang="en-US" b="0" i="0" dirty="0">
                <a:effectLst/>
                <a:latin typeface="Söhne"/>
              </a:rPr>
              <a:t>The visualization capabilities of Python streamlined the process, allowing us to focus on specific periods, particularly in December each year. </a:t>
            </a:r>
          </a:p>
          <a:p>
            <a:r>
              <a:rPr lang="en-US" b="0" i="0" dirty="0">
                <a:effectLst/>
                <a:latin typeface="Söhne"/>
              </a:rPr>
              <a:t>This approach provided valuable insights into potential trading strategies. For instance, when analyzing the </a:t>
            </a:r>
            <a:r>
              <a:rPr lang="en-US" b="0" i="0" dirty="0" err="1">
                <a:effectLst/>
                <a:latin typeface="Söhne"/>
              </a:rPr>
              <a:t>Attijari</a:t>
            </a:r>
            <a:r>
              <a:rPr lang="en-US" b="0" i="0" dirty="0">
                <a:effectLst/>
                <a:latin typeface="Söhne"/>
              </a:rPr>
              <a:t> stock</a:t>
            </a:r>
            <a:endParaRPr lang="en-US" dirty="0"/>
          </a:p>
        </p:txBody>
      </p:sp>
    </p:spTree>
    <p:extLst>
      <p:ext uri="{BB962C8B-B14F-4D97-AF65-F5344CB8AC3E}">
        <p14:creationId xmlns:p14="http://schemas.microsoft.com/office/powerpoint/2010/main" val="27944211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aph showing a line of a person's body">
            <a:extLst>
              <a:ext uri="{FF2B5EF4-FFF2-40B4-BE49-F238E27FC236}">
                <a16:creationId xmlns:a16="http://schemas.microsoft.com/office/drawing/2014/main" id="{1D9F9964-E083-66CD-439E-52B419031A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6062"/>
            <a:ext cx="12192000" cy="6365875"/>
          </a:xfrm>
          <a:prstGeom prst="rect">
            <a:avLst/>
          </a:prstGeom>
        </p:spPr>
      </p:pic>
    </p:spTree>
    <p:extLst>
      <p:ext uri="{BB962C8B-B14F-4D97-AF65-F5344CB8AC3E}">
        <p14:creationId xmlns:p14="http://schemas.microsoft.com/office/powerpoint/2010/main" val="24195839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81BB3-554A-8803-41F8-CAEA3744EFDA}"/>
              </a:ext>
            </a:extLst>
          </p:cNvPr>
          <p:cNvSpPr>
            <a:spLocks noGrp="1"/>
          </p:cNvSpPr>
          <p:nvPr>
            <p:ph type="title"/>
          </p:nvPr>
        </p:nvSpPr>
        <p:spPr>
          <a:xfrm>
            <a:off x="0" y="2902596"/>
            <a:ext cx="2880828" cy="2235200"/>
          </a:xfrm>
          <a:prstGeom prst="ellipse">
            <a:avLst/>
          </a:prstGeom>
          <a:solidFill>
            <a:srgbClr val="151B24"/>
          </a:solidFill>
        </p:spPr>
        <p:txBody>
          <a:bodyPr vert="horz" lIns="91440" tIns="45720" rIns="91440" bIns="45720" rtlCol="0" anchor="t">
            <a:normAutofit/>
          </a:bodyPr>
          <a:lstStyle/>
          <a:p>
            <a:pPr algn="ctr"/>
            <a:r>
              <a:rPr lang="en-US" sz="2200" kern="1200" dirty="0">
                <a:solidFill>
                  <a:srgbClr val="FFFFFF"/>
                </a:solidFill>
                <a:latin typeface="+mj-lt"/>
                <a:ea typeface="+mj-ea"/>
                <a:cs typeface="+mj-cs"/>
              </a:rPr>
              <a:t>how are the stocks classified ?</a:t>
            </a:r>
          </a:p>
        </p:txBody>
      </p:sp>
      <p:graphicFrame>
        <p:nvGraphicFramePr>
          <p:cNvPr id="15" name="Table 14">
            <a:extLst>
              <a:ext uri="{FF2B5EF4-FFF2-40B4-BE49-F238E27FC236}">
                <a16:creationId xmlns:a16="http://schemas.microsoft.com/office/drawing/2014/main" id="{86B73E91-936D-C0E7-0EDB-16C1F6585ECD}"/>
              </a:ext>
            </a:extLst>
          </p:cNvPr>
          <p:cNvGraphicFramePr>
            <a:graphicFrameLocks noGrp="1"/>
          </p:cNvGraphicFramePr>
          <p:nvPr>
            <p:extLst>
              <p:ext uri="{D42A27DB-BD31-4B8C-83A1-F6EECF244321}">
                <p14:modId xmlns:p14="http://schemas.microsoft.com/office/powerpoint/2010/main" val="1472516496"/>
              </p:ext>
            </p:extLst>
          </p:nvPr>
        </p:nvGraphicFramePr>
        <p:xfrm>
          <a:off x="2976282" y="6"/>
          <a:ext cx="9215716" cy="6905479"/>
        </p:xfrm>
        <a:graphic>
          <a:graphicData uri="http://schemas.openxmlformats.org/drawingml/2006/table">
            <a:tbl>
              <a:tblPr firstRow="1" bandRow="1">
                <a:tableStyleId>{5C22544A-7EE6-4342-B048-85BDC9FD1C3A}</a:tableStyleId>
              </a:tblPr>
              <a:tblGrid>
                <a:gridCol w="3435016">
                  <a:extLst>
                    <a:ext uri="{9D8B030D-6E8A-4147-A177-3AD203B41FA5}">
                      <a16:colId xmlns:a16="http://schemas.microsoft.com/office/drawing/2014/main" val="3245116444"/>
                    </a:ext>
                  </a:extLst>
                </a:gridCol>
                <a:gridCol w="4376749">
                  <a:extLst>
                    <a:ext uri="{9D8B030D-6E8A-4147-A177-3AD203B41FA5}">
                      <a16:colId xmlns:a16="http://schemas.microsoft.com/office/drawing/2014/main" val="383856670"/>
                    </a:ext>
                  </a:extLst>
                </a:gridCol>
                <a:gridCol w="1403951">
                  <a:extLst>
                    <a:ext uri="{9D8B030D-6E8A-4147-A177-3AD203B41FA5}">
                      <a16:colId xmlns:a16="http://schemas.microsoft.com/office/drawing/2014/main" val="809923543"/>
                    </a:ext>
                  </a:extLst>
                </a:gridCol>
              </a:tblGrid>
              <a:tr h="524818">
                <a:tc gridSpan="3">
                  <a:txBody>
                    <a:bodyPr/>
                    <a:lstStyle/>
                    <a:p>
                      <a:pPr algn="ctr" rtl="0" fontAlgn="t"/>
                      <a:r>
                        <a:rPr lang="en-US" sz="1800" u="none" strike="noStrike" dirty="0">
                          <a:solidFill>
                            <a:schemeClr val="tx2">
                              <a:lumMod val="90000"/>
                            </a:schemeClr>
                          </a:solidFill>
                          <a:effectLst/>
                        </a:rPr>
                        <a:t>COMPOSITION DES INDICES SECTORIELS / COMPONENTS OF THE SECTOR INDICES /</a:t>
                      </a:r>
                      <a:r>
                        <a:rPr lang="ar-TN" sz="1800" u="none" strike="noStrike" dirty="0">
                          <a:solidFill>
                            <a:schemeClr val="tx2">
                              <a:lumMod val="90000"/>
                            </a:schemeClr>
                          </a:solidFill>
                          <a:effectLst/>
                        </a:rPr>
                        <a:t>عناصر المؤشرات القطاعية</a:t>
                      </a:r>
                      <a:endParaRPr lang="ar-TN" sz="1800" b="1" i="0" u="none" strike="noStrike" dirty="0">
                        <a:solidFill>
                          <a:schemeClr val="tx2">
                            <a:lumMod val="90000"/>
                          </a:schemeClr>
                        </a:solidFill>
                        <a:effectLst/>
                        <a:latin typeface="Arial" panose="020B0604020202020204" pitchFamily="34" charset="0"/>
                      </a:endParaRPr>
                    </a:p>
                  </a:txBody>
                  <a:tcPr marL="5844" marR="5844" marT="5844" marB="0">
                    <a:solidFill>
                      <a:srgbClr val="333E5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12151878"/>
                  </a:ext>
                </a:extLst>
              </a:tr>
              <a:tr h="446465">
                <a:tc>
                  <a:txBody>
                    <a:bodyPr/>
                    <a:lstStyle/>
                    <a:p>
                      <a:pPr algn="ctr" rtl="1" fontAlgn="t"/>
                      <a:r>
                        <a:rPr lang="ar-TN" sz="1200" u="none" strike="noStrike">
                          <a:solidFill>
                            <a:schemeClr val="tx2">
                              <a:lumMod val="90000"/>
                            </a:schemeClr>
                          </a:solidFill>
                          <a:effectLst/>
                        </a:rPr>
                        <a:t>المؤشر / </a:t>
                      </a:r>
                      <a:r>
                        <a:rPr lang="en-US" sz="1200" u="none" strike="noStrike">
                          <a:solidFill>
                            <a:schemeClr val="tx2">
                              <a:lumMod val="90000"/>
                            </a:schemeClr>
                          </a:solidFill>
                          <a:effectLst/>
                        </a:rPr>
                        <a:t>INDICE</a:t>
                      </a:r>
                      <a:endParaRPr lang="en-US" sz="1200" b="0" i="0" u="none" strike="noStrike">
                        <a:solidFill>
                          <a:schemeClr val="tx2">
                            <a:lumMod val="90000"/>
                          </a:schemeClr>
                        </a:solidFill>
                        <a:effectLst/>
                        <a:latin typeface="Arial" panose="020B0604020202020204" pitchFamily="34" charset="0"/>
                      </a:endParaRPr>
                    </a:p>
                  </a:txBody>
                  <a:tcPr marL="5844" marR="5844" marT="5844" marB="0">
                    <a:solidFill>
                      <a:srgbClr val="333E51"/>
                    </a:solidFill>
                  </a:tcPr>
                </a:tc>
                <a:tc>
                  <a:txBody>
                    <a:bodyPr/>
                    <a:lstStyle/>
                    <a:p>
                      <a:pPr algn="l" fontAlgn="t"/>
                      <a:r>
                        <a:rPr lang="en-US" sz="1200" u="none" strike="noStrike">
                          <a:solidFill>
                            <a:schemeClr val="tx2">
                              <a:lumMod val="90000"/>
                            </a:schemeClr>
                          </a:solidFill>
                          <a:effectLst/>
                        </a:rPr>
                        <a:t>SOCIETE / COMPANY NAME</a:t>
                      </a:r>
                      <a:endParaRPr lang="en-US" sz="1200" b="0" i="0" u="none" strike="noStrike">
                        <a:solidFill>
                          <a:schemeClr val="tx2">
                            <a:lumMod val="90000"/>
                          </a:schemeClr>
                        </a:solidFill>
                        <a:effectLst/>
                        <a:latin typeface="Arial" panose="020B0604020202020204" pitchFamily="34" charset="0"/>
                      </a:endParaRPr>
                    </a:p>
                  </a:txBody>
                  <a:tcPr marL="631206" marR="5844" marT="5844" marB="0">
                    <a:solidFill>
                      <a:srgbClr val="333E51"/>
                    </a:solidFill>
                  </a:tcPr>
                </a:tc>
                <a:tc>
                  <a:txBody>
                    <a:bodyPr/>
                    <a:lstStyle/>
                    <a:p>
                      <a:pPr algn="l" fontAlgn="t"/>
                      <a:r>
                        <a:rPr lang="en-US" sz="1200" u="none" strike="noStrike">
                          <a:solidFill>
                            <a:schemeClr val="tx2">
                              <a:lumMod val="90000"/>
                            </a:schemeClr>
                          </a:solidFill>
                          <a:effectLst/>
                        </a:rPr>
                        <a:t>MNEMO / TICKER</a:t>
                      </a:r>
                      <a:endParaRPr lang="en-US" sz="1200" b="0" i="0" u="none" strike="noStrike">
                        <a:solidFill>
                          <a:schemeClr val="tx2">
                            <a:lumMod val="90000"/>
                          </a:schemeClr>
                        </a:solidFill>
                        <a:effectLst/>
                        <a:latin typeface="Arial" panose="020B0604020202020204" pitchFamily="34" charset="0"/>
                      </a:endParaRPr>
                    </a:p>
                  </a:txBody>
                  <a:tcPr marL="70134" marR="5844" marT="5844" marB="0">
                    <a:solidFill>
                      <a:srgbClr val="333E51"/>
                    </a:solidFill>
                  </a:tcPr>
                </a:tc>
                <a:extLst>
                  <a:ext uri="{0D108BD9-81ED-4DB2-BD59-A6C34878D82A}">
                    <a16:rowId xmlns:a16="http://schemas.microsoft.com/office/drawing/2014/main" val="2859818482"/>
                  </a:ext>
                </a:extLst>
              </a:tr>
              <a:tr h="250580">
                <a:tc>
                  <a:txBody>
                    <a:bodyPr/>
                    <a:lstStyle/>
                    <a:p>
                      <a:pPr algn="l" rtl="0" fontAlgn="t"/>
                      <a:r>
                        <a:rPr lang="en-US" sz="1200" u="none" strike="noStrike">
                          <a:solidFill>
                            <a:schemeClr val="tx2">
                              <a:lumMod val="90000"/>
                            </a:schemeClr>
                          </a:solidFill>
                          <a:effectLst/>
                        </a:rPr>
                        <a:t>TECHNOLOGIE / TECHNOLOGY / </a:t>
                      </a:r>
                      <a:r>
                        <a:rPr lang="ar-TN" sz="1200" u="none" strike="noStrike">
                          <a:solidFill>
                            <a:schemeClr val="tx2">
                              <a:lumMod val="90000"/>
                            </a:schemeClr>
                          </a:solidFill>
                          <a:effectLst/>
                        </a:rPr>
                        <a:t>تكنولوجيا</a:t>
                      </a:r>
                      <a:endParaRPr lang="ar-TN" sz="1200" b="0" i="0" u="none" strike="noStrike">
                        <a:solidFill>
                          <a:schemeClr val="tx2">
                            <a:lumMod val="90000"/>
                          </a:schemeClr>
                        </a:solidFill>
                        <a:effectLst/>
                        <a:latin typeface="Arial" panose="020B0604020202020204" pitchFamily="34" charset="0"/>
                      </a:endParaRPr>
                    </a:p>
                  </a:txBody>
                  <a:tcPr marL="5844" marR="5844" marT="5844" marB="0">
                    <a:solidFill>
                      <a:srgbClr val="333E51"/>
                    </a:solidFill>
                  </a:tcPr>
                </a:tc>
                <a:tc>
                  <a:txBody>
                    <a:bodyPr/>
                    <a:lstStyle/>
                    <a:p>
                      <a:pPr algn="l" fontAlgn="b"/>
                      <a:r>
                        <a:rPr lang="en-US" sz="1200" u="none" strike="noStrike">
                          <a:solidFill>
                            <a:schemeClr val="tx2">
                              <a:lumMod val="90000"/>
                            </a:schemeClr>
                          </a:solidFill>
                          <a:effectLst/>
                        </a:rPr>
                        <a:t> </a:t>
                      </a:r>
                      <a:endParaRPr lang="en-US" sz="1200" b="0" i="0" u="none" strike="noStrike">
                        <a:solidFill>
                          <a:schemeClr val="tx2">
                            <a:lumMod val="90000"/>
                          </a:schemeClr>
                        </a:solidFill>
                        <a:effectLst/>
                        <a:latin typeface="Times New Roman" panose="02020603050405020304" pitchFamily="18" charset="0"/>
                      </a:endParaRPr>
                    </a:p>
                  </a:txBody>
                  <a:tcPr marL="5844" marR="5844" marT="5844" marB="0" anchor="b">
                    <a:solidFill>
                      <a:srgbClr val="333E51"/>
                    </a:solidFill>
                  </a:tcPr>
                </a:tc>
                <a:tc>
                  <a:txBody>
                    <a:bodyPr/>
                    <a:lstStyle/>
                    <a:p>
                      <a:pPr algn="l" fontAlgn="b"/>
                      <a:r>
                        <a:rPr lang="en-US" sz="1200" u="none" strike="noStrike">
                          <a:solidFill>
                            <a:schemeClr val="tx2">
                              <a:lumMod val="90000"/>
                            </a:schemeClr>
                          </a:solidFill>
                          <a:effectLst/>
                        </a:rPr>
                        <a:t> </a:t>
                      </a:r>
                      <a:endParaRPr lang="en-US" sz="1200" b="0" i="0" u="none" strike="noStrike">
                        <a:solidFill>
                          <a:schemeClr val="tx2">
                            <a:lumMod val="90000"/>
                          </a:schemeClr>
                        </a:solidFill>
                        <a:effectLst/>
                        <a:latin typeface="Times New Roman" panose="02020603050405020304" pitchFamily="18" charset="0"/>
                      </a:endParaRPr>
                    </a:p>
                  </a:txBody>
                  <a:tcPr marL="5844" marR="5844" marT="5844" marB="0" anchor="b">
                    <a:solidFill>
                      <a:srgbClr val="333E51"/>
                    </a:solidFill>
                  </a:tcPr>
                </a:tc>
                <a:extLst>
                  <a:ext uri="{0D108BD9-81ED-4DB2-BD59-A6C34878D82A}">
                    <a16:rowId xmlns:a16="http://schemas.microsoft.com/office/drawing/2014/main" val="3030415475"/>
                  </a:ext>
                </a:extLst>
              </a:tr>
              <a:tr h="250580">
                <a:tc rowSpan="2">
                  <a:txBody>
                    <a:bodyPr/>
                    <a:lstStyle/>
                    <a:p>
                      <a:pPr algn="l" rtl="0" fontAlgn="t"/>
                      <a:r>
                        <a:rPr lang="en-US" sz="1200" u="none" strike="noStrike" dirty="0">
                          <a:solidFill>
                            <a:schemeClr val="tx2">
                              <a:lumMod val="90000"/>
                            </a:schemeClr>
                          </a:solidFill>
                          <a:effectLst/>
                        </a:rPr>
                        <a:t>TECHNOLOGIE / TECHNOLOGY / </a:t>
                      </a:r>
                      <a:r>
                        <a:rPr lang="ar-TN" sz="1200" u="none" strike="noStrike" dirty="0">
                          <a:solidFill>
                            <a:schemeClr val="tx2">
                              <a:lumMod val="90000"/>
                            </a:schemeClr>
                          </a:solidFill>
                          <a:effectLst/>
                        </a:rPr>
                        <a:t>تكنولوجيا</a:t>
                      </a:r>
                      <a:endParaRPr lang="ar-TN" sz="1200" b="0" i="0" u="none" strike="noStrike" dirty="0">
                        <a:solidFill>
                          <a:schemeClr val="tx2">
                            <a:lumMod val="90000"/>
                          </a:schemeClr>
                        </a:solidFill>
                        <a:effectLst/>
                        <a:latin typeface="Arial" panose="020B0604020202020204" pitchFamily="34" charset="0"/>
                      </a:endParaRPr>
                    </a:p>
                  </a:txBody>
                  <a:tcPr marL="420804" marR="5844" marT="5844" marB="0">
                    <a:solidFill>
                      <a:srgbClr val="333E51"/>
                    </a:solidFill>
                  </a:tcPr>
                </a:tc>
                <a:tc>
                  <a:txBody>
                    <a:bodyPr/>
                    <a:lstStyle/>
                    <a:p>
                      <a:pPr algn="l" fontAlgn="t"/>
                      <a:r>
                        <a:rPr lang="en-US" sz="1200" u="none" strike="noStrike">
                          <a:solidFill>
                            <a:schemeClr val="tx2">
                              <a:lumMod val="90000"/>
                            </a:schemeClr>
                          </a:solidFill>
                          <a:effectLst/>
                        </a:rPr>
                        <a:t>TELNET HOLDING</a:t>
                      </a:r>
                      <a:endParaRPr lang="en-US" sz="1200" b="0" i="0" u="none" strike="noStrike">
                        <a:solidFill>
                          <a:schemeClr val="tx2">
                            <a:lumMod val="90000"/>
                          </a:schemeClr>
                        </a:solidFill>
                        <a:effectLst/>
                        <a:latin typeface="Arial" panose="020B0604020202020204" pitchFamily="34" charset="0"/>
                      </a:endParaRPr>
                    </a:p>
                  </a:txBody>
                  <a:tcPr marL="5844" marR="5844" marT="5844" marB="0">
                    <a:solidFill>
                      <a:srgbClr val="333E51"/>
                    </a:solidFill>
                  </a:tcPr>
                </a:tc>
                <a:tc>
                  <a:txBody>
                    <a:bodyPr/>
                    <a:lstStyle/>
                    <a:p>
                      <a:pPr algn="l" fontAlgn="t"/>
                      <a:r>
                        <a:rPr lang="en-US" sz="1200" u="none" strike="noStrike">
                          <a:solidFill>
                            <a:schemeClr val="tx2">
                              <a:lumMod val="90000"/>
                            </a:schemeClr>
                          </a:solidFill>
                          <a:effectLst/>
                        </a:rPr>
                        <a:t>TLNET</a:t>
                      </a:r>
                      <a:endParaRPr lang="en-US" sz="1200" b="0" i="0" u="none" strike="noStrike">
                        <a:solidFill>
                          <a:schemeClr val="tx2">
                            <a:lumMod val="90000"/>
                          </a:schemeClr>
                        </a:solidFill>
                        <a:effectLst/>
                        <a:latin typeface="Microsoft Sans Serif" panose="020B0604020202020204" pitchFamily="34" charset="0"/>
                      </a:endParaRPr>
                    </a:p>
                  </a:txBody>
                  <a:tcPr marL="70134" marR="5844" marT="5844" marB="0">
                    <a:solidFill>
                      <a:srgbClr val="333E51"/>
                    </a:solidFill>
                  </a:tcPr>
                </a:tc>
                <a:extLst>
                  <a:ext uri="{0D108BD9-81ED-4DB2-BD59-A6C34878D82A}">
                    <a16:rowId xmlns:a16="http://schemas.microsoft.com/office/drawing/2014/main" val="1510797135"/>
                  </a:ext>
                </a:extLst>
              </a:tr>
              <a:tr h="250580">
                <a:tc vMerge="1">
                  <a:txBody>
                    <a:bodyPr/>
                    <a:lstStyle/>
                    <a:p>
                      <a:endParaRPr lang="en-US"/>
                    </a:p>
                  </a:txBody>
                  <a:tcPr/>
                </a:tc>
                <a:tc>
                  <a:txBody>
                    <a:bodyPr/>
                    <a:lstStyle/>
                    <a:p>
                      <a:pPr algn="l" fontAlgn="t"/>
                      <a:r>
                        <a:rPr lang="en-US" sz="1200" u="none" strike="noStrike">
                          <a:solidFill>
                            <a:schemeClr val="tx2">
                              <a:lumMod val="90000"/>
                            </a:schemeClr>
                          </a:solidFill>
                          <a:effectLst/>
                        </a:rPr>
                        <a:t>AE TECH</a:t>
                      </a:r>
                      <a:endParaRPr lang="en-US" sz="1200" b="0" i="0" u="none" strike="noStrike">
                        <a:solidFill>
                          <a:schemeClr val="tx2">
                            <a:lumMod val="90000"/>
                          </a:schemeClr>
                        </a:solidFill>
                        <a:effectLst/>
                        <a:latin typeface="Arial" panose="020B0604020202020204" pitchFamily="34" charset="0"/>
                      </a:endParaRPr>
                    </a:p>
                  </a:txBody>
                  <a:tcPr marL="5844" marR="5844" marT="5844" marB="0">
                    <a:solidFill>
                      <a:srgbClr val="333E51"/>
                    </a:solidFill>
                  </a:tcPr>
                </a:tc>
                <a:tc>
                  <a:txBody>
                    <a:bodyPr/>
                    <a:lstStyle/>
                    <a:p>
                      <a:pPr algn="l" fontAlgn="t"/>
                      <a:r>
                        <a:rPr lang="en-US" sz="1200" u="none" strike="noStrike">
                          <a:solidFill>
                            <a:schemeClr val="tx2">
                              <a:lumMod val="90000"/>
                            </a:schemeClr>
                          </a:solidFill>
                          <a:effectLst/>
                        </a:rPr>
                        <a:t>AETEC</a:t>
                      </a:r>
                      <a:endParaRPr lang="en-US" sz="1200" b="0" i="0" u="none" strike="noStrike">
                        <a:solidFill>
                          <a:schemeClr val="tx2">
                            <a:lumMod val="90000"/>
                          </a:schemeClr>
                        </a:solidFill>
                        <a:effectLst/>
                        <a:latin typeface="Microsoft Sans Serif" panose="020B0604020202020204" pitchFamily="34" charset="0"/>
                      </a:endParaRPr>
                    </a:p>
                  </a:txBody>
                  <a:tcPr marL="70134" marR="5844" marT="5844" marB="0">
                    <a:solidFill>
                      <a:srgbClr val="333E51"/>
                    </a:solidFill>
                  </a:tcPr>
                </a:tc>
                <a:extLst>
                  <a:ext uri="{0D108BD9-81ED-4DB2-BD59-A6C34878D82A}">
                    <a16:rowId xmlns:a16="http://schemas.microsoft.com/office/drawing/2014/main" val="1399729156"/>
                  </a:ext>
                </a:extLst>
              </a:tr>
              <a:tr h="446465">
                <a:tc>
                  <a:txBody>
                    <a:bodyPr/>
                    <a:lstStyle/>
                    <a:p>
                      <a:pPr algn="l" rtl="0" fontAlgn="t"/>
                      <a:r>
                        <a:rPr lang="en-US" sz="1200" u="none" strike="noStrike">
                          <a:solidFill>
                            <a:schemeClr val="tx2">
                              <a:lumMod val="90000"/>
                            </a:schemeClr>
                          </a:solidFill>
                          <a:effectLst/>
                        </a:rPr>
                        <a:t>SOCIETES FINANCIERES / FINANCIALS / </a:t>
                      </a:r>
                      <a:r>
                        <a:rPr lang="ar-TN" sz="1200" u="none" strike="noStrike">
                          <a:solidFill>
                            <a:schemeClr val="tx2">
                              <a:lumMod val="90000"/>
                            </a:schemeClr>
                          </a:solidFill>
                          <a:effectLst/>
                        </a:rPr>
                        <a:t>المـــالية</a:t>
                      </a:r>
                      <a:endParaRPr lang="ar-TN" sz="1200" b="0" i="0" u="none" strike="noStrike">
                        <a:solidFill>
                          <a:schemeClr val="tx2">
                            <a:lumMod val="90000"/>
                          </a:schemeClr>
                        </a:solidFill>
                        <a:effectLst/>
                        <a:latin typeface="Arial" panose="020B0604020202020204" pitchFamily="34" charset="0"/>
                      </a:endParaRPr>
                    </a:p>
                  </a:txBody>
                  <a:tcPr marL="5844" marR="5844" marT="5844" marB="0">
                    <a:solidFill>
                      <a:srgbClr val="333E51"/>
                    </a:solidFill>
                  </a:tcPr>
                </a:tc>
                <a:tc>
                  <a:txBody>
                    <a:bodyPr/>
                    <a:lstStyle/>
                    <a:p>
                      <a:pPr algn="l" fontAlgn="b"/>
                      <a:r>
                        <a:rPr lang="en-US" sz="1200" u="none" strike="noStrike">
                          <a:solidFill>
                            <a:schemeClr val="tx2">
                              <a:lumMod val="90000"/>
                            </a:schemeClr>
                          </a:solidFill>
                          <a:effectLst/>
                        </a:rPr>
                        <a:t> </a:t>
                      </a:r>
                      <a:endParaRPr lang="en-US" sz="1200" b="0" i="0" u="none" strike="noStrike">
                        <a:solidFill>
                          <a:schemeClr val="tx2">
                            <a:lumMod val="90000"/>
                          </a:schemeClr>
                        </a:solidFill>
                        <a:effectLst/>
                        <a:latin typeface="Times New Roman" panose="02020603050405020304" pitchFamily="18" charset="0"/>
                      </a:endParaRPr>
                    </a:p>
                  </a:txBody>
                  <a:tcPr marL="5844" marR="5844" marT="5844" marB="0" anchor="b">
                    <a:solidFill>
                      <a:srgbClr val="333E51"/>
                    </a:solidFill>
                  </a:tcPr>
                </a:tc>
                <a:tc>
                  <a:txBody>
                    <a:bodyPr/>
                    <a:lstStyle/>
                    <a:p>
                      <a:pPr algn="l" fontAlgn="b"/>
                      <a:r>
                        <a:rPr lang="en-US" sz="1200" u="none" strike="noStrike">
                          <a:solidFill>
                            <a:schemeClr val="tx2">
                              <a:lumMod val="90000"/>
                            </a:schemeClr>
                          </a:solidFill>
                          <a:effectLst/>
                        </a:rPr>
                        <a:t> </a:t>
                      </a:r>
                      <a:endParaRPr lang="en-US" sz="1200" b="0" i="0" u="none" strike="noStrike">
                        <a:solidFill>
                          <a:schemeClr val="tx2">
                            <a:lumMod val="90000"/>
                          </a:schemeClr>
                        </a:solidFill>
                        <a:effectLst/>
                        <a:latin typeface="Times New Roman" panose="02020603050405020304" pitchFamily="18" charset="0"/>
                      </a:endParaRPr>
                    </a:p>
                  </a:txBody>
                  <a:tcPr marL="5844" marR="5844" marT="5844" marB="0" anchor="b">
                    <a:solidFill>
                      <a:srgbClr val="333E51"/>
                    </a:solidFill>
                  </a:tcPr>
                </a:tc>
                <a:extLst>
                  <a:ext uri="{0D108BD9-81ED-4DB2-BD59-A6C34878D82A}">
                    <a16:rowId xmlns:a16="http://schemas.microsoft.com/office/drawing/2014/main" val="2448670099"/>
                  </a:ext>
                </a:extLst>
              </a:tr>
              <a:tr h="250580">
                <a:tc rowSpan="12">
                  <a:txBody>
                    <a:bodyPr/>
                    <a:lstStyle/>
                    <a:p>
                      <a:pPr algn="ctr" rtl="0" fontAlgn="t"/>
                      <a:r>
                        <a:rPr lang="en-US" sz="1200" u="none" strike="noStrike" dirty="0">
                          <a:solidFill>
                            <a:schemeClr val="tx2">
                              <a:lumMod val="90000"/>
                            </a:schemeClr>
                          </a:solidFill>
                          <a:effectLst/>
                        </a:rPr>
                        <a:t>BANQUES / BANKS / </a:t>
                      </a:r>
                      <a:r>
                        <a:rPr lang="ar-TN" sz="1200" u="none" strike="noStrike" dirty="0">
                          <a:solidFill>
                            <a:schemeClr val="tx2">
                              <a:lumMod val="90000"/>
                            </a:schemeClr>
                          </a:solidFill>
                          <a:effectLst/>
                        </a:rPr>
                        <a:t>البنوك</a:t>
                      </a:r>
                      <a:endParaRPr lang="ar-TN" sz="1200" b="0" i="0" u="none" strike="noStrike" dirty="0">
                        <a:solidFill>
                          <a:schemeClr val="tx2">
                            <a:lumMod val="90000"/>
                          </a:schemeClr>
                        </a:solidFill>
                        <a:effectLst/>
                        <a:latin typeface="Arial" panose="020B0604020202020204" pitchFamily="34" charset="0"/>
                      </a:endParaRPr>
                    </a:p>
                  </a:txBody>
                  <a:tcPr marL="5844" marR="5844" marT="5844" marB="0">
                    <a:solidFill>
                      <a:srgbClr val="333E51"/>
                    </a:solidFill>
                  </a:tcPr>
                </a:tc>
                <a:tc>
                  <a:txBody>
                    <a:bodyPr/>
                    <a:lstStyle/>
                    <a:p>
                      <a:pPr algn="l" fontAlgn="t"/>
                      <a:r>
                        <a:rPr lang="fr-FR" sz="1200" u="none" strike="noStrike">
                          <a:solidFill>
                            <a:schemeClr val="tx2">
                              <a:lumMod val="90000"/>
                            </a:schemeClr>
                          </a:solidFill>
                          <a:effectLst/>
                        </a:rPr>
                        <a:t>BANQUE DE TUNISIE ET DES EMIRATS (ADP)</a:t>
                      </a:r>
                      <a:endParaRPr lang="fr-FR" sz="1200" b="0" i="0" u="none" strike="noStrike">
                        <a:solidFill>
                          <a:schemeClr val="tx2">
                            <a:lumMod val="90000"/>
                          </a:schemeClr>
                        </a:solidFill>
                        <a:effectLst/>
                        <a:latin typeface="Arial" panose="020B0604020202020204" pitchFamily="34" charset="0"/>
                      </a:endParaRPr>
                    </a:p>
                  </a:txBody>
                  <a:tcPr marL="5844" marR="5844" marT="5844" marB="0">
                    <a:solidFill>
                      <a:srgbClr val="333E51"/>
                    </a:solidFill>
                  </a:tcPr>
                </a:tc>
                <a:tc>
                  <a:txBody>
                    <a:bodyPr/>
                    <a:lstStyle/>
                    <a:p>
                      <a:pPr algn="l" fontAlgn="t"/>
                      <a:r>
                        <a:rPr lang="en-US" sz="1200" u="none" strike="noStrike">
                          <a:solidFill>
                            <a:schemeClr val="tx2">
                              <a:lumMod val="90000"/>
                            </a:schemeClr>
                          </a:solidFill>
                          <a:effectLst/>
                        </a:rPr>
                        <a:t>BTE</a:t>
                      </a:r>
                      <a:endParaRPr lang="en-US" sz="1200" b="0" i="0" u="none" strike="noStrike">
                        <a:solidFill>
                          <a:schemeClr val="tx2">
                            <a:lumMod val="90000"/>
                          </a:schemeClr>
                        </a:solidFill>
                        <a:effectLst/>
                        <a:latin typeface="Microsoft Sans Serif" panose="020B0604020202020204" pitchFamily="34" charset="0"/>
                      </a:endParaRPr>
                    </a:p>
                  </a:txBody>
                  <a:tcPr marL="70134" marR="5844" marT="5844" marB="0">
                    <a:solidFill>
                      <a:srgbClr val="333E51"/>
                    </a:solidFill>
                  </a:tcPr>
                </a:tc>
                <a:extLst>
                  <a:ext uri="{0D108BD9-81ED-4DB2-BD59-A6C34878D82A}">
                    <a16:rowId xmlns:a16="http://schemas.microsoft.com/office/drawing/2014/main" val="697236273"/>
                  </a:ext>
                </a:extLst>
              </a:tr>
              <a:tr h="250580">
                <a:tc vMerge="1">
                  <a:txBody>
                    <a:bodyPr/>
                    <a:lstStyle/>
                    <a:p>
                      <a:endParaRPr lang="en-US"/>
                    </a:p>
                  </a:txBody>
                  <a:tcPr/>
                </a:tc>
                <a:tc>
                  <a:txBody>
                    <a:bodyPr/>
                    <a:lstStyle/>
                    <a:p>
                      <a:pPr algn="l" fontAlgn="t"/>
                      <a:r>
                        <a:rPr lang="en-US" sz="1200" u="none" strike="noStrike">
                          <a:solidFill>
                            <a:schemeClr val="tx2">
                              <a:lumMod val="90000"/>
                            </a:schemeClr>
                          </a:solidFill>
                          <a:effectLst/>
                        </a:rPr>
                        <a:t>ATTIJARI BANK</a:t>
                      </a:r>
                      <a:endParaRPr lang="en-US" sz="1200" b="0" i="0" u="none" strike="noStrike">
                        <a:solidFill>
                          <a:schemeClr val="tx2">
                            <a:lumMod val="90000"/>
                          </a:schemeClr>
                        </a:solidFill>
                        <a:effectLst/>
                        <a:latin typeface="Arial" panose="020B0604020202020204" pitchFamily="34" charset="0"/>
                      </a:endParaRPr>
                    </a:p>
                  </a:txBody>
                  <a:tcPr marL="5844" marR="5844" marT="5844" marB="0">
                    <a:solidFill>
                      <a:srgbClr val="333E51"/>
                    </a:solidFill>
                  </a:tcPr>
                </a:tc>
                <a:tc>
                  <a:txBody>
                    <a:bodyPr/>
                    <a:lstStyle/>
                    <a:p>
                      <a:pPr algn="l" fontAlgn="t"/>
                      <a:r>
                        <a:rPr lang="en-US" sz="1200" u="none" strike="noStrike">
                          <a:solidFill>
                            <a:schemeClr val="tx2">
                              <a:lumMod val="90000"/>
                            </a:schemeClr>
                          </a:solidFill>
                          <a:effectLst/>
                        </a:rPr>
                        <a:t>TJARI</a:t>
                      </a:r>
                      <a:endParaRPr lang="en-US" sz="1200" b="0" i="0" u="none" strike="noStrike">
                        <a:solidFill>
                          <a:schemeClr val="tx2">
                            <a:lumMod val="90000"/>
                          </a:schemeClr>
                        </a:solidFill>
                        <a:effectLst/>
                        <a:latin typeface="Microsoft Sans Serif" panose="020B0604020202020204" pitchFamily="34" charset="0"/>
                      </a:endParaRPr>
                    </a:p>
                  </a:txBody>
                  <a:tcPr marL="70134" marR="5844" marT="5844" marB="0">
                    <a:solidFill>
                      <a:srgbClr val="333E51"/>
                    </a:solidFill>
                  </a:tcPr>
                </a:tc>
                <a:extLst>
                  <a:ext uri="{0D108BD9-81ED-4DB2-BD59-A6C34878D82A}">
                    <a16:rowId xmlns:a16="http://schemas.microsoft.com/office/drawing/2014/main" val="2789690275"/>
                  </a:ext>
                </a:extLst>
              </a:tr>
              <a:tr h="250580">
                <a:tc vMerge="1">
                  <a:txBody>
                    <a:bodyPr/>
                    <a:lstStyle/>
                    <a:p>
                      <a:endParaRPr lang="en-US"/>
                    </a:p>
                  </a:txBody>
                  <a:tcPr/>
                </a:tc>
                <a:tc>
                  <a:txBody>
                    <a:bodyPr/>
                    <a:lstStyle/>
                    <a:p>
                      <a:pPr algn="l" fontAlgn="t"/>
                      <a:r>
                        <a:rPr lang="fr-FR" sz="1200" u="none" strike="noStrike">
                          <a:solidFill>
                            <a:schemeClr val="tx2">
                              <a:lumMod val="90000"/>
                            </a:schemeClr>
                          </a:solidFill>
                          <a:effectLst/>
                        </a:rPr>
                        <a:t>BANQUE INTERNATIONALE ARABE DE TUNISIE</a:t>
                      </a:r>
                      <a:endParaRPr lang="fr-FR" sz="1200" b="0" i="0" u="none" strike="noStrike">
                        <a:solidFill>
                          <a:schemeClr val="tx2">
                            <a:lumMod val="90000"/>
                          </a:schemeClr>
                        </a:solidFill>
                        <a:effectLst/>
                        <a:latin typeface="Arial" panose="020B0604020202020204" pitchFamily="34" charset="0"/>
                      </a:endParaRPr>
                    </a:p>
                  </a:txBody>
                  <a:tcPr marL="5844" marR="5844" marT="5844" marB="0">
                    <a:solidFill>
                      <a:srgbClr val="333E51"/>
                    </a:solidFill>
                  </a:tcPr>
                </a:tc>
                <a:tc>
                  <a:txBody>
                    <a:bodyPr/>
                    <a:lstStyle/>
                    <a:p>
                      <a:pPr algn="l" fontAlgn="t"/>
                      <a:r>
                        <a:rPr lang="en-US" sz="1200" u="none" strike="noStrike">
                          <a:solidFill>
                            <a:schemeClr val="tx2">
                              <a:lumMod val="90000"/>
                            </a:schemeClr>
                          </a:solidFill>
                          <a:effectLst/>
                        </a:rPr>
                        <a:t>BIAT</a:t>
                      </a:r>
                      <a:endParaRPr lang="en-US" sz="1200" b="0" i="0" u="none" strike="noStrike">
                        <a:solidFill>
                          <a:schemeClr val="tx2">
                            <a:lumMod val="90000"/>
                          </a:schemeClr>
                        </a:solidFill>
                        <a:effectLst/>
                        <a:latin typeface="Microsoft Sans Serif" panose="020B0604020202020204" pitchFamily="34" charset="0"/>
                      </a:endParaRPr>
                    </a:p>
                  </a:txBody>
                  <a:tcPr marL="70134" marR="5844" marT="5844" marB="0">
                    <a:solidFill>
                      <a:srgbClr val="333E51"/>
                    </a:solidFill>
                  </a:tcPr>
                </a:tc>
                <a:extLst>
                  <a:ext uri="{0D108BD9-81ED-4DB2-BD59-A6C34878D82A}">
                    <a16:rowId xmlns:a16="http://schemas.microsoft.com/office/drawing/2014/main" val="225627003"/>
                  </a:ext>
                </a:extLst>
              </a:tr>
              <a:tr h="250580">
                <a:tc vMerge="1">
                  <a:txBody>
                    <a:bodyPr/>
                    <a:lstStyle/>
                    <a:p>
                      <a:endParaRPr lang="en-US"/>
                    </a:p>
                  </a:txBody>
                  <a:tcPr/>
                </a:tc>
                <a:tc>
                  <a:txBody>
                    <a:bodyPr/>
                    <a:lstStyle/>
                    <a:p>
                      <a:pPr algn="l" fontAlgn="t"/>
                      <a:r>
                        <a:rPr lang="en-US" sz="1200" u="none" strike="noStrike">
                          <a:solidFill>
                            <a:schemeClr val="tx2">
                              <a:lumMod val="90000"/>
                            </a:schemeClr>
                          </a:solidFill>
                          <a:effectLst/>
                        </a:rPr>
                        <a:t>BH BANK</a:t>
                      </a:r>
                      <a:endParaRPr lang="en-US" sz="1200" b="0" i="0" u="none" strike="noStrike">
                        <a:solidFill>
                          <a:schemeClr val="tx2">
                            <a:lumMod val="90000"/>
                          </a:schemeClr>
                        </a:solidFill>
                        <a:effectLst/>
                        <a:latin typeface="Arial" panose="020B0604020202020204" pitchFamily="34" charset="0"/>
                      </a:endParaRPr>
                    </a:p>
                  </a:txBody>
                  <a:tcPr marL="5844" marR="5844" marT="5844" marB="0">
                    <a:solidFill>
                      <a:srgbClr val="333E51"/>
                    </a:solidFill>
                  </a:tcPr>
                </a:tc>
                <a:tc>
                  <a:txBody>
                    <a:bodyPr/>
                    <a:lstStyle/>
                    <a:p>
                      <a:pPr algn="l" fontAlgn="t"/>
                      <a:r>
                        <a:rPr lang="en-US" sz="1200" u="none" strike="noStrike">
                          <a:solidFill>
                            <a:schemeClr val="tx2">
                              <a:lumMod val="90000"/>
                            </a:schemeClr>
                          </a:solidFill>
                          <a:effectLst/>
                        </a:rPr>
                        <a:t>BH</a:t>
                      </a:r>
                      <a:endParaRPr lang="en-US" sz="1200" b="0" i="0" u="none" strike="noStrike">
                        <a:solidFill>
                          <a:schemeClr val="tx2">
                            <a:lumMod val="90000"/>
                          </a:schemeClr>
                        </a:solidFill>
                        <a:effectLst/>
                        <a:latin typeface="Microsoft Sans Serif" panose="020B0604020202020204" pitchFamily="34" charset="0"/>
                      </a:endParaRPr>
                    </a:p>
                  </a:txBody>
                  <a:tcPr marL="70134" marR="5844" marT="5844" marB="0">
                    <a:solidFill>
                      <a:srgbClr val="333E51"/>
                    </a:solidFill>
                  </a:tcPr>
                </a:tc>
                <a:extLst>
                  <a:ext uri="{0D108BD9-81ED-4DB2-BD59-A6C34878D82A}">
                    <a16:rowId xmlns:a16="http://schemas.microsoft.com/office/drawing/2014/main" val="2500748158"/>
                  </a:ext>
                </a:extLst>
              </a:tr>
              <a:tr h="250580">
                <a:tc vMerge="1">
                  <a:txBody>
                    <a:bodyPr/>
                    <a:lstStyle/>
                    <a:p>
                      <a:endParaRPr lang="en-US"/>
                    </a:p>
                  </a:txBody>
                  <a:tcPr/>
                </a:tc>
                <a:tc>
                  <a:txBody>
                    <a:bodyPr/>
                    <a:lstStyle/>
                    <a:p>
                      <a:pPr algn="l" fontAlgn="t"/>
                      <a:r>
                        <a:rPr lang="en-US" sz="1200" u="none" strike="noStrike">
                          <a:solidFill>
                            <a:schemeClr val="tx2">
                              <a:lumMod val="90000"/>
                            </a:schemeClr>
                          </a:solidFill>
                          <a:effectLst/>
                        </a:rPr>
                        <a:t>BANQUE DE TUNISIE</a:t>
                      </a:r>
                      <a:endParaRPr lang="en-US" sz="1200" b="0" i="0" u="none" strike="noStrike">
                        <a:solidFill>
                          <a:schemeClr val="tx2">
                            <a:lumMod val="90000"/>
                          </a:schemeClr>
                        </a:solidFill>
                        <a:effectLst/>
                        <a:latin typeface="Arial" panose="020B0604020202020204" pitchFamily="34" charset="0"/>
                      </a:endParaRPr>
                    </a:p>
                  </a:txBody>
                  <a:tcPr marL="5844" marR="5844" marT="5844" marB="0">
                    <a:solidFill>
                      <a:srgbClr val="333E51"/>
                    </a:solidFill>
                  </a:tcPr>
                </a:tc>
                <a:tc>
                  <a:txBody>
                    <a:bodyPr/>
                    <a:lstStyle/>
                    <a:p>
                      <a:pPr algn="l" fontAlgn="t"/>
                      <a:r>
                        <a:rPr lang="en-US" sz="1200" u="none" strike="noStrike">
                          <a:solidFill>
                            <a:schemeClr val="tx2">
                              <a:lumMod val="90000"/>
                            </a:schemeClr>
                          </a:solidFill>
                          <a:effectLst/>
                        </a:rPr>
                        <a:t>BT</a:t>
                      </a:r>
                      <a:endParaRPr lang="en-US" sz="1200" b="0" i="0" u="none" strike="noStrike">
                        <a:solidFill>
                          <a:schemeClr val="tx2">
                            <a:lumMod val="90000"/>
                          </a:schemeClr>
                        </a:solidFill>
                        <a:effectLst/>
                        <a:latin typeface="Microsoft Sans Serif" panose="020B0604020202020204" pitchFamily="34" charset="0"/>
                      </a:endParaRPr>
                    </a:p>
                  </a:txBody>
                  <a:tcPr marL="70134" marR="5844" marT="5844" marB="0">
                    <a:solidFill>
                      <a:srgbClr val="333E51"/>
                    </a:solidFill>
                  </a:tcPr>
                </a:tc>
                <a:extLst>
                  <a:ext uri="{0D108BD9-81ED-4DB2-BD59-A6C34878D82A}">
                    <a16:rowId xmlns:a16="http://schemas.microsoft.com/office/drawing/2014/main" val="4424452"/>
                  </a:ext>
                </a:extLst>
              </a:tr>
              <a:tr h="250580">
                <a:tc vMerge="1">
                  <a:txBody>
                    <a:bodyPr/>
                    <a:lstStyle/>
                    <a:p>
                      <a:endParaRPr lang="en-US"/>
                    </a:p>
                  </a:txBody>
                  <a:tcPr/>
                </a:tc>
                <a:tc>
                  <a:txBody>
                    <a:bodyPr/>
                    <a:lstStyle/>
                    <a:p>
                      <a:pPr algn="l" fontAlgn="t"/>
                      <a:r>
                        <a:rPr lang="fr-FR" sz="1200" u="none" strike="noStrike">
                          <a:solidFill>
                            <a:schemeClr val="tx2">
                              <a:lumMod val="90000"/>
                            </a:schemeClr>
                          </a:solidFill>
                          <a:effectLst/>
                        </a:rPr>
                        <a:t>UNION BANCAIRE POUR LE COMMERCE ET L'INDUSTRIE</a:t>
                      </a:r>
                      <a:endParaRPr lang="fr-FR" sz="1200" b="0" i="0" u="none" strike="noStrike">
                        <a:solidFill>
                          <a:schemeClr val="tx2">
                            <a:lumMod val="90000"/>
                          </a:schemeClr>
                        </a:solidFill>
                        <a:effectLst/>
                        <a:latin typeface="Arial" panose="020B0604020202020204" pitchFamily="34" charset="0"/>
                      </a:endParaRPr>
                    </a:p>
                  </a:txBody>
                  <a:tcPr marL="5844" marR="5844" marT="5844" marB="0">
                    <a:solidFill>
                      <a:srgbClr val="333E51"/>
                    </a:solidFill>
                  </a:tcPr>
                </a:tc>
                <a:tc>
                  <a:txBody>
                    <a:bodyPr/>
                    <a:lstStyle/>
                    <a:p>
                      <a:pPr algn="l" fontAlgn="t"/>
                      <a:r>
                        <a:rPr lang="en-US" sz="1200" u="none" strike="noStrike">
                          <a:solidFill>
                            <a:schemeClr val="tx2">
                              <a:lumMod val="90000"/>
                            </a:schemeClr>
                          </a:solidFill>
                          <a:effectLst/>
                        </a:rPr>
                        <a:t>UBCI</a:t>
                      </a:r>
                      <a:endParaRPr lang="en-US" sz="1200" b="0" i="0" u="none" strike="noStrike">
                        <a:solidFill>
                          <a:schemeClr val="tx2">
                            <a:lumMod val="90000"/>
                          </a:schemeClr>
                        </a:solidFill>
                        <a:effectLst/>
                        <a:latin typeface="Microsoft Sans Serif" panose="020B0604020202020204" pitchFamily="34" charset="0"/>
                      </a:endParaRPr>
                    </a:p>
                  </a:txBody>
                  <a:tcPr marL="70134" marR="5844" marT="5844" marB="0">
                    <a:solidFill>
                      <a:srgbClr val="333E51"/>
                    </a:solidFill>
                  </a:tcPr>
                </a:tc>
                <a:extLst>
                  <a:ext uri="{0D108BD9-81ED-4DB2-BD59-A6C34878D82A}">
                    <a16:rowId xmlns:a16="http://schemas.microsoft.com/office/drawing/2014/main" val="4284358124"/>
                  </a:ext>
                </a:extLst>
              </a:tr>
              <a:tr h="250580">
                <a:tc vMerge="1">
                  <a:txBody>
                    <a:bodyPr/>
                    <a:lstStyle/>
                    <a:p>
                      <a:endParaRPr lang="en-US"/>
                    </a:p>
                  </a:txBody>
                  <a:tcPr/>
                </a:tc>
                <a:tc>
                  <a:txBody>
                    <a:bodyPr/>
                    <a:lstStyle/>
                    <a:p>
                      <a:pPr algn="l" fontAlgn="t"/>
                      <a:r>
                        <a:rPr lang="en-US" sz="1200" u="none" strike="noStrike">
                          <a:solidFill>
                            <a:schemeClr val="tx2">
                              <a:lumMod val="90000"/>
                            </a:schemeClr>
                          </a:solidFill>
                          <a:effectLst/>
                        </a:rPr>
                        <a:t>SOCIETE TUNISIENNE DE BANQUE</a:t>
                      </a:r>
                      <a:endParaRPr lang="en-US" sz="1200" b="0" i="0" u="none" strike="noStrike">
                        <a:solidFill>
                          <a:schemeClr val="tx2">
                            <a:lumMod val="90000"/>
                          </a:schemeClr>
                        </a:solidFill>
                        <a:effectLst/>
                        <a:latin typeface="Arial" panose="020B0604020202020204" pitchFamily="34" charset="0"/>
                      </a:endParaRPr>
                    </a:p>
                  </a:txBody>
                  <a:tcPr marL="5844" marR="5844" marT="5844" marB="0">
                    <a:solidFill>
                      <a:srgbClr val="333E51"/>
                    </a:solidFill>
                  </a:tcPr>
                </a:tc>
                <a:tc>
                  <a:txBody>
                    <a:bodyPr/>
                    <a:lstStyle/>
                    <a:p>
                      <a:pPr algn="l" fontAlgn="t"/>
                      <a:r>
                        <a:rPr lang="en-US" sz="1200" u="none" strike="noStrike">
                          <a:solidFill>
                            <a:schemeClr val="tx2">
                              <a:lumMod val="90000"/>
                            </a:schemeClr>
                          </a:solidFill>
                          <a:effectLst/>
                        </a:rPr>
                        <a:t>STB</a:t>
                      </a:r>
                      <a:endParaRPr lang="en-US" sz="1200" b="0" i="0" u="none" strike="noStrike">
                        <a:solidFill>
                          <a:schemeClr val="tx2">
                            <a:lumMod val="90000"/>
                          </a:schemeClr>
                        </a:solidFill>
                        <a:effectLst/>
                        <a:latin typeface="Microsoft Sans Serif" panose="020B0604020202020204" pitchFamily="34" charset="0"/>
                      </a:endParaRPr>
                    </a:p>
                  </a:txBody>
                  <a:tcPr marL="70134" marR="5844" marT="5844" marB="0">
                    <a:solidFill>
                      <a:srgbClr val="333E51"/>
                    </a:solidFill>
                  </a:tcPr>
                </a:tc>
                <a:extLst>
                  <a:ext uri="{0D108BD9-81ED-4DB2-BD59-A6C34878D82A}">
                    <a16:rowId xmlns:a16="http://schemas.microsoft.com/office/drawing/2014/main" val="797190779"/>
                  </a:ext>
                </a:extLst>
              </a:tr>
              <a:tr h="250580">
                <a:tc vMerge="1">
                  <a:txBody>
                    <a:bodyPr/>
                    <a:lstStyle/>
                    <a:p>
                      <a:endParaRPr lang="en-US"/>
                    </a:p>
                  </a:txBody>
                  <a:tcPr/>
                </a:tc>
                <a:tc>
                  <a:txBody>
                    <a:bodyPr/>
                    <a:lstStyle/>
                    <a:p>
                      <a:pPr algn="l" fontAlgn="t"/>
                      <a:r>
                        <a:rPr lang="en-US" sz="1200" u="none" strike="noStrike">
                          <a:solidFill>
                            <a:schemeClr val="tx2">
                              <a:lumMod val="90000"/>
                            </a:schemeClr>
                          </a:solidFill>
                          <a:effectLst/>
                        </a:rPr>
                        <a:t>BANQUE NATIONALE AGRICOLE</a:t>
                      </a:r>
                      <a:endParaRPr lang="en-US" sz="1200" b="0" i="0" u="none" strike="noStrike">
                        <a:solidFill>
                          <a:schemeClr val="tx2">
                            <a:lumMod val="90000"/>
                          </a:schemeClr>
                        </a:solidFill>
                        <a:effectLst/>
                        <a:latin typeface="Arial" panose="020B0604020202020204" pitchFamily="34" charset="0"/>
                      </a:endParaRPr>
                    </a:p>
                  </a:txBody>
                  <a:tcPr marL="5844" marR="5844" marT="5844" marB="0">
                    <a:solidFill>
                      <a:srgbClr val="333E51"/>
                    </a:solidFill>
                  </a:tcPr>
                </a:tc>
                <a:tc>
                  <a:txBody>
                    <a:bodyPr/>
                    <a:lstStyle/>
                    <a:p>
                      <a:pPr algn="l" fontAlgn="t"/>
                      <a:r>
                        <a:rPr lang="en-US" sz="1200" u="none" strike="noStrike">
                          <a:solidFill>
                            <a:schemeClr val="tx2">
                              <a:lumMod val="90000"/>
                            </a:schemeClr>
                          </a:solidFill>
                          <a:effectLst/>
                        </a:rPr>
                        <a:t>BNA</a:t>
                      </a:r>
                      <a:endParaRPr lang="en-US" sz="1200" b="0" i="0" u="none" strike="noStrike">
                        <a:solidFill>
                          <a:schemeClr val="tx2">
                            <a:lumMod val="90000"/>
                          </a:schemeClr>
                        </a:solidFill>
                        <a:effectLst/>
                        <a:latin typeface="Microsoft Sans Serif" panose="020B0604020202020204" pitchFamily="34" charset="0"/>
                      </a:endParaRPr>
                    </a:p>
                  </a:txBody>
                  <a:tcPr marL="70134" marR="5844" marT="5844" marB="0">
                    <a:solidFill>
                      <a:srgbClr val="333E51"/>
                    </a:solidFill>
                  </a:tcPr>
                </a:tc>
                <a:extLst>
                  <a:ext uri="{0D108BD9-81ED-4DB2-BD59-A6C34878D82A}">
                    <a16:rowId xmlns:a16="http://schemas.microsoft.com/office/drawing/2014/main" val="3742780804"/>
                  </a:ext>
                </a:extLst>
              </a:tr>
              <a:tr h="250580">
                <a:tc vMerge="1">
                  <a:txBody>
                    <a:bodyPr/>
                    <a:lstStyle/>
                    <a:p>
                      <a:endParaRPr lang="en-US"/>
                    </a:p>
                  </a:txBody>
                  <a:tcPr/>
                </a:tc>
                <a:tc>
                  <a:txBody>
                    <a:bodyPr/>
                    <a:lstStyle/>
                    <a:p>
                      <a:pPr algn="l" fontAlgn="t"/>
                      <a:r>
                        <a:rPr lang="en-US" sz="1200" u="none" strike="noStrike">
                          <a:solidFill>
                            <a:schemeClr val="tx2">
                              <a:lumMod val="90000"/>
                            </a:schemeClr>
                          </a:solidFill>
                          <a:effectLst/>
                        </a:rPr>
                        <a:t>AMEN BANK</a:t>
                      </a:r>
                      <a:endParaRPr lang="en-US" sz="1200" b="0" i="0" u="none" strike="noStrike">
                        <a:solidFill>
                          <a:schemeClr val="tx2">
                            <a:lumMod val="90000"/>
                          </a:schemeClr>
                        </a:solidFill>
                        <a:effectLst/>
                        <a:latin typeface="Arial" panose="020B0604020202020204" pitchFamily="34" charset="0"/>
                      </a:endParaRPr>
                    </a:p>
                  </a:txBody>
                  <a:tcPr marL="5844" marR="5844" marT="5844" marB="0">
                    <a:solidFill>
                      <a:srgbClr val="333E51"/>
                    </a:solidFill>
                  </a:tcPr>
                </a:tc>
                <a:tc>
                  <a:txBody>
                    <a:bodyPr/>
                    <a:lstStyle/>
                    <a:p>
                      <a:pPr algn="l" fontAlgn="t"/>
                      <a:r>
                        <a:rPr lang="en-US" sz="1200" u="none" strike="noStrike">
                          <a:solidFill>
                            <a:schemeClr val="tx2">
                              <a:lumMod val="90000"/>
                            </a:schemeClr>
                          </a:solidFill>
                          <a:effectLst/>
                        </a:rPr>
                        <a:t>AB</a:t>
                      </a:r>
                      <a:endParaRPr lang="en-US" sz="1200" b="0" i="0" u="none" strike="noStrike">
                        <a:solidFill>
                          <a:schemeClr val="tx2">
                            <a:lumMod val="90000"/>
                          </a:schemeClr>
                        </a:solidFill>
                        <a:effectLst/>
                        <a:latin typeface="Microsoft Sans Serif" panose="020B0604020202020204" pitchFamily="34" charset="0"/>
                      </a:endParaRPr>
                    </a:p>
                  </a:txBody>
                  <a:tcPr marL="70134" marR="5844" marT="5844" marB="0">
                    <a:solidFill>
                      <a:srgbClr val="333E51"/>
                    </a:solidFill>
                  </a:tcPr>
                </a:tc>
                <a:extLst>
                  <a:ext uri="{0D108BD9-81ED-4DB2-BD59-A6C34878D82A}">
                    <a16:rowId xmlns:a16="http://schemas.microsoft.com/office/drawing/2014/main" val="3548925690"/>
                  </a:ext>
                </a:extLst>
              </a:tr>
              <a:tr h="250580">
                <a:tc vMerge="1">
                  <a:txBody>
                    <a:bodyPr/>
                    <a:lstStyle/>
                    <a:p>
                      <a:endParaRPr lang="en-US"/>
                    </a:p>
                  </a:txBody>
                  <a:tcPr/>
                </a:tc>
                <a:tc>
                  <a:txBody>
                    <a:bodyPr/>
                    <a:lstStyle/>
                    <a:p>
                      <a:pPr algn="l" fontAlgn="t"/>
                      <a:r>
                        <a:rPr lang="en-US" sz="1200" u="none" strike="noStrike">
                          <a:solidFill>
                            <a:schemeClr val="tx2">
                              <a:lumMod val="90000"/>
                            </a:schemeClr>
                          </a:solidFill>
                          <a:effectLst/>
                        </a:rPr>
                        <a:t>ARAB TUNISIAN BANK</a:t>
                      </a:r>
                      <a:endParaRPr lang="en-US" sz="1200" b="0" i="0" u="none" strike="noStrike">
                        <a:solidFill>
                          <a:schemeClr val="tx2">
                            <a:lumMod val="90000"/>
                          </a:schemeClr>
                        </a:solidFill>
                        <a:effectLst/>
                        <a:latin typeface="Arial" panose="020B0604020202020204" pitchFamily="34" charset="0"/>
                      </a:endParaRPr>
                    </a:p>
                  </a:txBody>
                  <a:tcPr marL="5844" marR="5844" marT="5844" marB="0">
                    <a:solidFill>
                      <a:srgbClr val="333E51"/>
                    </a:solidFill>
                  </a:tcPr>
                </a:tc>
                <a:tc>
                  <a:txBody>
                    <a:bodyPr/>
                    <a:lstStyle/>
                    <a:p>
                      <a:pPr algn="l" fontAlgn="t"/>
                      <a:r>
                        <a:rPr lang="en-US" sz="1200" u="none" strike="noStrike">
                          <a:solidFill>
                            <a:schemeClr val="tx2">
                              <a:lumMod val="90000"/>
                            </a:schemeClr>
                          </a:solidFill>
                          <a:effectLst/>
                        </a:rPr>
                        <a:t>ATB</a:t>
                      </a:r>
                      <a:endParaRPr lang="en-US" sz="1200" b="0" i="0" u="none" strike="noStrike">
                        <a:solidFill>
                          <a:schemeClr val="tx2">
                            <a:lumMod val="90000"/>
                          </a:schemeClr>
                        </a:solidFill>
                        <a:effectLst/>
                        <a:latin typeface="Microsoft Sans Serif" panose="020B0604020202020204" pitchFamily="34" charset="0"/>
                      </a:endParaRPr>
                    </a:p>
                  </a:txBody>
                  <a:tcPr marL="70134" marR="5844" marT="5844" marB="0">
                    <a:solidFill>
                      <a:srgbClr val="333E51"/>
                    </a:solidFill>
                  </a:tcPr>
                </a:tc>
                <a:extLst>
                  <a:ext uri="{0D108BD9-81ED-4DB2-BD59-A6C34878D82A}">
                    <a16:rowId xmlns:a16="http://schemas.microsoft.com/office/drawing/2014/main" val="2459121584"/>
                  </a:ext>
                </a:extLst>
              </a:tr>
              <a:tr h="250580">
                <a:tc vMerge="1">
                  <a:txBody>
                    <a:bodyPr/>
                    <a:lstStyle/>
                    <a:p>
                      <a:endParaRPr lang="en-US"/>
                    </a:p>
                  </a:txBody>
                  <a:tcPr/>
                </a:tc>
                <a:tc>
                  <a:txBody>
                    <a:bodyPr/>
                    <a:lstStyle/>
                    <a:p>
                      <a:pPr algn="l" fontAlgn="t"/>
                      <a:r>
                        <a:rPr lang="en-US" sz="1200" u="none" strike="noStrike">
                          <a:solidFill>
                            <a:schemeClr val="tx2">
                              <a:lumMod val="90000"/>
                            </a:schemeClr>
                          </a:solidFill>
                          <a:effectLst/>
                        </a:rPr>
                        <a:t>UNION INTERNATIONALE DE BANQUES</a:t>
                      </a:r>
                      <a:endParaRPr lang="en-US" sz="1200" b="0" i="0" u="none" strike="noStrike">
                        <a:solidFill>
                          <a:schemeClr val="tx2">
                            <a:lumMod val="90000"/>
                          </a:schemeClr>
                        </a:solidFill>
                        <a:effectLst/>
                        <a:latin typeface="Arial" panose="020B0604020202020204" pitchFamily="34" charset="0"/>
                      </a:endParaRPr>
                    </a:p>
                  </a:txBody>
                  <a:tcPr marL="5844" marR="5844" marT="5844" marB="0">
                    <a:solidFill>
                      <a:srgbClr val="333E51"/>
                    </a:solidFill>
                  </a:tcPr>
                </a:tc>
                <a:tc>
                  <a:txBody>
                    <a:bodyPr/>
                    <a:lstStyle/>
                    <a:p>
                      <a:pPr algn="l" fontAlgn="t"/>
                      <a:r>
                        <a:rPr lang="en-US" sz="1200" u="none" strike="noStrike">
                          <a:solidFill>
                            <a:schemeClr val="tx2">
                              <a:lumMod val="90000"/>
                            </a:schemeClr>
                          </a:solidFill>
                          <a:effectLst/>
                        </a:rPr>
                        <a:t>UIB</a:t>
                      </a:r>
                      <a:endParaRPr lang="en-US" sz="1200" b="0" i="0" u="none" strike="noStrike">
                        <a:solidFill>
                          <a:schemeClr val="tx2">
                            <a:lumMod val="90000"/>
                          </a:schemeClr>
                        </a:solidFill>
                        <a:effectLst/>
                        <a:latin typeface="Microsoft Sans Serif" panose="020B0604020202020204" pitchFamily="34" charset="0"/>
                      </a:endParaRPr>
                    </a:p>
                  </a:txBody>
                  <a:tcPr marL="70134" marR="5844" marT="5844" marB="0">
                    <a:solidFill>
                      <a:srgbClr val="333E51"/>
                    </a:solidFill>
                  </a:tcPr>
                </a:tc>
                <a:extLst>
                  <a:ext uri="{0D108BD9-81ED-4DB2-BD59-A6C34878D82A}">
                    <a16:rowId xmlns:a16="http://schemas.microsoft.com/office/drawing/2014/main" val="1735999074"/>
                  </a:ext>
                </a:extLst>
              </a:tr>
              <a:tr h="250580">
                <a:tc vMerge="1">
                  <a:txBody>
                    <a:bodyPr/>
                    <a:lstStyle/>
                    <a:p>
                      <a:endParaRPr lang="en-US"/>
                    </a:p>
                  </a:txBody>
                  <a:tcPr/>
                </a:tc>
                <a:tc>
                  <a:txBody>
                    <a:bodyPr/>
                    <a:lstStyle/>
                    <a:p>
                      <a:pPr algn="l" fontAlgn="t"/>
                      <a:r>
                        <a:rPr lang="en-US" sz="1200" u="none" strike="noStrike">
                          <a:solidFill>
                            <a:schemeClr val="tx2">
                              <a:lumMod val="90000"/>
                            </a:schemeClr>
                          </a:solidFill>
                          <a:effectLst/>
                        </a:rPr>
                        <a:t>WIFACK INTERNATIONAL BANK</a:t>
                      </a:r>
                      <a:endParaRPr lang="en-US" sz="1200" b="0" i="0" u="none" strike="noStrike">
                        <a:solidFill>
                          <a:schemeClr val="tx2">
                            <a:lumMod val="90000"/>
                          </a:schemeClr>
                        </a:solidFill>
                        <a:effectLst/>
                        <a:latin typeface="Arial" panose="020B0604020202020204" pitchFamily="34" charset="0"/>
                      </a:endParaRPr>
                    </a:p>
                  </a:txBody>
                  <a:tcPr marL="5844" marR="5844" marT="5844" marB="0">
                    <a:solidFill>
                      <a:srgbClr val="333E51"/>
                    </a:solidFill>
                  </a:tcPr>
                </a:tc>
                <a:tc>
                  <a:txBody>
                    <a:bodyPr/>
                    <a:lstStyle/>
                    <a:p>
                      <a:pPr algn="l" fontAlgn="t"/>
                      <a:r>
                        <a:rPr lang="en-US" sz="1200" u="none" strike="noStrike">
                          <a:solidFill>
                            <a:schemeClr val="tx2">
                              <a:lumMod val="90000"/>
                            </a:schemeClr>
                          </a:solidFill>
                          <a:effectLst/>
                        </a:rPr>
                        <a:t>WIFAK</a:t>
                      </a:r>
                      <a:endParaRPr lang="en-US" sz="1200" b="0" i="0" u="none" strike="noStrike">
                        <a:solidFill>
                          <a:schemeClr val="tx2">
                            <a:lumMod val="90000"/>
                          </a:schemeClr>
                        </a:solidFill>
                        <a:effectLst/>
                        <a:latin typeface="Microsoft Sans Serif" panose="020B0604020202020204" pitchFamily="34" charset="0"/>
                      </a:endParaRPr>
                    </a:p>
                  </a:txBody>
                  <a:tcPr marL="70134" marR="5844" marT="5844" marB="0">
                    <a:solidFill>
                      <a:srgbClr val="333E51"/>
                    </a:solidFill>
                  </a:tcPr>
                </a:tc>
                <a:extLst>
                  <a:ext uri="{0D108BD9-81ED-4DB2-BD59-A6C34878D82A}">
                    <a16:rowId xmlns:a16="http://schemas.microsoft.com/office/drawing/2014/main" val="1823668169"/>
                  </a:ext>
                </a:extLst>
              </a:tr>
              <a:tr h="250580">
                <a:tc rowSpan="6">
                  <a:txBody>
                    <a:bodyPr/>
                    <a:lstStyle/>
                    <a:p>
                      <a:pPr algn="ctr" rtl="0" fontAlgn="t"/>
                      <a:r>
                        <a:rPr lang="en-US" sz="1200" u="none" strike="noStrike">
                          <a:solidFill>
                            <a:schemeClr val="tx2">
                              <a:lumMod val="90000"/>
                            </a:schemeClr>
                          </a:solidFill>
                          <a:effectLst/>
                        </a:rPr>
                        <a:t>ASSURANCE / INSURANCE / </a:t>
                      </a:r>
                      <a:r>
                        <a:rPr lang="ar-TN" sz="1200" u="none" strike="noStrike">
                          <a:solidFill>
                            <a:schemeClr val="tx2">
                              <a:lumMod val="90000"/>
                            </a:schemeClr>
                          </a:solidFill>
                          <a:effectLst/>
                        </a:rPr>
                        <a:t>التأمين</a:t>
                      </a:r>
                      <a:endParaRPr lang="ar-TN" sz="1200" b="0" i="0" u="none" strike="noStrike">
                        <a:solidFill>
                          <a:schemeClr val="tx2">
                            <a:lumMod val="90000"/>
                          </a:schemeClr>
                        </a:solidFill>
                        <a:effectLst/>
                        <a:latin typeface="Arial" panose="020B0604020202020204" pitchFamily="34" charset="0"/>
                      </a:endParaRPr>
                    </a:p>
                  </a:txBody>
                  <a:tcPr marL="5844" marR="5844" marT="5844" marB="0">
                    <a:solidFill>
                      <a:srgbClr val="333E51"/>
                    </a:solidFill>
                  </a:tcPr>
                </a:tc>
                <a:tc>
                  <a:txBody>
                    <a:bodyPr/>
                    <a:lstStyle/>
                    <a:p>
                      <a:pPr algn="l" fontAlgn="t"/>
                      <a:r>
                        <a:rPr lang="fr-FR" sz="1200" u="none" strike="noStrike">
                          <a:solidFill>
                            <a:schemeClr val="tx2">
                              <a:lumMod val="90000"/>
                            </a:schemeClr>
                          </a:solidFill>
                          <a:effectLst/>
                        </a:rPr>
                        <a:t>COMPAGNIE D'ASSURANCES ET DE REASSURANCES</a:t>
                      </a:r>
                      <a:endParaRPr lang="fr-FR" sz="1200" b="0" i="0" u="none" strike="noStrike">
                        <a:solidFill>
                          <a:schemeClr val="tx2">
                            <a:lumMod val="90000"/>
                          </a:schemeClr>
                        </a:solidFill>
                        <a:effectLst/>
                        <a:latin typeface="Arial" panose="020B0604020202020204" pitchFamily="34" charset="0"/>
                      </a:endParaRPr>
                    </a:p>
                  </a:txBody>
                  <a:tcPr marL="5844" marR="5844" marT="5844" marB="0">
                    <a:solidFill>
                      <a:srgbClr val="333E51"/>
                    </a:solidFill>
                  </a:tcPr>
                </a:tc>
                <a:tc>
                  <a:txBody>
                    <a:bodyPr/>
                    <a:lstStyle/>
                    <a:p>
                      <a:pPr algn="l" fontAlgn="t"/>
                      <a:r>
                        <a:rPr lang="en-US" sz="1200" u="none" strike="noStrike">
                          <a:solidFill>
                            <a:schemeClr val="tx2">
                              <a:lumMod val="90000"/>
                            </a:schemeClr>
                          </a:solidFill>
                          <a:effectLst/>
                        </a:rPr>
                        <a:t>AST</a:t>
                      </a:r>
                      <a:endParaRPr lang="en-US" sz="1200" b="0" i="0" u="none" strike="noStrike">
                        <a:solidFill>
                          <a:schemeClr val="tx2">
                            <a:lumMod val="90000"/>
                          </a:schemeClr>
                        </a:solidFill>
                        <a:effectLst/>
                        <a:latin typeface="Microsoft Sans Serif" panose="020B0604020202020204" pitchFamily="34" charset="0"/>
                      </a:endParaRPr>
                    </a:p>
                  </a:txBody>
                  <a:tcPr marL="70134" marR="5844" marT="5844" marB="0">
                    <a:solidFill>
                      <a:srgbClr val="333E51"/>
                    </a:solidFill>
                  </a:tcPr>
                </a:tc>
                <a:extLst>
                  <a:ext uri="{0D108BD9-81ED-4DB2-BD59-A6C34878D82A}">
                    <a16:rowId xmlns:a16="http://schemas.microsoft.com/office/drawing/2014/main" val="2267905999"/>
                  </a:ext>
                </a:extLst>
              </a:tr>
              <a:tr h="446465">
                <a:tc vMerge="1">
                  <a:txBody>
                    <a:bodyPr/>
                    <a:lstStyle/>
                    <a:p>
                      <a:endParaRPr lang="en-US"/>
                    </a:p>
                  </a:txBody>
                  <a:tcPr/>
                </a:tc>
                <a:tc>
                  <a:txBody>
                    <a:bodyPr/>
                    <a:lstStyle/>
                    <a:p>
                      <a:pPr algn="l" fontAlgn="t"/>
                      <a:r>
                        <a:rPr lang="fr-FR" sz="1200" u="none" strike="noStrike">
                          <a:solidFill>
                            <a:schemeClr val="tx2">
                              <a:lumMod val="90000"/>
                            </a:schemeClr>
                          </a:solidFill>
                          <a:effectLst/>
                        </a:rPr>
                        <a:t>SOCIETE TUNISIENNE D'ASSURANCES ET DE REASSURANCES</a:t>
                      </a:r>
                      <a:endParaRPr lang="fr-FR" sz="1200" b="0" i="0" u="none" strike="noStrike">
                        <a:solidFill>
                          <a:schemeClr val="tx2">
                            <a:lumMod val="90000"/>
                          </a:schemeClr>
                        </a:solidFill>
                        <a:effectLst/>
                        <a:latin typeface="Arial" panose="020B0604020202020204" pitchFamily="34" charset="0"/>
                      </a:endParaRPr>
                    </a:p>
                  </a:txBody>
                  <a:tcPr marL="5844" marR="5844" marT="5844" marB="0">
                    <a:solidFill>
                      <a:srgbClr val="333E51"/>
                    </a:solidFill>
                  </a:tcPr>
                </a:tc>
                <a:tc>
                  <a:txBody>
                    <a:bodyPr/>
                    <a:lstStyle/>
                    <a:p>
                      <a:pPr algn="l" fontAlgn="t"/>
                      <a:r>
                        <a:rPr lang="en-US" sz="1200" u="none" strike="noStrike">
                          <a:solidFill>
                            <a:schemeClr val="tx2">
                              <a:lumMod val="90000"/>
                            </a:schemeClr>
                          </a:solidFill>
                          <a:effectLst/>
                        </a:rPr>
                        <a:t>STAR</a:t>
                      </a:r>
                      <a:endParaRPr lang="en-US" sz="1200" b="0" i="0" u="none" strike="noStrike">
                        <a:solidFill>
                          <a:schemeClr val="tx2">
                            <a:lumMod val="90000"/>
                          </a:schemeClr>
                        </a:solidFill>
                        <a:effectLst/>
                        <a:latin typeface="Microsoft Sans Serif" panose="020B0604020202020204" pitchFamily="34" charset="0"/>
                      </a:endParaRPr>
                    </a:p>
                  </a:txBody>
                  <a:tcPr marL="70134" marR="5844" marT="5844" marB="0">
                    <a:solidFill>
                      <a:srgbClr val="333E51"/>
                    </a:solidFill>
                  </a:tcPr>
                </a:tc>
                <a:extLst>
                  <a:ext uri="{0D108BD9-81ED-4DB2-BD59-A6C34878D82A}">
                    <a16:rowId xmlns:a16="http://schemas.microsoft.com/office/drawing/2014/main" val="2538229136"/>
                  </a:ext>
                </a:extLst>
              </a:tr>
              <a:tr h="250580">
                <a:tc vMerge="1">
                  <a:txBody>
                    <a:bodyPr/>
                    <a:lstStyle/>
                    <a:p>
                      <a:endParaRPr lang="en-US"/>
                    </a:p>
                  </a:txBody>
                  <a:tcPr/>
                </a:tc>
                <a:tc>
                  <a:txBody>
                    <a:bodyPr/>
                    <a:lstStyle/>
                    <a:p>
                      <a:pPr algn="l" fontAlgn="t"/>
                      <a:r>
                        <a:rPr lang="en-US" sz="1200" u="none" strike="noStrike">
                          <a:solidFill>
                            <a:schemeClr val="tx2">
                              <a:lumMod val="90000"/>
                            </a:schemeClr>
                          </a:solidFill>
                          <a:effectLst/>
                        </a:rPr>
                        <a:t>BH ASSURANCE</a:t>
                      </a:r>
                      <a:endParaRPr lang="en-US" sz="1200" b="0" i="0" u="none" strike="noStrike">
                        <a:solidFill>
                          <a:schemeClr val="tx2">
                            <a:lumMod val="90000"/>
                          </a:schemeClr>
                        </a:solidFill>
                        <a:effectLst/>
                        <a:latin typeface="Arial" panose="020B0604020202020204" pitchFamily="34" charset="0"/>
                      </a:endParaRPr>
                    </a:p>
                  </a:txBody>
                  <a:tcPr marL="5844" marR="5844" marT="5844" marB="0">
                    <a:solidFill>
                      <a:srgbClr val="333E51"/>
                    </a:solidFill>
                  </a:tcPr>
                </a:tc>
                <a:tc>
                  <a:txBody>
                    <a:bodyPr/>
                    <a:lstStyle/>
                    <a:p>
                      <a:pPr algn="l" fontAlgn="t"/>
                      <a:r>
                        <a:rPr lang="en-US" sz="1200" u="none" strike="noStrike">
                          <a:solidFill>
                            <a:schemeClr val="tx2">
                              <a:lumMod val="90000"/>
                            </a:schemeClr>
                          </a:solidFill>
                          <a:effectLst/>
                        </a:rPr>
                        <a:t>BHASS</a:t>
                      </a:r>
                      <a:endParaRPr lang="en-US" sz="1200" b="0" i="0" u="none" strike="noStrike">
                        <a:solidFill>
                          <a:schemeClr val="tx2">
                            <a:lumMod val="90000"/>
                          </a:schemeClr>
                        </a:solidFill>
                        <a:effectLst/>
                        <a:latin typeface="Microsoft Sans Serif" panose="020B0604020202020204" pitchFamily="34" charset="0"/>
                      </a:endParaRPr>
                    </a:p>
                  </a:txBody>
                  <a:tcPr marL="70134" marR="5844" marT="5844" marB="0">
                    <a:solidFill>
                      <a:srgbClr val="333E51"/>
                    </a:solidFill>
                  </a:tcPr>
                </a:tc>
                <a:extLst>
                  <a:ext uri="{0D108BD9-81ED-4DB2-BD59-A6C34878D82A}">
                    <a16:rowId xmlns:a16="http://schemas.microsoft.com/office/drawing/2014/main" val="3955752593"/>
                  </a:ext>
                </a:extLst>
              </a:tr>
              <a:tr h="250580">
                <a:tc vMerge="1">
                  <a:txBody>
                    <a:bodyPr/>
                    <a:lstStyle/>
                    <a:p>
                      <a:endParaRPr lang="en-US"/>
                    </a:p>
                  </a:txBody>
                  <a:tcPr/>
                </a:tc>
                <a:tc>
                  <a:txBody>
                    <a:bodyPr/>
                    <a:lstStyle/>
                    <a:p>
                      <a:pPr algn="l" fontAlgn="t"/>
                      <a:r>
                        <a:rPr lang="en-US" sz="1200" u="none" strike="noStrike">
                          <a:solidFill>
                            <a:schemeClr val="tx2">
                              <a:lumMod val="90000"/>
                            </a:schemeClr>
                          </a:solidFill>
                          <a:effectLst/>
                        </a:rPr>
                        <a:t>SOCIETE TUNISIENNE DE REASSURANCE</a:t>
                      </a:r>
                      <a:endParaRPr lang="en-US" sz="1200" b="0" i="0" u="none" strike="noStrike">
                        <a:solidFill>
                          <a:schemeClr val="tx2">
                            <a:lumMod val="90000"/>
                          </a:schemeClr>
                        </a:solidFill>
                        <a:effectLst/>
                        <a:latin typeface="Arial" panose="020B0604020202020204" pitchFamily="34" charset="0"/>
                      </a:endParaRPr>
                    </a:p>
                  </a:txBody>
                  <a:tcPr marL="5844" marR="5844" marT="5844" marB="0">
                    <a:solidFill>
                      <a:srgbClr val="333E51"/>
                    </a:solidFill>
                  </a:tcPr>
                </a:tc>
                <a:tc>
                  <a:txBody>
                    <a:bodyPr/>
                    <a:lstStyle/>
                    <a:p>
                      <a:pPr algn="l" fontAlgn="t"/>
                      <a:r>
                        <a:rPr lang="en-US" sz="1200" u="none" strike="noStrike">
                          <a:solidFill>
                            <a:schemeClr val="tx2">
                              <a:lumMod val="90000"/>
                            </a:schemeClr>
                          </a:solidFill>
                          <a:effectLst/>
                        </a:rPr>
                        <a:t>TRE</a:t>
                      </a:r>
                      <a:endParaRPr lang="en-US" sz="1200" b="0" i="0" u="none" strike="noStrike">
                        <a:solidFill>
                          <a:schemeClr val="tx2">
                            <a:lumMod val="90000"/>
                          </a:schemeClr>
                        </a:solidFill>
                        <a:effectLst/>
                        <a:latin typeface="Microsoft Sans Serif" panose="020B0604020202020204" pitchFamily="34" charset="0"/>
                      </a:endParaRPr>
                    </a:p>
                  </a:txBody>
                  <a:tcPr marL="70134" marR="5844" marT="5844" marB="0">
                    <a:solidFill>
                      <a:srgbClr val="333E51"/>
                    </a:solidFill>
                  </a:tcPr>
                </a:tc>
                <a:extLst>
                  <a:ext uri="{0D108BD9-81ED-4DB2-BD59-A6C34878D82A}">
                    <a16:rowId xmlns:a16="http://schemas.microsoft.com/office/drawing/2014/main" val="3888572211"/>
                  </a:ext>
                </a:extLst>
              </a:tr>
              <a:tr h="250580">
                <a:tc vMerge="1">
                  <a:txBody>
                    <a:bodyPr/>
                    <a:lstStyle/>
                    <a:p>
                      <a:endParaRPr lang="en-US"/>
                    </a:p>
                  </a:txBody>
                  <a:tcPr/>
                </a:tc>
                <a:tc>
                  <a:txBody>
                    <a:bodyPr/>
                    <a:lstStyle/>
                    <a:p>
                      <a:pPr algn="l" fontAlgn="t"/>
                      <a:r>
                        <a:rPr lang="en-US" sz="1200" u="none" strike="noStrike">
                          <a:solidFill>
                            <a:schemeClr val="tx2">
                              <a:lumMod val="90000"/>
                            </a:schemeClr>
                          </a:solidFill>
                          <a:effectLst/>
                        </a:rPr>
                        <a:t>ASSURANCES MAGHREBIA</a:t>
                      </a:r>
                      <a:endParaRPr lang="en-US" sz="1200" b="0" i="0" u="none" strike="noStrike">
                        <a:solidFill>
                          <a:schemeClr val="tx2">
                            <a:lumMod val="90000"/>
                          </a:schemeClr>
                        </a:solidFill>
                        <a:effectLst/>
                        <a:latin typeface="Arial" panose="020B0604020202020204" pitchFamily="34" charset="0"/>
                      </a:endParaRPr>
                    </a:p>
                  </a:txBody>
                  <a:tcPr marL="5844" marR="5844" marT="5844" marB="0">
                    <a:solidFill>
                      <a:srgbClr val="333E51"/>
                    </a:solidFill>
                  </a:tcPr>
                </a:tc>
                <a:tc>
                  <a:txBody>
                    <a:bodyPr/>
                    <a:lstStyle/>
                    <a:p>
                      <a:pPr algn="l" fontAlgn="t"/>
                      <a:r>
                        <a:rPr lang="en-US" sz="1200" u="none" strike="noStrike">
                          <a:solidFill>
                            <a:schemeClr val="tx2">
                              <a:lumMod val="90000"/>
                            </a:schemeClr>
                          </a:solidFill>
                          <a:effectLst/>
                        </a:rPr>
                        <a:t>ASSMA</a:t>
                      </a:r>
                      <a:endParaRPr lang="en-US" sz="1200" b="0" i="0" u="none" strike="noStrike">
                        <a:solidFill>
                          <a:schemeClr val="tx2">
                            <a:lumMod val="90000"/>
                          </a:schemeClr>
                        </a:solidFill>
                        <a:effectLst/>
                        <a:latin typeface="Microsoft Sans Serif" panose="020B0604020202020204" pitchFamily="34" charset="0"/>
                      </a:endParaRPr>
                    </a:p>
                  </a:txBody>
                  <a:tcPr marL="70134" marR="5844" marT="5844" marB="0">
                    <a:solidFill>
                      <a:srgbClr val="333E51"/>
                    </a:solidFill>
                  </a:tcPr>
                </a:tc>
                <a:extLst>
                  <a:ext uri="{0D108BD9-81ED-4DB2-BD59-A6C34878D82A}">
                    <a16:rowId xmlns:a16="http://schemas.microsoft.com/office/drawing/2014/main" val="3427904605"/>
                  </a:ext>
                </a:extLst>
              </a:tr>
              <a:tr h="250580">
                <a:tc vMerge="1">
                  <a:txBody>
                    <a:bodyPr/>
                    <a:lstStyle/>
                    <a:p>
                      <a:endParaRPr lang="en-US"/>
                    </a:p>
                  </a:txBody>
                  <a:tcPr/>
                </a:tc>
                <a:tc>
                  <a:txBody>
                    <a:bodyPr/>
                    <a:lstStyle/>
                    <a:p>
                      <a:pPr algn="l" fontAlgn="t"/>
                      <a:r>
                        <a:rPr lang="en-US" sz="1200" u="none" strike="noStrike">
                          <a:solidFill>
                            <a:schemeClr val="tx2">
                              <a:lumMod val="90000"/>
                            </a:schemeClr>
                          </a:solidFill>
                          <a:effectLst/>
                        </a:rPr>
                        <a:t>ASSURANCES MAGHREBIA VIE</a:t>
                      </a:r>
                      <a:endParaRPr lang="en-US" sz="1200" b="0" i="0" u="none" strike="noStrike">
                        <a:solidFill>
                          <a:schemeClr val="tx2">
                            <a:lumMod val="90000"/>
                          </a:schemeClr>
                        </a:solidFill>
                        <a:effectLst/>
                        <a:latin typeface="Arial" panose="020B0604020202020204" pitchFamily="34" charset="0"/>
                      </a:endParaRPr>
                    </a:p>
                  </a:txBody>
                  <a:tcPr marL="5844" marR="5844" marT="5844" marB="0">
                    <a:solidFill>
                      <a:srgbClr val="333E51"/>
                    </a:solidFill>
                  </a:tcPr>
                </a:tc>
                <a:tc>
                  <a:txBody>
                    <a:bodyPr/>
                    <a:lstStyle/>
                    <a:p>
                      <a:pPr algn="l" fontAlgn="t"/>
                      <a:r>
                        <a:rPr lang="en-US" sz="1200" u="none" strike="noStrike" dirty="0">
                          <a:solidFill>
                            <a:schemeClr val="tx2">
                              <a:lumMod val="90000"/>
                            </a:schemeClr>
                          </a:solidFill>
                          <a:effectLst/>
                        </a:rPr>
                        <a:t>AMV</a:t>
                      </a:r>
                      <a:endParaRPr lang="en-US" sz="1200" b="0" i="0" u="none" strike="noStrike" dirty="0">
                        <a:solidFill>
                          <a:schemeClr val="tx2">
                            <a:lumMod val="90000"/>
                          </a:schemeClr>
                        </a:solidFill>
                        <a:effectLst/>
                        <a:latin typeface="Microsoft Sans Serif" panose="020B0604020202020204" pitchFamily="34" charset="0"/>
                      </a:endParaRPr>
                    </a:p>
                  </a:txBody>
                  <a:tcPr marL="70134" marR="5844" marT="5844" marB="0">
                    <a:solidFill>
                      <a:srgbClr val="333E51"/>
                    </a:solidFill>
                  </a:tcPr>
                </a:tc>
                <a:extLst>
                  <a:ext uri="{0D108BD9-81ED-4DB2-BD59-A6C34878D82A}">
                    <a16:rowId xmlns:a16="http://schemas.microsoft.com/office/drawing/2014/main" val="713674907"/>
                  </a:ext>
                </a:extLst>
              </a:tr>
            </a:tbl>
          </a:graphicData>
        </a:graphic>
      </p:graphicFrame>
    </p:spTree>
    <p:extLst>
      <p:ext uri="{BB962C8B-B14F-4D97-AF65-F5344CB8AC3E}">
        <p14:creationId xmlns:p14="http://schemas.microsoft.com/office/powerpoint/2010/main" val="10281447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C25D9AC-5E74-1EFC-239D-F04B6D3933AA}"/>
              </a:ext>
            </a:extLst>
          </p:cNvPr>
          <p:cNvPicPr>
            <a:picLocks noChangeAspect="1"/>
          </p:cNvPicPr>
          <p:nvPr/>
        </p:nvPicPr>
        <p:blipFill rotWithShape="1">
          <a:blip r:embed="rId2">
            <a:alphaModFix amt="35000"/>
          </a:blip>
          <a:srcRect t="10877" b="4853"/>
          <a:stretch/>
        </p:blipFill>
        <p:spPr>
          <a:xfrm>
            <a:off x="20" y="10"/>
            <a:ext cx="12191980" cy="6857990"/>
          </a:xfrm>
          <a:prstGeom prst="rect">
            <a:avLst/>
          </a:prstGeom>
          <a:solidFill>
            <a:srgbClr val="333E51"/>
          </a:solidFill>
        </p:spPr>
      </p:pic>
      <p:sp>
        <p:nvSpPr>
          <p:cNvPr id="2" name="Title 1">
            <a:extLst>
              <a:ext uri="{FF2B5EF4-FFF2-40B4-BE49-F238E27FC236}">
                <a16:creationId xmlns:a16="http://schemas.microsoft.com/office/drawing/2014/main" id="{20C55388-AB9E-BD8A-6388-E8DF8C386F4B}"/>
              </a:ext>
            </a:extLst>
          </p:cNvPr>
          <p:cNvSpPr>
            <a:spLocks noGrp="1"/>
          </p:cNvSpPr>
          <p:nvPr>
            <p:ph type="title"/>
          </p:nvPr>
        </p:nvSpPr>
        <p:spPr/>
        <p:txBody>
          <a:bodyPr>
            <a:normAutofit/>
          </a:bodyPr>
          <a:lstStyle/>
          <a:p>
            <a:r>
              <a:rPr lang="fr-FR" dirty="0">
                <a:solidFill>
                  <a:srgbClr val="FFFFFF"/>
                </a:solidFill>
              </a:rPr>
              <a:t>HOW DID WE PURCHASE ?</a:t>
            </a:r>
            <a:endParaRPr lang="en-US" dirty="0">
              <a:solidFill>
                <a:srgbClr val="FFFFFF"/>
              </a:solidFill>
            </a:endParaRPr>
          </a:p>
        </p:txBody>
      </p:sp>
      <p:graphicFrame>
        <p:nvGraphicFramePr>
          <p:cNvPr id="5" name="Content Placeholder 2">
            <a:extLst>
              <a:ext uri="{FF2B5EF4-FFF2-40B4-BE49-F238E27FC236}">
                <a16:creationId xmlns:a16="http://schemas.microsoft.com/office/drawing/2014/main" id="{BB046B91-ABCB-A794-1711-D0E6D2FF2B21}"/>
              </a:ext>
            </a:extLst>
          </p:cNvPr>
          <p:cNvGraphicFramePr>
            <a:graphicFrameLocks noGrp="1"/>
          </p:cNvGraphicFramePr>
          <p:nvPr>
            <p:ph idx="1"/>
            <p:extLst>
              <p:ext uri="{D42A27DB-BD31-4B8C-83A1-F6EECF244321}">
                <p14:modId xmlns:p14="http://schemas.microsoft.com/office/powerpoint/2010/main" val="412699130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5701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6EAEC"/>
        </a:solidFill>
        <a:effectLst/>
      </p:bgPr>
    </p:bg>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94819A28-8B13-0CCB-0955-425C659CBBEB}"/>
              </a:ext>
            </a:extLst>
          </p:cNvPr>
          <p:cNvGraphicFramePr>
            <a:graphicFrameLocks noGrp="1"/>
          </p:cNvGraphicFramePr>
          <p:nvPr>
            <p:extLst>
              <p:ext uri="{D42A27DB-BD31-4B8C-83A1-F6EECF244321}">
                <p14:modId xmlns:p14="http://schemas.microsoft.com/office/powerpoint/2010/main" val="4018966044"/>
              </p:ext>
            </p:extLst>
          </p:nvPr>
        </p:nvGraphicFramePr>
        <p:xfrm>
          <a:off x="-1" y="-2"/>
          <a:ext cx="12191999" cy="6858000"/>
        </p:xfrm>
        <a:graphic>
          <a:graphicData uri="http://schemas.openxmlformats.org/drawingml/2006/table">
            <a:tbl>
              <a:tblPr>
                <a:tableStyleId>{8EC20E35-A176-4012-BC5E-935CFFF8708E}</a:tableStyleId>
              </a:tblPr>
              <a:tblGrid>
                <a:gridCol w="5865092">
                  <a:extLst>
                    <a:ext uri="{9D8B030D-6E8A-4147-A177-3AD203B41FA5}">
                      <a16:colId xmlns:a16="http://schemas.microsoft.com/office/drawing/2014/main" val="1035243525"/>
                    </a:ext>
                  </a:extLst>
                </a:gridCol>
                <a:gridCol w="5172364">
                  <a:extLst>
                    <a:ext uri="{9D8B030D-6E8A-4147-A177-3AD203B41FA5}">
                      <a16:colId xmlns:a16="http://schemas.microsoft.com/office/drawing/2014/main" val="3226140454"/>
                    </a:ext>
                  </a:extLst>
                </a:gridCol>
                <a:gridCol w="1154543">
                  <a:extLst>
                    <a:ext uri="{9D8B030D-6E8A-4147-A177-3AD203B41FA5}">
                      <a16:colId xmlns:a16="http://schemas.microsoft.com/office/drawing/2014/main" val="536693330"/>
                    </a:ext>
                  </a:extLst>
                </a:gridCol>
              </a:tblGrid>
              <a:tr h="274320">
                <a:tc rowSpan="10">
                  <a:txBody>
                    <a:bodyPr/>
                    <a:lstStyle/>
                    <a:p>
                      <a:pPr algn="ctr" rtl="0" fontAlgn="t">
                        <a:spcBef>
                          <a:spcPts val="0"/>
                        </a:spcBef>
                        <a:spcAft>
                          <a:spcPts val="0"/>
                        </a:spcAft>
                      </a:pPr>
                      <a:r>
                        <a:rPr lang="en-US" sz="1200" b="0" u="none" strike="noStrike" dirty="0">
                          <a:solidFill>
                            <a:schemeClr val="tx1"/>
                          </a:solidFill>
                          <a:effectLst/>
                        </a:rPr>
                        <a:t>SERVICES FINANCIERS / FINANCIAL SERVICES / </a:t>
                      </a:r>
                      <a:r>
                        <a:rPr lang="ar-AE" sz="1200" b="0" u="none" strike="noStrike" dirty="0">
                          <a:solidFill>
                            <a:schemeClr val="tx1"/>
                          </a:solidFill>
                          <a:effectLst/>
                        </a:rPr>
                        <a:t>الخدمات المالية</a:t>
                      </a:r>
                      <a:endParaRPr lang="ar-AE" sz="1200" b="0" i="0" u="none" strike="noStrike" dirty="0">
                        <a:solidFill>
                          <a:schemeClr val="tx1"/>
                        </a:solidFill>
                        <a:effectLst/>
                        <a:latin typeface="Arial" panose="020B0604020202020204" pitchFamily="34" charset="0"/>
                      </a:endParaRPr>
                    </a:p>
                  </a:txBody>
                  <a:tcPr marL="135565" marR="135565" marT="67782" marB="67782">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B222D"/>
                    </a:solidFill>
                  </a:tcPr>
                </a:tc>
                <a:tc>
                  <a:txBody>
                    <a:bodyPr/>
                    <a:lstStyle/>
                    <a:p>
                      <a:pPr algn="l" fontAlgn="t">
                        <a:spcBef>
                          <a:spcPts val="0"/>
                        </a:spcBef>
                        <a:spcAft>
                          <a:spcPts val="0"/>
                        </a:spcAft>
                      </a:pPr>
                      <a:r>
                        <a:rPr lang="en-US" sz="1200" b="0" u="none" strike="noStrike">
                          <a:solidFill>
                            <a:schemeClr val="tx1"/>
                          </a:solidFill>
                          <a:effectLst/>
                        </a:rPr>
                        <a:t>SPDIT - SICAF</a:t>
                      </a:r>
                      <a:endParaRPr lang="en-US" sz="1200" b="0" i="0" u="none" strike="noStrike">
                        <a:solidFill>
                          <a:schemeClr val="tx1"/>
                        </a:solidFill>
                        <a:effectLst/>
                        <a:latin typeface="Arial" panose="020B0604020202020204" pitchFamily="34" charset="0"/>
                      </a:endParaRPr>
                    </a:p>
                  </a:txBody>
                  <a:tcPr marL="11297" marR="11297" marT="11297"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B222D"/>
                    </a:solidFill>
                  </a:tcPr>
                </a:tc>
                <a:tc>
                  <a:txBody>
                    <a:bodyPr/>
                    <a:lstStyle/>
                    <a:p>
                      <a:pPr algn="l" fontAlgn="t">
                        <a:spcBef>
                          <a:spcPts val="0"/>
                        </a:spcBef>
                        <a:spcAft>
                          <a:spcPts val="0"/>
                        </a:spcAft>
                      </a:pPr>
                      <a:r>
                        <a:rPr lang="en-US" sz="1200" b="0" u="none" strike="noStrike">
                          <a:solidFill>
                            <a:schemeClr val="tx1"/>
                          </a:solidFill>
                          <a:effectLst/>
                        </a:rPr>
                        <a:t>SPDIT</a:t>
                      </a:r>
                      <a:endParaRPr lang="en-US" sz="1200" b="0" i="0" u="none" strike="noStrike">
                        <a:solidFill>
                          <a:schemeClr val="tx1"/>
                        </a:solidFill>
                        <a:effectLst/>
                        <a:latin typeface="Arial" panose="020B0604020202020204" pitchFamily="34" charset="0"/>
                      </a:endParaRPr>
                    </a:p>
                  </a:txBody>
                  <a:tcPr marL="135565" marR="11297" marT="11297"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B222D"/>
                    </a:solidFill>
                  </a:tcPr>
                </a:tc>
                <a:extLst>
                  <a:ext uri="{0D108BD9-81ED-4DB2-BD59-A6C34878D82A}">
                    <a16:rowId xmlns:a16="http://schemas.microsoft.com/office/drawing/2014/main" val="2732891330"/>
                  </a:ext>
                </a:extLst>
              </a:tr>
              <a:tr h="274320">
                <a:tc vMerge="1">
                  <a:txBody>
                    <a:bodyPr/>
                    <a:lstStyle/>
                    <a:p>
                      <a:endParaRPr lang="en-US"/>
                    </a:p>
                  </a:txBody>
                  <a:tcPr/>
                </a:tc>
                <a:tc>
                  <a:txBody>
                    <a:bodyPr/>
                    <a:lstStyle/>
                    <a:p>
                      <a:pPr algn="l" fontAlgn="t">
                        <a:spcBef>
                          <a:spcPts val="0"/>
                        </a:spcBef>
                        <a:spcAft>
                          <a:spcPts val="0"/>
                        </a:spcAft>
                      </a:pPr>
                      <a:r>
                        <a:rPr lang="en-US" sz="1200" b="0" u="none" strike="noStrike">
                          <a:solidFill>
                            <a:schemeClr val="tx1"/>
                          </a:solidFill>
                          <a:effectLst/>
                        </a:rPr>
                        <a:t>TUNISIE LEASING ET FACTORING</a:t>
                      </a:r>
                      <a:endParaRPr lang="en-US" sz="1200" b="0" i="0" u="none" strike="noStrike">
                        <a:solidFill>
                          <a:schemeClr val="tx1"/>
                        </a:solidFill>
                        <a:effectLst/>
                        <a:latin typeface="Arial" panose="020B0604020202020204" pitchFamily="34" charset="0"/>
                      </a:endParaRPr>
                    </a:p>
                  </a:txBody>
                  <a:tcPr marL="11297" marR="11297" marT="11297"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B222D"/>
                    </a:solidFill>
                  </a:tcPr>
                </a:tc>
                <a:tc>
                  <a:txBody>
                    <a:bodyPr/>
                    <a:lstStyle/>
                    <a:p>
                      <a:pPr algn="l" fontAlgn="t">
                        <a:spcBef>
                          <a:spcPts val="0"/>
                        </a:spcBef>
                        <a:spcAft>
                          <a:spcPts val="0"/>
                        </a:spcAft>
                      </a:pPr>
                      <a:r>
                        <a:rPr lang="en-US" sz="1200" b="0" u="none" strike="noStrike">
                          <a:solidFill>
                            <a:schemeClr val="tx1"/>
                          </a:solidFill>
                          <a:effectLst/>
                        </a:rPr>
                        <a:t>TLS</a:t>
                      </a:r>
                      <a:endParaRPr lang="en-US" sz="1200" b="0" i="0" u="none" strike="noStrike">
                        <a:solidFill>
                          <a:schemeClr val="tx1"/>
                        </a:solidFill>
                        <a:effectLst/>
                        <a:latin typeface="Arial" panose="020B0604020202020204" pitchFamily="34" charset="0"/>
                      </a:endParaRPr>
                    </a:p>
                  </a:txBody>
                  <a:tcPr marL="135565" marR="11297" marT="11297"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B222D"/>
                    </a:solidFill>
                  </a:tcPr>
                </a:tc>
                <a:extLst>
                  <a:ext uri="{0D108BD9-81ED-4DB2-BD59-A6C34878D82A}">
                    <a16:rowId xmlns:a16="http://schemas.microsoft.com/office/drawing/2014/main" val="1068313505"/>
                  </a:ext>
                </a:extLst>
              </a:tr>
              <a:tr h="274320">
                <a:tc vMerge="1">
                  <a:txBody>
                    <a:bodyPr/>
                    <a:lstStyle/>
                    <a:p>
                      <a:endParaRPr lang="en-US"/>
                    </a:p>
                  </a:txBody>
                  <a:tcPr/>
                </a:tc>
                <a:tc>
                  <a:txBody>
                    <a:bodyPr/>
                    <a:lstStyle/>
                    <a:p>
                      <a:pPr algn="l" fontAlgn="t">
                        <a:spcBef>
                          <a:spcPts val="0"/>
                        </a:spcBef>
                        <a:spcAft>
                          <a:spcPts val="0"/>
                        </a:spcAft>
                      </a:pPr>
                      <a:r>
                        <a:rPr lang="en-US" sz="1200" b="0" u="none" strike="noStrike">
                          <a:solidFill>
                            <a:schemeClr val="tx1"/>
                          </a:solidFill>
                          <a:effectLst/>
                        </a:rPr>
                        <a:t>PLACEMENT DE TUNISIE-SICAF</a:t>
                      </a:r>
                      <a:endParaRPr lang="en-US" sz="1200" b="0" i="0" u="none" strike="noStrike">
                        <a:solidFill>
                          <a:schemeClr val="tx1"/>
                        </a:solidFill>
                        <a:effectLst/>
                        <a:latin typeface="Arial" panose="020B0604020202020204" pitchFamily="34" charset="0"/>
                      </a:endParaRPr>
                    </a:p>
                  </a:txBody>
                  <a:tcPr marL="11297" marR="11297" marT="11297"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B222D"/>
                    </a:solidFill>
                  </a:tcPr>
                </a:tc>
                <a:tc>
                  <a:txBody>
                    <a:bodyPr/>
                    <a:lstStyle/>
                    <a:p>
                      <a:pPr algn="l" fontAlgn="t">
                        <a:spcBef>
                          <a:spcPts val="0"/>
                        </a:spcBef>
                        <a:spcAft>
                          <a:spcPts val="0"/>
                        </a:spcAft>
                      </a:pPr>
                      <a:r>
                        <a:rPr lang="en-US" sz="1200" b="0" u="none" strike="noStrike">
                          <a:solidFill>
                            <a:schemeClr val="tx1"/>
                          </a:solidFill>
                          <a:effectLst/>
                        </a:rPr>
                        <a:t>PLTU</a:t>
                      </a:r>
                      <a:endParaRPr lang="en-US" sz="1200" b="0" i="0" u="none" strike="noStrike">
                        <a:solidFill>
                          <a:schemeClr val="tx1"/>
                        </a:solidFill>
                        <a:effectLst/>
                        <a:latin typeface="Arial" panose="020B0604020202020204" pitchFamily="34" charset="0"/>
                      </a:endParaRPr>
                    </a:p>
                  </a:txBody>
                  <a:tcPr marL="135565" marR="11297" marT="11297"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B222D"/>
                    </a:solidFill>
                  </a:tcPr>
                </a:tc>
                <a:extLst>
                  <a:ext uri="{0D108BD9-81ED-4DB2-BD59-A6C34878D82A}">
                    <a16:rowId xmlns:a16="http://schemas.microsoft.com/office/drawing/2014/main" val="3357314280"/>
                  </a:ext>
                </a:extLst>
              </a:tr>
              <a:tr h="274320">
                <a:tc vMerge="1">
                  <a:txBody>
                    <a:bodyPr/>
                    <a:lstStyle/>
                    <a:p>
                      <a:endParaRPr lang="en-US"/>
                    </a:p>
                  </a:txBody>
                  <a:tcPr/>
                </a:tc>
                <a:tc>
                  <a:txBody>
                    <a:bodyPr/>
                    <a:lstStyle/>
                    <a:p>
                      <a:pPr algn="l" fontAlgn="t">
                        <a:spcBef>
                          <a:spcPts val="0"/>
                        </a:spcBef>
                        <a:spcAft>
                          <a:spcPts val="0"/>
                        </a:spcAft>
                      </a:pPr>
                      <a:r>
                        <a:rPr lang="en-US" sz="1200" b="0" u="none" strike="noStrike">
                          <a:solidFill>
                            <a:schemeClr val="tx1"/>
                          </a:solidFill>
                          <a:effectLst/>
                        </a:rPr>
                        <a:t>TUNINVEST-SICAR</a:t>
                      </a:r>
                      <a:endParaRPr lang="en-US" sz="1200" b="0" i="0" u="none" strike="noStrike">
                        <a:solidFill>
                          <a:schemeClr val="tx1"/>
                        </a:solidFill>
                        <a:effectLst/>
                        <a:latin typeface="Arial" panose="020B0604020202020204" pitchFamily="34" charset="0"/>
                      </a:endParaRPr>
                    </a:p>
                  </a:txBody>
                  <a:tcPr marL="11297" marR="11297" marT="11297"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B222D"/>
                    </a:solidFill>
                  </a:tcPr>
                </a:tc>
                <a:tc>
                  <a:txBody>
                    <a:bodyPr/>
                    <a:lstStyle/>
                    <a:p>
                      <a:pPr algn="l" fontAlgn="t">
                        <a:spcBef>
                          <a:spcPts val="0"/>
                        </a:spcBef>
                        <a:spcAft>
                          <a:spcPts val="0"/>
                        </a:spcAft>
                      </a:pPr>
                      <a:r>
                        <a:rPr lang="en-US" sz="1200" b="0" u="none" strike="noStrike">
                          <a:solidFill>
                            <a:schemeClr val="tx1"/>
                          </a:solidFill>
                          <a:effectLst/>
                        </a:rPr>
                        <a:t>TINV</a:t>
                      </a:r>
                      <a:endParaRPr lang="en-US" sz="1200" b="0" i="0" u="none" strike="noStrike">
                        <a:solidFill>
                          <a:schemeClr val="tx1"/>
                        </a:solidFill>
                        <a:effectLst/>
                        <a:latin typeface="Arial" panose="020B0604020202020204" pitchFamily="34" charset="0"/>
                      </a:endParaRPr>
                    </a:p>
                  </a:txBody>
                  <a:tcPr marL="135565" marR="11297" marT="11297"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B222D"/>
                    </a:solidFill>
                  </a:tcPr>
                </a:tc>
                <a:extLst>
                  <a:ext uri="{0D108BD9-81ED-4DB2-BD59-A6C34878D82A}">
                    <a16:rowId xmlns:a16="http://schemas.microsoft.com/office/drawing/2014/main" val="317784418"/>
                  </a:ext>
                </a:extLst>
              </a:tr>
              <a:tr h="274320">
                <a:tc vMerge="1">
                  <a:txBody>
                    <a:bodyPr/>
                    <a:lstStyle/>
                    <a:p>
                      <a:endParaRPr lang="en-US"/>
                    </a:p>
                  </a:txBody>
                  <a:tcPr/>
                </a:tc>
                <a:tc>
                  <a:txBody>
                    <a:bodyPr/>
                    <a:lstStyle/>
                    <a:p>
                      <a:pPr algn="l" fontAlgn="t">
                        <a:spcBef>
                          <a:spcPts val="0"/>
                        </a:spcBef>
                        <a:spcAft>
                          <a:spcPts val="0"/>
                        </a:spcAft>
                      </a:pPr>
                      <a:r>
                        <a:rPr lang="en-US" sz="1200" b="0" u="none" strike="noStrike">
                          <a:solidFill>
                            <a:schemeClr val="tx1"/>
                          </a:solidFill>
                          <a:effectLst/>
                        </a:rPr>
                        <a:t>COMPAGNIE INTERNATIONALE DE LEASING</a:t>
                      </a:r>
                      <a:endParaRPr lang="en-US" sz="1200" b="0" i="0" u="none" strike="noStrike">
                        <a:solidFill>
                          <a:schemeClr val="tx1"/>
                        </a:solidFill>
                        <a:effectLst/>
                        <a:latin typeface="Arial" panose="020B0604020202020204" pitchFamily="34" charset="0"/>
                      </a:endParaRPr>
                    </a:p>
                  </a:txBody>
                  <a:tcPr marL="11297" marR="11297" marT="11297"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B222D"/>
                    </a:solidFill>
                  </a:tcPr>
                </a:tc>
                <a:tc>
                  <a:txBody>
                    <a:bodyPr/>
                    <a:lstStyle/>
                    <a:p>
                      <a:pPr algn="l" fontAlgn="t">
                        <a:spcBef>
                          <a:spcPts val="0"/>
                        </a:spcBef>
                        <a:spcAft>
                          <a:spcPts val="0"/>
                        </a:spcAft>
                      </a:pPr>
                      <a:r>
                        <a:rPr lang="en-US" sz="1200" b="0" u="none" strike="noStrike">
                          <a:solidFill>
                            <a:schemeClr val="tx1"/>
                          </a:solidFill>
                          <a:effectLst/>
                        </a:rPr>
                        <a:t>CIL</a:t>
                      </a:r>
                      <a:endParaRPr lang="en-US" sz="1200" b="0" i="0" u="none" strike="noStrike">
                        <a:solidFill>
                          <a:schemeClr val="tx1"/>
                        </a:solidFill>
                        <a:effectLst/>
                        <a:latin typeface="Arial" panose="020B0604020202020204" pitchFamily="34" charset="0"/>
                      </a:endParaRPr>
                    </a:p>
                  </a:txBody>
                  <a:tcPr marL="135565" marR="11297" marT="11297"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B222D"/>
                    </a:solidFill>
                  </a:tcPr>
                </a:tc>
                <a:extLst>
                  <a:ext uri="{0D108BD9-81ED-4DB2-BD59-A6C34878D82A}">
                    <a16:rowId xmlns:a16="http://schemas.microsoft.com/office/drawing/2014/main" val="1501336066"/>
                  </a:ext>
                </a:extLst>
              </a:tr>
              <a:tr h="274320">
                <a:tc vMerge="1">
                  <a:txBody>
                    <a:bodyPr/>
                    <a:lstStyle/>
                    <a:p>
                      <a:endParaRPr lang="en-US"/>
                    </a:p>
                  </a:txBody>
                  <a:tcPr/>
                </a:tc>
                <a:tc>
                  <a:txBody>
                    <a:bodyPr/>
                    <a:lstStyle/>
                    <a:p>
                      <a:pPr algn="l" fontAlgn="t">
                        <a:spcBef>
                          <a:spcPts val="0"/>
                        </a:spcBef>
                        <a:spcAft>
                          <a:spcPts val="0"/>
                        </a:spcAft>
                      </a:pPr>
                      <a:r>
                        <a:rPr lang="en-US" sz="1200" b="0" u="none" strike="noStrike">
                          <a:solidFill>
                            <a:schemeClr val="tx1"/>
                          </a:solidFill>
                          <a:effectLst/>
                        </a:rPr>
                        <a:t>ARAB TUNISIAN LEASE</a:t>
                      </a:r>
                      <a:endParaRPr lang="en-US" sz="1200" b="0" i="0" u="none" strike="noStrike">
                        <a:solidFill>
                          <a:schemeClr val="tx1"/>
                        </a:solidFill>
                        <a:effectLst/>
                        <a:latin typeface="Arial" panose="020B0604020202020204" pitchFamily="34" charset="0"/>
                      </a:endParaRPr>
                    </a:p>
                  </a:txBody>
                  <a:tcPr marL="11297" marR="11297" marT="11297"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B222D"/>
                    </a:solidFill>
                  </a:tcPr>
                </a:tc>
                <a:tc>
                  <a:txBody>
                    <a:bodyPr/>
                    <a:lstStyle/>
                    <a:p>
                      <a:pPr algn="l" fontAlgn="t">
                        <a:spcBef>
                          <a:spcPts val="0"/>
                        </a:spcBef>
                        <a:spcAft>
                          <a:spcPts val="0"/>
                        </a:spcAft>
                      </a:pPr>
                      <a:r>
                        <a:rPr lang="en-US" sz="1200" b="0" u="none" strike="noStrike">
                          <a:solidFill>
                            <a:schemeClr val="tx1"/>
                          </a:solidFill>
                          <a:effectLst/>
                        </a:rPr>
                        <a:t>ATL</a:t>
                      </a:r>
                      <a:endParaRPr lang="en-US" sz="1200" b="0" i="0" u="none" strike="noStrike">
                        <a:solidFill>
                          <a:schemeClr val="tx1"/>
                        </a:solidFill>
                        <a:effectLst/>
                        <a:latin typeface="Arial" panose="020B0604020202020204" pitchFamily="34" charset="0"/>
                      </a:endParaRPr>
                    </a:p>
                  </a:txBody>
                  <a:tcPr marL="135565" marR="11297" marT="11297"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B222D"/>
                    </a:solidFill>
                  </a:tcPr>
                </a:tc>
                <a:extLst>
                  <a:ext uri="{0D108BD9-81ED-4DB2-BD59-A6C34878D82A}">
                    <a16:rowId xmlns:a16="http://schemas.microsoft.com/office/drawing/2014/main" val="2999185396"/>
                  </a:ext>
                </a:extLst>
              </a:tr>
              <a:tr h="274320">
                <a:tc vMerge="1">
                  <a:txBody>
                    <a:bodyPr/>
                    <a:lstStyle/>
                    <a:p>
                      <a:endParaRPr lang="en-US"/>
                    </a:p>
                  </a:txBody>
                  <a:tcPr/>
                </a:tc>
                <a:tc>
                  <a:txBody>
                    <a:bodyPr/>
                    <a:lstStyle/>
                    <a:p>
                      <a:pPr algn="l" fontAlgn="t">
                        <a:spcBef>
                          <a:spcPts val="0"/>
                        </a:spcBef>
                        <a:spcAft>
                          <a:spcPts val="0"/>
                        </a:spcAft>
                      </a:pPr>
                      <a:r>
                        <a:rPr lang="en-US" sz="1200" b="0" u="none" strike="noStrike" err="1">
                          <a:solidFill>
                            <a:schemeClr val="tx1"/>
                          </a:solidFill>
                          <a:effectLst/>
                        </a:rPr>
                        <a:t>ATTIJARI</a:t>
                      </a:r>
                      <a:r>
                        <a:rPr lang="en-US" sz="1200" b="0" u="none" strike="noStrike">
                          <a:solidFill>
                            <a:schemeClr val="tx1"/>
                          </a:solidFill>
                          <a:effectLst/>
                        </a:rPr>
                        <a:t> LEASING</a:t>
                      </a:r>
                      <a:endParaRPr lang="en-US" sz="1200" b="0" i="0" u="none" strike="noStrike">
                        <a:solidFill>
                          <a:schemeClr val="tx1"/>
                        </a:solidFill>
                        <a:effectLst/>
                        <a:latin typeface="Arial" panose="020B0604020202020204" pitchFamily="34" charset="0"/>
                      </a:endParaRPr>
                    </a:p>
                  </a:txBody>
                  <a:tcPr marL="11297" marR="11297" marT="11297"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B222D"/>
                    </a:solidFill>
                  </a:tcPr>
                </a:tc>
                <a:tc>
                  <a:txBody>
                    <a:bodyPr/>
                    <a:lstStyle/>
                    <a:p>
                      <a:pPr algn="l" fontAlgn="t">
                        <a:spcBef>
                          <a:spcPts val="0"/>
                        </a:spcBef>
                        <a:spcAft>
                          <a:spcPts val="0"/>
                        </a:spcAft>
                      </a:pPr>
                      <a:r>
                        <a:rPr lang="en-US" sz="1200" b="0" u="none" strike="noStrike">
                          <a:solidFill>
                            <a:schemeClr val="tx1"/>
                          </a:solidFill>
                          <a:effectLst/>
                        </a:rPr>
                        <a:t>TJL</a:t>
                      </a:r>
                      <a:endParaRPr lang="en-US" sz="1200" b="0" i="0" u="none" strike="noStrike">
                        <a:solidFill>
                          <a:schemeClr val="tx1"/>
                        </a:solidFill>
                        <a:effectLst/>
                        <a:latin typeface="Arial" panose="020B0604020202020204" pitchFamily="34" charset="0"/>
                      </a:endParaRPr>
                    </a:p>
                  </a:txBody>
                  <a:tcPr marL="135565" marR="11297" marT="11297"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B222D"/>
                    </a:solidFill>
                  </a:tcPr>
                </a:tc>
                <a:extLst>
                  <a:ext uri="{0D108BD9-81ED-4DB2-BD59-A6C34878D82A}">
                    <a16:rowId xmlns:a16="http://schemas.microsoft.com/office/drawing/2014/main" val="2972056839"/>
                  </a:ext>
                </a:extLst>
              </a:tr>
              <a:tr h="274320">
                <a:tc vMerge="1">
                  <a:txBody>
                    <a:bodyPr/>
                    <a:lstStyle/>
                    <a:p>
                      <a:endParaRPr lang="en-US"/>
                    </a:p>
                  </a:txBody>
                  <a:tcPr/>
                </a:tc>
                <a:tc>
                  <a:txBody>
                    <a:bodyPr/>
                    <a:lstStyle/>
                    <a:p>
                      <a:pPr algn="l" fontAlgn="t">
                        <a:spcBef>
                          <a:spcPts val="0"/>
                        </a:spcBef>
                        <a:spcAft>
                          <a:spcPts val="0"/>
                        </a:spcAft>
                      </a:pPr>
                      <a:r>
                        <a:rPr lang="en-US" sz="1200" b="0" u="none" strike="noStrike">
                          <a:solidFill>
                            <a:schemeClr val="tx1"/>
                          </a:solidFill>
                          <a:effectLst/>
                        </a:rPr>
                        <a:t>BH LEASING</a:t>
                      </a:r>
                      <a:endParaRPr lang="en-US" sz="1200" b="0" i="0" u="none" strike="noStrike">
                        <a:solidFill>
                          <a:schemeClr val="tx1"/>
                        </a:solidFill>
                        <a:effectLst/>
                        <a:latin typeface="Arial" panose="020B0604020202020204" pitchFamily="34" charset="0"/>
                      </a:endParaRPr>
                    </a:p>
                  </a:txBody>
                  <a:tcPr marL="11297" marR="11297" marT="11297"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B222D"/>
                    </a:solidFill>
                  </a:tcPr>
                </a:tc>
                <a:tc>
                  <a:txBody>
                    <a:bodyPr/>
                    <a:lstStyle/>
                    <a:p>
                      <a:pPr algn="l" fontAlgn="t">
                        <a:spcBef>
                          <a:spcPts val="0"/>
                        </a:spcBef>
                        <a:spcAft>
                          <a:spcPts val="0"/>
                        </a:spcAft>
                      </a:pPr>
                      <a:r>
                        <a:rPr lang="en-US" sz="1200" b="0" u="none" strike="noStrike">
                          <a:solidFill>
                            <a:schemeClr val="tx1"/>
                          </a:solidFill>
                          <a:effectLst/>
                        </a:rPr>
                        <a:t>BHL</a:t>
                      </a:r>
                      <a:endParaRPr lang="en-US" sz="1200" b="0" i="0" u="none" strike="noStrike">
                        <a:solidFill>
                          <a:schemeClr val="tx1"/>
                        </a:solidFill>
                        <a:effectLst/>
                        <a:latin typeface="Arial" panose="020B0604020202020204" pitchFamily="34" charset="0"/>
                      </a:endParaRPr>
                    </a:p>
                  </a:txBody>
                  <a:tcPr marL="135565" marR="11297" marT="11297"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B222D"/>
                    </a:solidFill>
                  </a:tcPr>
                </a:tc>
                <a:extLst>
                  <a:ext uri="{0D108BD9-81ED-4DB2-BD59-A6C34878D82A}">
                    <a16:rowId xmlns:a16="http://schemas.microsoft.com/office/drawing/2014/main" val="3800472664"/>
                  </a:ext>
                </a:extLst>
              </a:tr>
              <a:tr h="274320">
                <a:tc vMerge="1">
                  <a:txBody>
                    <a:bodyPr/>
                    <a:lstStyle/>
                    <a:p>
                      <a:endParaRPr lang="en-US"/>
                    </a:p>
                  </a:txBody>
                  <a:tcPr/>
                </a:tc>
                <a:tc>
                  <a:txBody>
                    <a:bodyPr/>
                    <a:lstStyle/>
                    <a:p>
                      <a:pPr algn="l" fontAlgn="t">
                        <a:spcBef>
                          <a:spcPts val="0"/>
                        </a:spcBef>
                        <a:spcAft>
                          <a:spcPts val="0"/>
                        </a:spcAft>
                      </a:pPr>
                      <a:r>
                        <a:rPr lang="en-US" sz="1200" b="0" u="none" strike="noStrike">
                          <a:solidFill>
                            <a:schemeClr val="tx1"/>
                          </a:solidFill>
                          <a:effectLst/>
                        </a:rPr>
                        <a:t>HANNIBAL LEASE</a:t>
                      </a:r>
                      <a:endParaRPr lang="en-US" sz="1200" b="0" i="0" u="none" strike="noStrike">
                        <a:solidFill>
                          <a:schemeClr val="tx1"/>
                        </a:solidFill>
                        <a:effectLst/>
                        <a:latin typeface="Arial" panose="020B0604020202020204" pitchFamily="34" charset="0"/>
                      </a:endParaRPr>
                    </a:p>
                  </a:txBody>
                  <a:tcPr marL="11297" marR="11297" marT="11297"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B222D"/>
                    </a:solidFill>
                  </a:tcPr>
                </a:tc>
                <a:tc>
                  <a:txBody>
                    <a:bodyPr/>
                    <a:lstStyle/>
                    <a:p>
                      <a:pPr algn="l" fontAlgn="t">
                        <a:spcBef>
                          <a:spcPts val="0"/>
                        </a:spcBef>
                        <a:spcAft>
                          <a:spcPts val="0"/>
                        </a:spcAft>
                      </a:pPr>
                      <a:r>
                        <a:rPr lang="en-US" sz="1200" b="0" u="none" strike="noStrike">
                          <a:solidFill>
                            <a:schemeClr val="tx1"/>
                          </a:solidFill>
                          <a:effectLst/>
                        </a:rPr>
                        <a:t>HL</a:t>
                      </a:r>
                      <a:endParaRPr lang="en-US" sz="1200" b="0" i="0" u="none" strike="noStrike">
                        <a:solidFill>
                          <a:schemeClr val="tx1"/>
                        </a:solidFill>
                        <a:effectLst/>
                        <a:latin typeface="Arial" panose="020B0604020202020204" pitchFamily="34" charset="0"/>
                      </a:endParaRPr>
                    </a:p>
                  </a:txBody>
                  <a:tcPr marL="135565" marR="11297" marT="11297"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B222D"/>
                    </a:solidFill>
                  </a:tcPr>
                </a:tc>
                <a:extLst>
                  <a:ext uri="{0D108BD9-81ED-4DB2-BD59-A6C34878D82A}">
                    <a16:rowId xmlns:a16="http://schemas.microsoft.com/office/drawing/2014/main" val="1856328824"/>
                  </a:ext>
                </a:extLst>
              </a:tr>
              <a:tr h="274320">
                <a:tc vMerge="1">
                  <a:txBody>
                    <a:bodyPr/>
                    <a:lstStyle/>
                    <a:p>
                      <a:endParaRPr lang="en-US"/>
                    </a:p>
                  </a:txBody>
                  <a:tcPr/>
                </a:tc>
                <a:tc>
                  <a:txBody>
                    <a:bodyPr/>
                    <a:lstStyle/>
                    <a:p>
                      <a:pPr algn="l" fontAlgn="t">
                        <a:spcBef>
                          <a:spcPts val="0"/>
                        </a:spcBef>
                        <a:spcAft>
                          <a:spcPts val="0"/>
                        </a:spcAft>
                      </a:pPr>
                      <a:r>
                        <a:rPr lang="en-US" sz="1200" b="0" u="none" strike="noStrike">
                          <a:solidFill>
                            <a:schemeClr val="tx1"/>
                          </a:solidFill>
                          <a:effectLst/>
                        </a:rPr>
                        <a:t>BEST LEASE</a:t>
                      </a:r>
                      <a:endParaRPr lang="en-US" sz="1200" b="0" i="0" u="none" strike="noStrike">
                        <a:solidFill>
                          <a:schemeClr val="tx1"/>
                        </a:solidFill>
                        <a:effectLst/>
                        <a:latin typeface="Arial" panose="020B0604020202020204" pitchFamily="34" charset="0"/>
                      </a:endParaRPr>
                    </a:p>
                  </a:txBody>
                  <a:tcPr marL="11297" marR="11297" marT="11297"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B222D"/>
                    </a:solidFill>
                  </a:tcPr>
                </a:tc>
                <a:tc>
                  <a:txBody>
                    <a:bodyPr/>
                    <a:lstStyle/>
                    <a:p>
                      <a:pPr algn="l" fontAlgn="t">
                        <a:spcBef>
                          <a:spcPts val="0"/>
                        </a:spcBef>
                        <a:spcAft>
                          <a:spcPts val="0"/>
                        </a:spcAft>
                      </a:pPr>
                      <a:r>
                        <a:rPr lang="en-US" sz="1200" b="0" u="none" strike="noStrike">
                          <a:solidFill>
                            <a:schemeClr val="tx1"/>
                          </a:solidFill>
                          <a:effectLst/>
                        </a:rPr>
                        <a:t>BL</a:t>
                      </a:r>
                      <a:endParaRPr lang="en-US" sz="1200" b="0" i="0" u="none" strike="noStrike">
                        <a:solidFill>
                          <a:schemeClr val="tx1"/>
                        </a:solidFill>
                        <a:effectLst/>
                        <a:latin typeface="Arial" panose="020B0604020202020204" pitchFamily="34" charset="0"/>
                      </a:endParaRPr>
                    </a:p>
                  </a:txBody>
                  <a:tcPr marL="135565" marR="11297" marT="11297"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B222D"/>
                    </a:solidFill>
                  </a:tcPr>
                </a:tc>
                <a:extLst>
                  <a:ext uri="{0D108BD9-81ED-4DB2-BD59-A6C34878D82A}">
                    <a16:rowId xmlns:a16="http://schemas.microsoft.com/office/drawing/2014/main" val="1358290999"/>
                  </a:ext>
                </a:extLst>
              </a:tr>
              <a:tr h="274320">
                <a:tc>
                  <a:txBody>
                    <a:bodyPr/>
                    <a:lstStyle/>
                    <a:p>
                      <a:pPr algn="l" rtl="0" fontAlgn="t">
                        <a:spcBef>
                          <a:spcPts val="0"/>
                        </a:spcBef>
                        <a:spcAft>
                          <a:spcPts val="0"/>
                        </a:spcAft>
                      </a:pPr>
                      <a:r>
                        <a:rPr lang="en-US" sz="1200" b="0" u="none" strike="noStrike">
                          <a:solidFill>
                            <a:schemeClr val="tx1"/>
                          </a:solidFill>
                          <a:effectLst/>
                        </a:rPr>
                        <a:t>TELECOMMUNICATIONS / TELECOMMUNICATIONS / </a:t>
                      </a:r>
                      <a:r>
                        <a:rPr lang="ar-AE" sz="1200" b="0" u="none" strike="noStrike">
                          <a:solidFill>
                            <a:schemeClr val="tx1"/>
                          </a:solidFill>
                          <a:effectLst/>
                        </a:rPr>
                        <a:t>االتصـــاالت</a:t>
                      </a:r>
                      <a:endParaRPr lang="ar-AE" sz="1200" b="0" i="0" u="none" strike="noStrike">
                        <a:solidFill>
                          <a:schemeClr val="tx1"/>
                        </a:solidFill>
                        <a:effectLst/>
                        <a:latin typeface="Arial" panose="020B0604020202020204" pitchFamily="34" charset="0"/>
                      </a:endParaRPr>
                    </a:p>
                  </a:txBody>
                  <a:tcPr marL="11297" marR="11297" marT="11297"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B222D"/>
                    </a:solidFill>
                  </a:tcPr>
                </a:tc>
                <a:tc>
                  <a:txBody>
                    <a:bodyPr/>
                    <a:lstStyle/>
                    <a:p>
                      <a:pPr algn="l" fontAlgn="b">
                        <a:spcBef>
                          <a:spcPts val="0"/>
                        </a:spcBef>
                        <a:spcAft>
                          <a:spcPts val="0"/>
                        </a:spcAft>
                      </a:pPr>
                      <a:r>
                        <a:rPr lang="en-US" sz="1200" b="0" u="none" strike="noStrike">
                          <a:solidFill>
                            <a:schemeClr val="tx1"/>
                          </a:solidFill>
                          <a:effectLst/>
                        </a:rPr>
                        <a:t> </a:t>
                      </a:r>
                      <a:endParaRPr lang="en-US" sz="1200" b="0" i="0" u="none" strike="noStrike">
                        <a:solidFill>
                          <a:schemeClr val="tx1"/>
                        </a:solidFill>
                        <a:effectLst/>
                        <a:latin typeface="Arial" panose="020B0604020202020204" pitchFamily="34" charset="0"/>
                      </a:endParaRPr>
                    </a:p>
                  </a:txBody>
                  <a:tcPr marL="11297" marR="11297" marT="11297"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B222D"/>
                    </a:solidFill>
                  </a:tcPr>
                </a:tc>
                <a:tc>
                  <a:txBody>
                    <a:bodyPr/>
                    <a:lstStyle/>
                    <a:p>
                      <a:pPr algn="l" fontAlgn="b">
                        <a:spcBef>
                          <a:spcPts val="0"/>
                        </a:spcBef>
                        <a:spcAft>
                          <a:spcPts val="0"/>
                        </a:spcAft>
                      </a:pPr>
                      <a:r>
                        <a:rPr lang="en-US" sz="1200" b="0" u="none" strike="noStrike">
                          <a:solidFill>
                            <a:schemeClr val="tx1"/>
                          </a:solidFill>
                          <a:effectLst/>
                        </a:rPr>
                        <a:t> </a:t>
                      </a:r>
                      <a:endParaRPr lang="en-US" sz="1200" b="0" i="0" u="none" strike="noStrike">
                        <a:solidFill>
                          <a:schemeClr val="tx1"/>
                        </a:solidFill>
                        <a:effectLst/>
                        <a:latin typeface="Arial" panose="020B0604020202020204" pitchFamily="34" charset="0"/>
                      </a:endParaRPr>
                    </a:p>
                  </a:txBody>
                  <a:tcPr marL="11297" marR="11297" marT="11297"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B222D"/>
                    </a:solidFill>
                  </a:tcPr>
                </a:tc>
                <a:extLst>
                  <a:ext uri="{0D108BD9-81ED-4DB2-BD59-A6C34878D82A}">
                    <a16:rowId xmlns:a16="http://schemas.microsoft.com/office/drawing/2014/main" val="1087833537"/>
                  </a:ext>
                </a:extLst>
              </a:tr>
              <a:tr h="274320">
                <a:tc rowSpan="2">
                  <a:txBody>
                    <a:bodyPr/>
                    <a:lstStyle/>
                    <a:p>
                      <a:pPr algn="l" rtl="0" fontAlgn="t">
                        <a:spcBef>
                          <a:spcPts val="0"/>
                        </a:spcBef>
                        <a:spcAft>
                          <a:spcPts val="0"/>
                        </a:spcAft>
                      </a:pPr>
                      <a:r>
                        <a:rPr lang="en-US" sz="1200" b="0" u="none" strike="noStrike">
                          <a:solidFill>
                            <a:schemeClr val="tx1"/>
                          </a:solidFill>
                          <a:effectLst/>
                        </a:rPr>
                        <a:t>TELECOMMUNICATIONS / TELECOMMUNICATIONS / </a:t>
                      </a:r>
                      <a:r>
                        <a:rPr lang="ar-AE" sz="1200" b="0" u="none" strike="noStrike">
                          <a:solidFill>
                            <a:schemeClr val="tx1"/>
                          </a:solidFill>
                          <a:effectLst/>
                        </a:rPr>
                        <a:t>االتصـــاالت</a:t>
                      </a:r>
                      <a:endParaRPr lang="ar-AE" sz="1200" b="0" i="0" u="none" strike="noStrike">
                        <a:solidFill>
                          <a:schemeClr val="tx1"/>
                        </a:solidFill>
                        <a:effectLst/>
                        <a:latin typeface="Arial" panose="020B0604020202020204" pitchFamily="34" charset="0"/>
                      </a:endParaRPr>
                    </a:p>
                  </a:txBody>
                  <a:tcPr marL="135565" marR="135565" marT="67782" marB="67782">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B222D"/>
                    </a:solidFill>
                  </a:tcPr>
                </a:tc>
                <a:tc>
                  <a:txBody>
                    <a:bodyPr/>
                    <a:lstStyle/>
                    <a:p>
                      <a:pPr algn="l" fontAlgn="t">
                        <a:spcBef>
                          <a:spcPts val="0"/>
                        </a:spcBef>
                        <a:spcAft>
                          <a:spcPts val="0"/>
                        </a:spcAft>
                      </a:pPr>
                      <a:r>
                        <a:rPr lang="en-US" sz="1200" b="0" u="none" strike="noStrike" err="1">
                          <a:solidFill>
                            <a:schemeClr val="tx1"/>
                          </a:solidFill>
                          <a:effectLst/>
                        </a:rPr>
                        <a:t>SOTETEL</a:t>
                      </a:r>
                      <a:endParaRPr lang="en-US" sz="1200" b="0" i="0" u="none" strike="noStrike">
                        <a:solidFill>
                          <a:schemeClr val="tx1"/>
                        </a:solidFill>
                        <a:effectLst/>
                        <a:latin typeface="Arial" panose="020B0604020202020204" pitchFamily="34" charset="0"/>
                      </a:endParaRPr>
                    </a:p>
                  </a:txBody>
                  <a:tcPr marL="11297" marR="11297" marT="11297"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B222D"/>
                    </a:solidFill>
                  </a:tcPr>
                </a:tc>
                <a:tc>
                  <a:txBody>
                    <a:bodyPr/>
                    <a:lstStyle/>
                    <a:p>
                      <a:pPr algn="l" fontAlgn="t">
                        <a:spcBef>
                          <a:spcPts val="0"/>
                        </a:spcBef>
                        <a:spcAft>
                          <a:spcPts val="0"/>
                        </a:spcAft>
                      </a:pPr>
                      <a:r>
                        <a:rPr lang="en-US" sz="1200" b="0" u="none" strike="noStrike">
                          <a:solidFill>
                            <a:schemeClr val="tx1"/>
                          </a:solidFill>
                          <a:effectLst/>
                        </a:rPr>
                        <a:t>SOTET</a:t>
                      </a:r>
                      <a:endParaRPr lang="en-US" sz="1200" b="0" i="0" u="none" strike="noStrike">
                        <a:solidFill>
                          <a:schemeClr val="tx1"/>
                        </a:solidFill>
                        <a:effectLst/>
                        <a:latin typeface="Arial" panose="020B0604020202020204" pitchFamily="34" charset="0"/>
                      </a:endParaRPr>
                    </a:p>
                  </a:txBody>
                  <a:tcPr marL="135565" marR="11297" marT="11297"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B222D"/>
                    </a:solidFill>
                  </a:tcPr>
                </a:tc>
                <a:extLst>
                  <a:ext uri="{0D108BD9-81ED-4DB2-BD59-A6C34878D82A}">
                    <a16:rowId xmlns:a16="http://schemas.microsoft.com/office/drawing/2014/main" val="1450880427"/>
                  </a:ext>
                </a:extLst>
              </a:tr>
              <a:tr h="274320">
                <a:tc vMerge="1">
                  <a:txBody>
                    <a:bodyPr/>
                    <a:lstStyle/>
                    <a:p>
                      <a:endParaRPr lang="en-US"/>
                    </a:p>
                  </a:txBody>
                  <a:tcPr/>
                </a:tc>
                <a:tc>
                  <a:txBody>
                    <a:bodyPr/>
                    <a:lstStyle/>
                    <a:p>
                      <a:pPr algn="l" fontAlgn="t">
                        <a:spcBef>
                          <a:spcPts val="0"/>
                        </a:spcBef>
                        <a:spcAft>
                          <a:spcPts val="0"/>
                        </a:spcAft>
                      </a:pPr>
                      <a:r>
                        <a:rPr lang="en-US" sz="1200" b="0" u="none" strike="noStrike" err="1">
                          <a:solidFill>
                            <a:schemeClr val="tx1"/>
                          </a:solidFill>
                          <a:effectLst/>
                        </a:rPr>
                        <a:t>TAWASOL</a:t>
                      </a:r>
                      <a:r>
                        <a:rPr lang="en-US" sz="1200" b="0" u="none" strike="noStrike">
                          <a:solidFill>
                            <a:schemeClr val="tx1"/>
                          </a:solidFill>
                          <a:effectLst/>
                        </a:rPr>
                        <a:t> GROUP HOLDING</a:t>
                      </a:r>
                      <a:endParaRPr lang="en-US" sz="1200" b="0" i="0" u="none" strike="noStrike">
                        <a:solidFill>
                          <a:schemeClr val="tx1"/>
                        </a:solidFill>
                        <a:effectLst/>
                        <a:latin typeface="Arial" panose="020B0604020202020204" pitchFamily="34" charset="0"/>
                      </a:endParaRPr>
                    </a:p>
                  </a:txBody>
                  <a:tcPr marL="11297" marR="11297" marT="11297"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B222D"/>
                    </a:solidFill>
                  </a:tcPr>
                </a:tc>
                <a:tc>
                  <a:txBody>
                    <a:bodyPr/>
                    <a:lstStyle/>
                    <a:p>
                      <a:pPr algn="l" fontAlgn="t">
                        <a:spcBef>
                          <a:spcPts val="0"/>
                        </a:spcBef>
                        <a:spcAft>
                          <a:spcPts val="0"/>
                        </a:spcAft>
                      </a:pPr>
                      <a:r>
                        <a:rPr lang="en-US" sz="1200" b="0" u="none" strike="noStrike">
                          <a:solidFill>
                            <a:schemeClr val="tx1"/>
                          </a:solidFill>
                          <a:effectLst/>
                        </a:rPr>
                        <a:t>TGH</a:t>
                      </a:r>
                      <a:endParaRPr lang="en-US" sz="1200" b="0" i="0" u="none" strike="noStrike">
                        <a:solidFill>
                          <a:schemeClr val="tx1"/>
                        </a:solidFill>
                        <a:effectLst/>
                        <a:latin typeface="Arial" panose="020B0604020202020204" pitchFamily="34" charset="0"/>
                      </a:endParaRPr>
                    </a:p>
                  </a:txBody>
                  <a:tcPr marL="135565" marR="11297" marT="11297"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B222D"/>
                    </a:solidFill>
                  </a:tcPr>
                </a:tc>
                <a:extLst>
                  <a:ext uri="{0D108BD9-81ED-4DB2-BD59-A6C34878D82A}">
                    <a16:rowId xmlns:a16="http://schemas.microsoft.com/office/drawing/2014/main" val="3706465708"/>
                  </a:ext>
                </a:extLst>
              </a:tr>
              <a:tr h="274320">
                <a:tc>
                  <a:txBody>
                    <a:bodyPr/>
                    <a:lstStyle/>
                    <a:p>
                      <a:pPr algn="l" rtl="0" fontAlgn="t">
                        <a:spcBef>
                          <a:spcPts val="0"/>
                        </a:spcBef>
                        <a:spcAft>
                          <a:spcPts val="0"/>
                        </a:spcAft>
                      </a:pPr>
                      <a:r>
                        <a:rPr lang="en-US" sz="1200" b="0" u="none" strike="noStrike">
                          <a:solidFill>
                            <a:schemeClr val="tx1"/>
                          </a:solidFill>
                          <a:effectLst/>
                        </a:rPr>
                        <a:t>SERVICES AUX CONSOMMATEURS / CONSUMER SERVICES / </a:t>
                      </a:r>
                      <a:r>
                        <a:rPr lang="ar-AE" sz="1200" b="0" u="none" strike="noStrike">
                          <a:solidFill>
                            <a:schemeClr val="tx1"/>
                          </a:solidFill>
                          <a:effectLst/>
                        </a:rPr>
                        <a:t>الخدمــات للمستھلك</a:t>
                      </a:r>
                      <a:endParaRPr lang="ar-AE" sz="1200" b="0" i="0" u="none" strike="noStrike">
                        <a:solidFill>
                          <a:schemeClr val="tx1"/>
                        </a:solidFill>
                        <a:effectLst/>
                        <a:latin typeface="Arial" panose="020B0604020202020204" pitchFamily="34" charset="0"/>
                      </a:endParaRPr>
                    </a:p>
                  </a:txBody>
                  <a:tcPr marL="11297" marR="11297" marT="11297"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B222D"/>
                    </a:solidFill>
                  </a:tcPr>
                </a:tc>
                <a:tc>
                  <a:txBody>
                    <a:bodyPr/>
                    <a:lstStyle/>
                    <a:p>
                      <a:pPr algn="l" fontAlgn="b">
                        <a:spcBef>
                          <a:spcPts val="0"/>
                        </a:spcBef>
                        <a:spcAft>
                          <a:spcPts val="0"/>
                        </a:spcAft>
                      </a:pPr>
                      <a:r>
                        <a:rPr lang="en-US" sz="1200" b="0" u="none" strike="noStrike">
                          <a:solidFill>
                            <a:schemeClr val="tx1"/>
                          </a:solidFill>
                          <a:effectLst/>
                        </a:rPr>
                        <a:t> </a:t>
                      </a:r>
                      <a:endParaRPr lang="en-US" sz="1200" b="0" i="0" u="none" strike="noStrike">
                        <a:solidFill>
                          <a:schemeClr val="tx1"/>
                        </a:solidFill>
                        <a:effectLst/>
                        <a:latin typeface="Arial" panose="020B0604020202020204" pitchFamily="34" charset="0"/>
                      </a:endParaRPr>
                    </a:p>
                  </a:txBody>
                  <a:tcPr marL="11297" marR="11297" marT="11297"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B222D"/>
                    </a:solidFill>
                  </a:tcPr>
                </a:tc>
                <a:tc>
                  <a:txBody>
                    <a:bodyPr/>
                    <a:lstStyle/>
                    <a:p>
                      <a:pPr algn="l" fontAlgn="b">
                        <a:spcBef>
                          <a:spcPts val="0"/>
                        </a:spcBef>
                        <a:spcAft>
                          <a:spcPts val="0"/>
                        </a:spcAft>
                      </a:pPr>
                      <a:r>
                        <a:rPr lang="en-US" sz="1200" b="0" u="none" strike="noStrike">
                          <a:solidFill>
                            <a:schemeClr val="tx1"/>
                          </a:solidFill>
                          <a:effectLst/>
                        </a:rPr>
                        <a:t> </a:t>
                      </a:r>
                      <a:endParaRPr lang="en-US" sz="1200" b="0" i="0" u="none" strike="noStrike">
                        <a:solidFill>
                          <a:schemeClr val="tx1"/>
                        </a:solidFill>
                        <a:effectLst/>
                        <a:latin typeface="Arial" panose="020B0604020202020204" pitchFamily="34" charset="0"/>
                      </a:endParaRPr>
                    </a:p>
                  </a:txBody>
                  <a:tcPr marL="11297" marR="11297" marT="11297"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B222D"/>
                    </a:solidFill>
                  </a:tcPr>
                </a:tc>
                <a:extLst>
                  <a:ext uri="{0D108BD9-81ED-4DB2-BD59-A6C34878D82A}">
                    <a16:rowId xmlns:a16="http://schemas.microsoft.com/office/drawing/2014/main" val="2640692440"/>
                  </a:ext>
                </a:extLst>
              </a:tr>
              <a:tr h="274320">
                <a:tc rowSpan="9">
                  <a:txBody>
                    <a:bodyPr/>
                    <a:lstStyle/>
                    <a:p>
                      <a:pPr algn="ctr" rtl="0" fontAlgn="t">
                        <a:spcBef>
                          <a:spcPts val="0"/>
                        </a:spcBef>
                        <a:spcAft>
                          <a:spcPts val="0"/>
                        </a:spcAft>
                      </a:pPr>
                      <a:r>
                        <a:rPr lang="en-US" sz="1200" b="0" u="none" strike="noStrike">
                          <a:solidFill>
                            <a:schemeClr val="tx1"/>
                          </a:solidFill>
                          <a:effectLst/>
                        </a:rPr>
                        <a:t>DISTRIBUTION / GENERAL RETAILERS / </a:t>
                      </a:r>
                      <a:r>
                        <a:rPr lang="ar-AE" sz="1200" b="0" u="none" strike="noStrike">
                          <a:solidFill>
                            <a:schemeClr val="tx1"/>
                          </a:solidFill>
                          <a:effectLst/>
                        </a:rPr>
                        <a:t>التوزيع</a:t>
                      </a:r>
                      <a:endParaRPr lang="ar-AE" sz="1200" b="0" i="0" u="none" strike="noStrike">
                        <a:solidFill>
                          <a:schemeClr val="tx1"/>
                        </a:solidFill>
                        <a:effectLst/>
                        <a:latin typeface="Arial" panose="020B0604020202020204" pitchFamily="34" charset="0"/>
                      </a:endParaRPr>
                    </a:p>
                  </a:txBody>
                  <a:tcPr marL="135565" marR="135565" marT="67782" marB="67782">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B222D"/>
                    </a:solidFill>
                  </a:tcPr>
                </a:tc>
                <a:tc>
                  <a:txBody>
                    <a:bodyPr/>
                    <a:lstStyle/>
                    <a:p>
                      <a:pPr algn="l" fontAlgn="t">
                        <a:spcBef>
                          <a:spcPts val="0"/>
                        </a:spcBef>
                        <a:spcAft>
                          <a:spcPts val="0"/>
                        </a:spcAft>
                      </a:pPr>
                      <a:r>
                        <a:rPr lang="en-US" sz="1200" b="0" u="none" strike="noStrike">
                          <a:solidFill>
                            <a:schemeClr val="tx1"/>
                          </a:solidFill>
                          <a:effectLst/>
                        </a:rPr>
                        <a:t>MONOPRIX</a:t>
                      </a:r>
                      <a:endParaRPr lang="en-US" sz="1200" b="0" i="0" u="none" strike="noStrike">
                        <a:solidFill>
                          <a:schemeClr val="tx1"/>
                        </a:solidFill>
                        <a:effectLst/>
                        <a:latin typeface="Arial" panose="020B0604020202020204" pitchFamily="34" charset="0"/>
                      </a:endParaRPr>
                    </a:p>
                  </a:txBody>
                  <a:tcPr marL="11297" marR="11297" marT="11297"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B222D"/>
                    </a:solidFill>
                  </a:tcPr>
                </a:tc>
                <a:tc>
                  <a:txBody>
                    <a:bodyPr/>
                    <a:lstStyle/>
                    <a:p>
                      <a:pPr algn="l" fontAlgn="t">
                        <a:spcBef>
                          <a:spcPts val="0"/>
                        </a:spcBef>
                        <a:spcAft>
                          <a:spcPts val="0"/>
                        </a:spcAft>
                      </a:pPr>
                      <a:r>
                        <a:rPr lang="en-US" sz="1200" b="0" u="none" strike="noStrike">
                          <a:solidFill>
                            <a:schemeClr val="tx1"/>
                          </a:solidFill>
                          <a:effectLst/>
                        </a:rPr>
                        <a:t>MNP</a:t>
                      </a:r>
                      <a:endParaRPr lang="en-US" sz="1200" b="0" i="0" u="none" strike="noStrike">
                        <a:solidFill>
                          <a:schemeClr val="tx1"/>
                        </a:solidFill>
                        <a:effectLst/>
                        <a:latin typeface="Arial" panose="020B0604020202020204" pitchFamily="34" charset="0"/>
                      </a:endParaRPr>
                    </a:p>
                  </a:txBody>
                  <a:tcPr marL="135565" marR="11297" marT="11297"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B222D"/>
                    </a:solidFill>
                  </a:tcPr>
                </a:tc>
                <a:extLst>
                  <a:ext uri="{0D108BD9-81ED-4DB2-BD59-A6C34878D82A}">
                    <a16:rowId xmlns:a16="http://schemas.microsoft.com/office/drawing/2014/main" val="2793117839"/>
                  </a:ext>
                </a:extLst>
              </a:tr>
              <a:tr h="274320">
                <a:tc vMerge="1">
                  <a:txBody>
                    <a:bodyPr/>
                    <a:lstStyle/>
                    <a:p>
                      <a:endParaRPr lang="en-US"/>
                    </a:p>
                  </a:txBody>
                  <a:tcPr/>
                </a:tc>
                <a:tc>
                  <a:txBody>
                    <a:bodyPr/>
                    <a:lstStyle/>
                    <a:p>
                      <a:pPr algn="l" fontAlgn="t">
                        <a:spcBef>
                          <a:spcPts val="0"/>
                        </a:spcBef>
                        <a:spcAft>
                          <a:spcPts val="0"/>
                        </a:spcAft>
                      </a:pPr>
                      <a:r>
                        <a:rPr lang="en-US" sz="1200" b="0" u="none" strike="noStrike" err="1">
                          <a:solidFill>
                            <a:schemeClr val="tx1"/>
                          </a:solidFill>
                          <a:effectLst/>
                        </a:rPr>
                        <a:t>MAGASIN</a:t>
                      </a:r>
                      <a:r>
                        <a:rPr lang="en-US" sz="1200" b="0" u="none" strike="noStrike">
                          <a:solidFill>
                            <a:schemeClr val="tx1"/>
                          </a:solidFill>
                          <a:effectLst/>
                        </a:rPr>
                        <a:t> GENERAL</a:t>
                      </a:r>
                      <a:endParaRPr lang="en-US" sz="1200" b="0" i="0" u="none" strike="noStrike">
                        <a:solidFill>
                          <a:schemeClr val="tx1"/>
                        </a:solidFill>
                        <a:effectLst/>
                        <a:latin typeface="Arial" panose="020B0604020202020204" pitchFamily="34" charset="0"/>
                      </a:endParaRPr>
                    </a:p>
                  </a:txBody>
                  <a:tcPr marL="11297" marR="11297" marT="11297"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B222D"/>
                    </a:solidFill>
                  </a:tcPr>
                </a:tc>
                <a:tc>
                  <a:txBody>
                    <a:bodyPr/>
                    <a:lstStyle/>
                    <a:p>
                      <a:pPr algn="l" fontAlgn="t">
                        <a:spcBef>
                          <a:spcPts val="0"/>
                        </a:spcBef>
                        <a:spcAft>
                          <a:spcPts val="0"/>
                        </a:spcAft>
                      </a:pPr>
                      <a:r>
                        <a:rPr lang="en-US" sz="1200" b="0" u="none" strike="noStrike">
                          <a:solidFill>
                            <a:schemeClr val="tx1"/>
                          </a:solidFill>
                          <a:effectLst/>
                        </a:rPr>
                        <a:t>MAG</a:t>
                      </a:r>
                      <a:endParaRPr lang="en-US" sz="1200" b="0" i="0" u="none" strike="noStrike">
                        <a:solidFill>
                          <a:schemeClr val="tx1"/>
                        </a:solidFill>
                        <a:effectLst/>
                        <a:latin typeface="Arial" panose="020B0604020202020204" pitchFamily="34" charset="0"/>
                      </a:endParaRPr>
                    </a:p>
                  </a:txBody>
                  <a:tcPr marL="135565" marR="11297" marT="11297"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B222D"/>
                    </a:solidFill>
                  </a:tcPr>
                </a:tc>
                <a:extLst>
                  <a:ext uri="{0D108BD9-81ED-4DB2-BD59-A6C34878D82A}">
                    <a16:rowId xmlns:a16="http://schemas.microsoft.com/office/drawing/2014/main" val="191355847"/>
                  </a:ext>
                </a:extLst>
              </a:tr>
              <a:tr h="274320">
                <a:tc vMerge="1">
                  <a:txBody>
                    <a:bodyPr/>
                    <a:lstStyle/>
                    <a:p>
                      <a:endParaRPr lang="en-US"/>
                    </a:p>
                  </a:txBody>
                  <a:tcPr/>
                </a:tc>
                <a:tc>
                  <a:txBody>
                    <a:bodyPr/>
                    <a:lstStyle/>
                    <a:p>
                      <a:pPr algn="l" fontAlgn="t">
                        <a:spcBef>
                          <a:spcPts val="0"/>
                        </a:spcBef>
                        <a:spcAft>
                          <a:spcPts val="0"/>
                        </a:spcAft>
                      </a:pPr>
                      <a:r>
                        <a:rPr lang="en-US" sz="1200" b="0" u="none" strike="noStrike" err="1">
                          <a:solidFill>
                            <a:schemeClr val="tx1"/>
                          </a:solidFill>
                          <a:effectLst/>
                        </a:rPr>
                        <a:t>SOTUMAG</a:t>
                      </a:r>
                      <a:endParaRPr lang="en-US" sz="1200" b="0" i="0" u="none" strike="noStrike">
                        <a:solidFill>
                          <a:schemeClr val="tx1"/>
                        </a:solidFill>
                        <a:effectLst/>
                        <a:latin typeface="Arial" panose="020B0604020202020204" pitchFamily="34" charset="0"/>
                      </a:endParaRPr>
                    </a:p>
                  </a:txBody>
                  <a:tcPr marL="11297" marR="11297" marT="11297"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B222D"/>
                    </a:solidFill>
                  </a:tcPr>
                </a:tc>
                <a:tc>
                  <a:txBody>
                    <a:bodyPr/>
                    <a:lstStyle/>
                    <a:p>
                      <a:pPr algn="l" fontAlgn="t">
                        <a:spcBef>
                          <a:spcPts val="0"/>
                        </a:spcBef>
                        <a:spcAft>
                          <a:spcPts val="0"/>
                        </a:spcAft>
                      </a:pPr>
                      <a:r>
                        <a:rPr lang="en-US" sz="1200" b="0" u="none" strike="noStrike">
                          <a:solidFill>
                            <a:schemeClr val="tx1"/>
                          </a:solidFill>
                          <a:effectLst/>
                        </a:rPr>
                        <a:t>MGR</a:t>
                      </a:r>
                      <a:endParaRPr lang="en-US" sz="1200" b="0" i="0" u="none" strike="noStrike">
                        <a:solidFill>
                          <a:schemeClr val="tx1"/>
                        </a:solidFill>
                        <a:effectLst/>
                        <a:latin typeface="Arial" panose="020B0604020202020204" pitchFamily="34" charset="0"/>
                      </a:endParaRPr>
                    </a:p>
                  </a:txBody>
                  <a:tcPr marL="135565" marR="11297" marT="11297"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B222D"/>
                    </a:solidFill>
                  </a:tcPr>
                </a:tc>
                <a:extLst>
                  <a:ext uri="{0D108BD9-81ED-4DB2-BD59-A6C34878D82A}">
                    <a16:rowId xmlns:a16="http://schemas.microsoft.com/office/drawing/2014/main" val="1273385592"/>
                  </a:ext>
                </a:extLst>
              </a:tr>
              <a:tr h="274320">
                <a:tc vMerge="1">
                  <a:txBody>
                    <a:bodyPr/>
                    <a:lstStyle/>
                    <a:p>
                      <a:endParaRPr lang="en-US"/>
                    </a:p>
                  </a:txBody>
                  <a:tcPr/>
                </a:tc>
                <a:tc>
                  <a:txBody>
                    <a:bodyPr/>
                    <a:lstStyle/>
                    <a:p>
                      <a:pPr algn="l" fontAlgn="t">
                        <a:spcBef>
                          <a:spcPts val="0"/>
                        </a:spcBef>
                        <a:spcAft>
                          <a:spcPts val="0"/>
                        </a:spcAft>
                      </a:pPr>
                      <a:r>
                        <a:rPr lang="fr-FR" sz="1200" b="0" u="none" strike="noStrike">
                          <a:solidFill>
                            <a:schemeClr val="tx1"/>
                          </a:solidFill>
                          <a:effectLst/>
                        </a:rPr>
                        <a:t>AUTOMOBILE RESEAU TUNISIEN ET SERVICES</a:t>
                      </a:r>
                      <a:endParaRPr lang="fr-FR" sz="1200" b="0" i="0" u="none" strike="noStrike">
                        <a:solidFill>
                          <a:schemeClr val="tx1"/>
                        </a:solidFill>
                        <a:effectLst/>
                        <a:latin typeface="Arial" panose="020B0604020202020204" pitchFamily="34" charset="0"/>
                      </a:endParaRPr>
                    </a:p>
                  </a:txBody>
                  <a:tcPr marL="11297" marR="11297" marT="11297"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B222D"/>
                    </a:solidFill>
                  </a:tcPr>
                </a:tc>
                <a:tc>
                  <a:txBody>
                    <a:bodyPr/>
                    <a:lstStyle/>
                    <a:p>
                      <a:pPr algn="l" fontAlgn="t">
                        <a:spcBef>
                          <a:spcPts val="0"/>
                        </a:spcBef>
                        <a:spcAft>
                          <a:spcPts val="0"/>
                        </a:spcAft>
                      </a:pPr>
                      <a:r>
                        <a:rPr lang="en-US" sz="1200" b="0" u="none" strike="noStrike">
                          <a:solidFill>
                            <a:schemeClr val="tx1"/>
                          </a:solidFill>
                          <a:effectLst/>
                        </a:rPr>
                        <a:t>ARTES</a:t>
                      </a:r>
                      <a:endParaRPr lang="en-US" sz="1200" b="0" i="0" u="none" strike="noStrike">
                        <a:solidFill>
                          <a:schemeClr val="tx1"/>
                        </a:solidFill>
                        <a:effectLst/>
                        <a:latin typeface="Arial" panose="020B0604020202020204" pitchFamily="34" charset="0"/>
                      </a:endParaRPr>
                    </a:p>
                  </a:txBody>
                  <a:tcPr marL="135565" marR="11297" marT="11297"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B222D"/>
                    </a:solidFill>
                  </a:tcPr>
                </a:tc>
                <a:extLst>
                  <a:ext uri="{0D108BD9-81ED-4DB2-BD59-A6C34878D82A}">
                    <a16:rowId xmlns:a16="http://schemas.microsoft.com/office/drawing/2014/main" val="3160534269"/>
                  </a:ext>
                </a:extLst>
              </a:tr>
              <a:tr h="274320">
                <a:tc vMerge="1">
                  <a:txBody>
                    <a:bodyPr/>
                    <a:lstStyle/>
                    <a:p>
                      <a:endParaRPr lang="en-US"/>
                    </a:p>
                  </a:txBody>
                  <a:tcPr/>
                </a:tc>
                <a:tc>
                  <a:txBody>
                    <a:bodyPr/>
                    <a:lstStyle/>
                    <a:p>
                      <a:pPr algn="l" fontAlgn="t">
                        <a:spcBef>
                          <a:spcPts val="0"/>
                        </a:spcBef>
                        <a:spcAft>
                          <a:spcPts val="0"/>
                        </a:spcAft>
                      </a:pPr>
                      <a:r>
                        <a:rPr lang="en-US" sz="1200" b="0" u="none" strike="noStrike">
                          <a:solidFill>
                            <a:schemeClr val="tx1"/>
                          </a:solidFill>
                          <a:effectLst/>
                        </a:rPr>
                        <a:t>ENNAKL AUTOMOBILES</a:t>
                      </a:r>
                      <a:endParaRPr lang="en-US" sz="1200" b="0" i="0" u="none" strike="noStrike">
                        <a:solidFill>
                          <a:schemeClr val="tx1"/>
                        </a:solidFill>
                        <a:effectLst/>
                        <a:latin typeface="Arial" panose="020B0604020202020204" pitchFamily="34" charset="0"/>
                      </a:endParaRPr>
                    </a:p>
                  </a:txBody>
                  <a:tcPr marL="11297" marR="11297" marT="11297"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B222D"/>
                    </a:solidFill>
                  </a:tcPr>
                </a:tc>
                <a:tc>
                  <a:txBody>
                    <a:bodyPr/>
                    <a:lstStyle/>
                    <a:p>
                      <a:pPr algn="l" fontAlgn="t">
                        <a:spcBef>
                          <a:spcPts val="0"/>
                        </a:spcBef>
                        <a:spcAft>
                          <a:spcPts val="0"/>
                        </a:spcAft>
                      </a:pPr>
                      <a:r>
                        <a:rPr lang="en-US" sz="1200" b="0" u="none" strike="noStrike" err="1">
                          <a:solidFill>
                            <a:schemeClr val="tx1"/>
                          </a:solidFill>
                          <a:effectLst/>
                        </a:rPr>
                        <a:t>NAKL</a:t>
                      </a:r>
                      <a:endParaRPr lang="en-US" sz="1200" b="0" i="0" u="none" strike="noStrike">
                        <a:solidFill>
                          <a:schemeClr val="tx1"/>
                        </a:solidFill>
                        <a:effectLst/>
                        <a:latin typeface="Arial" panose="020B0604020202020204" pitchFamily="34" charset="0"/>
                      </a:endParaRPr>
                    </a:p>
                  </a:txBody>
                  <a:tcPr marL="135565" marR="11297" marT="11297"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B222D"/>
                    </a:solidFill>
                  </a:tcPr>
                </a:tc>
                <a:extLst>
                  <a:ext uri="{0D108BD9-81ED-4DB2-BD59-A6C34878D82A}">
                    <a16:rowId xmlns:a16="http://schemas.microsoft.com/office/drawing/2014/main" val="3112565871"/>
                  </a:ext>
                </a:extLst>
              </a:tr>
              <a:tr h="274320">
                <a:tc vMerge="1">
                  <a:txBody>
                    <a:bodyPr/>
                    <a:lstStyle/>
                    <a:p>
                      <a:endParaRPr lang="en-US"/>
                    </a:p>
                  </a:txBody>
                  <a:tcPr/>
                </a:tc>
                <a:tc>
                  <a:txBody>
                    <a:bodyPr/>
                    <a:lstStyle/>
                    <a:p>
                      <a:pPr algn="l" fontAlgn="t">
                        <a:spcBef>
                          <a:spcPts val="0"/>
                        </a:spcBef>
                        <a:spcAft>
                          <a:spcPts val="0"/>
                        </a:spcAft>
                      </a:pPr>
                      <a:r>
                        <a:rPr lang="en-US" sz="1200" b="0" u="none" strike="noStrike">
                          <a:solidFill>
                            <a:schemeClr val="tx1"/>
                          </a:solidFill>
                          <a:effectLst/>
                        </a:rPr>
                        <a:t>CITY CARS</a:t>
                      </a:r>
                      <a:endParaRPr lang="en-US" sz="1200" b="0" i="0" u="none" strike="noStrike">
                        <a:solidFill>
                          <a:schemeClr val="tx1"/>
                        </a:solidFill>
                        <a:effectLst/>
                        <a:latin typeface="Arial" panose="020B0604020202020204" pitchFamily="34" charset="0"/>
                      </a:endParaRPr>
                    </a:p>
                  </a:txBody>
                  <a:tcPr marL="11297" marR="11297" marT="11297"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B222D"/>
                    </a:solidFill>
                  </a:tcPr>
                </a:tc>
                <a:tc>
                  <a:txBody>
                    <a:bodyPr/>
                    <a:lstStyle/>
                    <a:p>
                      <a:pPr algn="l" fontAlgn="t">
                        <a:spcBef>
                          <a:spcPts val="0"/>
                        </a:spcBef>
                        <a:spcAft>
                          <a:spcPts val="0"/>
                        </a:spcAft>
                      </a:pPr>
                      <a:r>
                        <a:rPr lang="en-US" sz="1200" b="0" u="none" strike="noStrike">
                          <a:solidFill>
                            <a:schemeClr val="tx1"/>
                          </a:solidFill>
                          <a:effectLst/>
                        </a:rPr>
                        <a:t>CITY</a:t>
                      </a:r>
                      <a:endParaRPr lang="en-US" sz="1200" b="0" i="0" u="none" strike="noStrike">
                        <a:solidFill>
                          <a:schemeClr val="tx1"/>
                        </a:solidFill>
                        <a:effectLst/>
                        <a:latin typeface="Arial" panose="020B0604020202020204" pitchFamily="34" charset="0"/>
                      </a:endParaRPr>
                    </a:p>
                  </a:txBody>
                  <a:tcPr marL="135565" marR="11297" marT="11297"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B222D"/>
                    </a:solidFill>
                  </a:tcPr>
                </a:tc>
                <a:extLst>
                  <a:ext uri="{0D108BD9-81ED-4DB2-BD59-A6C34878D82A}">
                    <a16:rowId xmlns:a16="http://schemas.microsoft.com/office/drawing/2014/main" val="440799609"/>
                  </a:ext>
                </a:extLst>
              </a:tr>
              <a:tr h="274320">
                <a:tc vMerge="1">
                  <a:txBody>
                    <a:bodyPr/>
                    <a:lstStyle/>
                    <a:p>
                      <a:endParaRPr lang="en-US"/>
                    </a:p>
                  </a:txBody>
                  <a:tcPr/>
                </a:tc>
                <a:tc>
                  <a:txBody>
                    <a:bodyPr/>
                    <a:lstStyle/>
                    <a:p>
                      <a:pPr algn="l" fontAlgn="t">
                        <a:spcBef>
                          <a:spcPts val="0"/>
                        </a:spcBef>
                        <a:spcAft>
                          <a:spcPts val="0"/>
                        </a:spcAft>
                      </a:pPr>
                      <a:r>
                        <a:rPr lang="en-US" sz="1200" b="0" u="none" strike="noStrike">
                          <a:solidFill>
                            <a:schemeClr val="tx1"/>
                          </a:solidFill>
                          <a:effectLst/>
                        </a:rPr>
                        <a:t>CELLCOM</a:t>
                      </a:r>
                      <a:endParaRPr lang="en-US" sz="1200" b="0" i="0" u="none" strike="noStrike">
                        <a:solidFill>
                          <a:schemeClr val="tx1"/>
                        </a:solidFill>
                        <a:effectLst/>
                        <a:latin typeface="Arial" panose="020B0604020202020204" pitchFamily="34" charset="0"/>
                      </a:endParaRPr>
                    </a:p>
                  </a:txBody>
                  <a:tcPr marL="11297" marR="11297" marT="11297"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B222D"/>
                    </a:solidFill>
                  </a:tcPr>
                </a:tc>
                <a:tc>
                  <a:txBody>
                    <a:bodyPr/>
                    <a:lstStyle/>
                    <a:p>
                      <a:pPr algn="l" fontAlgn="t">
                        <a:spcBef>
                          <a:spcPts val="0"/>
                        </a:spcBef>
                        <a:spcAft>
                          <a:spcPts val="0"/>
                        </a:spcAft>
                      </a:pPr>
                      <a:r>
                        <a:rPr lang="en-US" sz="1200" b="0" u="none" strike="noStrike">
                          <a:solidFill>
                            <a:schemeClr val="tx1"/>
                          </a:solidFill>
                          <a:effectLst/>
                        </a:rPr>
                        <a:t>CELL</a:t>
                      </a:r>
                      <a:endParaRPr lang="en-US" sz="1200" b="0" i="0" u="none" strike="noStrike">
                        <a:solidFill>
                          <a:schemeClr val="tx1"/>
                        </a:solidFill>
                        <a:effectLst/>
                        <a:latin typeface="Arial" panose="020B0604020202020204" pitchFamily="34" charset="0"/>
                      </a:endParaRPr>
                    </a:p>
                  </a:txBody>
                  <a:tcPr marL="135565" marR="11297" marT="11297"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B222D"/>
                    </a:solidFill>
                  </a:tcPr>
                </a:tc>
                <a:extLst>
                  <a:ext uri="{0D108BD9-81ED-4DB2-BD59-A6C34878D82A}">
                    <a16:rowId xmlns:a16="http://schemas.microsoft.com/office/drawing/2014/main" val="2335162456"/>
                  </a:ext>
                </a:extLst>
              </a:tr>
              <a:tr h="274320">
                <a:tc vMerge="1">
                  <a:txBody>
                    <a:bodyPr/>
                    <a:lstStyle/>
                    <a:p>
                      <a:endParaRPr lang="en-US"/>
                    </a:p>
                  </a:txBody>
                  <a:tcPr/>
                </a:tc>
                <a:tc>
                  <a:txBody>
                    <a:bodyPr/>
                    <a:lstStyle/>
                    <a:p>
                      <a:pPr algn="l" fontAlgn="t">
                        <a:spcBef>
                          <a:spcPts val="0"/>
                        </a:spcBef>
                        <a:spcAft>
                          <a:spcPts val="0"/>
                        </a:spcAft>
                      </a:pPr>
                      <a:r>
                        <a:rPr lang="en-US" sz="1200" b="0" u="none" strike="noStrike">
                          <a:solidFill>
                            <a:schemeClr val="tx1"/>
                          </a:solidFill>
                          <a:effectLst/>
                        </a:rPr>
                        <a:t>SMART TUNISIE</a:t>
                      </a:r>
                      <a:endParaRPr lang="en-US" sz="1200" b="0" i="0" u="none" strike="noStrike">
                        <a:solidFill>
                          <a:schemeClr val="tx1"/>
                        </a:solidFill>
                        <a:effectLst/>
                        <a:latin typeface="Arial" panose="020B0604020202020204" pitchFamily="34" charset="0"/>
                      </a:endParaRPr>
                    </a:p>
                  </a:txBody>
                  <a:tcPr marL="11297" marR="11297" marT="11297"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B222D"/>
                    </a:solidFill>
                  </a:tcPr>
                </a:tc>
                <a:tc>
                  <a:txBody>
                    <a:bodyPr/>
                    <a:lstStyle/>
                    <a:p>
                      <a:pPr algn="l" fontAlgn="t">
                        <a:spcBef>
                          <a:spcPts val="0"/>
                        </a:spcBef>
                        <a:spcAft>
                          <a:spcPts val="0"/>
                        </a:spcAft>
                      </a:pPr>
                      <a:r>
                        <a:rPr lang="en-US" sz="1200" b="0" u="none" strike="noStrike">
                          <a:solidFill>
                            <a:schemeClr val="tx1"/>
                          </a:solidFill>
                          <a:effectLst/>
                        </a:rPr>
                        <a:t>SMART</a:t>
                      </a:r>
                      <a:endParaRPr lang="en-US" sz="1200" b="0" i="0" u="none" strike="noStrike">
                        <a:solidFill>
                          <a:schemeClr val="tx1"/>
                        </a:solidFill>
                        <a:effectLst/>
                        <a:latin typeface="Arial" panose="020B0604020202020204" pitchFamily="34" charset="0"/>
                      </a:endParaRPr>
                    </a:p>
                  </a:txBody>
                  <a:tcPr marL="135565" marR="11297" marT="11297"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B222D"/>
                    </a:solidFill>
                  </a:tcPr>
                </a:tc>
                <a:extLst>
                  <a:ext uri="{0D108BD9-81ED-4DB2-BD59-A6C34878D82A}">
                    <a16:rowId xmlns:a16="http://schemas.microsoft.com/office/drawing/2014/main" val="2591385497"/>
                  </a:ext>
                </a:extLst>
              </a:tr>
              <a:tr h="274320">
                <a:tc vMerge="1">
                  <a:txBody>
                    <a:bodyPr/>
                    <a:lstStyle/>
                    <a:p>
                      <a:endParaRPr lang="en-US"/>
                    </a:p>
                  </a:txBody>
                  <a:tcPr/>
                </a:tc>
                <a:tc>
                  <a:txBody>
                    <a:bodyPr/>
                    <a:lstStyle/>
                    <a:p>
                      <a:pPr algn="l" fontAlgn="t">
                        <a:spcBef>
                          <a:spcPts val="0"/>
                        </a:spcBef>
                        <a:spcAft>
                          <a:spcPts val="0"/>
                        </a:spcAft>
                      </a:pPr>
                      <a:r>
                        <a:rPr lang="en-US" sz="1200" b="0" u="none" strike="noStrike">
                          <a:solidFill>
                            <a:schemeClr val="tx1"/>
                          </a:solidFill>
                          <a:effectLst/>
                        </a:rPr>
                        <a:t>SOCIETE TUNISIENNE D'AUTOMOBILES</a:t>
                      </a:r>
                      <a:endParaRPr lang="en-US" sz="1200" b="0" i="0" u="none" strike="noStrike">
                        <a:solidFill>
                          <a:schemeClr val="tx1"/>
                        </a:solidFill>
                        <a:effectLst/>
                        <a:latin typeface="Arial" panose="020B0604020202020204" pitchFamily="34" charset="0"/>
                      </a:endParaRPr>
                    </a:p>
                  </a:txBody>
                  <a:tcPr marL="11297" marR="11297" marT="11297"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B222D"/>
                    </a:solidFill>
                  </a:tcPr>
                </a:tc>
                <a:tc>
                  <a:txBody>
                    <a:bodyPr/>
                    <a:lstStyle/>
                    <a:p>
                      <a:pPr algn="l" fontAlgn="t">
                        <a:spcBef>
                          <a:spcPts val="0"/>
                        </a:spcBef>
                        <a:spcAft>
                          <a:spcPts val="0"/>
                        </a:spcAft>
                      </a:pPr>
                      <a:r>
                        <a:rPr lang="en-US" sz="1200" b="0" u="none" strike="noStrike">
                          <a:solidFill>
                            <a:schemeClr val="tx1"/>
                          </a:solidFill>
                          <a:effectLst/>
                        </a:rPr>
                        <a:t>STA</a:t>
                      </a:r>
                      <a:endParaRPr lang="en-US" sz="1200" b="0" i="0" u="none" strike="noStrike">
                        <a:solidFill>
                          <a:schemeClr val="tx1"/>
                        </a:solidFill>
                        <a:effectLst/>
                        <a:latin typeface="Arial" panose="020B0604020202020204" pitchFamily="34" charset="0"/>
                      </a:endParaRPr>
                    </a:p>
                  </a:txBody>
                  <a:tcPr marL="135565" marR="11297" marT="11297"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B222D"/>
                    </a:solidFill>
                  </a:tcPr>
                </a:tc>
                <a:extLst>
                  <a:ext uri="{0D108BD9-81ED-4DB2-BD59-A6C34878D82A}">
                    <a16:rowId xmlns:a16="http://schemas.microsoft.com/office/drawing/2014/main" val="272907667"/>
                  </a:ext>
                </a:extLst>
              </a:tr>
              <a:tr h="274320">
                <a:tc>
                  <a:txBody>
                    <a:bodyPr/>
                    <a:lstStyle/>
                    <a:p>
                      <a:pPr algn="l" rtl="0" fontAlgn="t">
                        <a:spcBef>
                          <a:spcPts val="0"/>
                        </a:spcBef>
                        <a:spcAft>
                          <a:spcPts val="0"/>
                        </a:spcAft>
                      </a:pPr>
                      <a:r>
                        <a:rPr lang="en-US" sz="1200" b="0" u="none" strike="noStrike">
                          <a:solidFill>
                            <a:schemeClr val="tx1"/>
                          </a:solidFill>
                          <a:effectLst/>
                        </a:rPr>
                        <a:t>SANTE / HEALTH CARE / </a:t>
                      </a:r>
                      <a:r>
                        <a:rPr lang="ar-AE" sz="1200" b="0" u="none" strike="noStrike">
                          <a:solidFill>
                            <a:schemeClr val="tx1"/>
                          </a:solidFill>
                          <a:effectLst/>
                        </a:rPr>
                        <a:t>الصحـة</a:t>
                      </a:r>
                      <a:endParaRPr lang="ar-AE" sz="1200" b="0" i="0" u="none" strike="noStrike">
                        <a:solidFill>
                          <a:schemeClr val="tx1"/>
                        </a:solidFill>
                        <a:effectLst/>
                        <a:latin typeface="Arial" panose="020B0604020202020204" pitchFamily="34" charset="0"/>
                      </a:endParaRPr>
                    </a:p>
                  </a:txBody>
                  <a:tcPr marL="11297" marR="11297" marT="11297"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B222D"/>
                    </a:solidFill>
                  </a:tcPr>
                </a:tc>
                <a:tc>
                  <a:txBody>
                    <a:bodyPr/>
                    <a:lstStyle/>
                    <a:p>
                      <a:pPr algn="l" fontAlgn="b">
                        <a:spcBef>
                          <a:spcPts val="0"/>
                        </a:spcBef>
                        <a:spcAft>
                          <a:spcPts val="0"/>
                        </a:spcAft>
                      </a:pPr>
                      <a:r>
                        <a:rPr lang="en-US" sz="1200" b="0" u="none" strike="noStrike">
                          <a:solidFill>
                            <a:schemeClr val="tx1"/>
                          </a:solidFill>
                          <a:effectLst/>
                        </a:rPr>
                        <a:t> </a:t>
                      </a:r>
                      <a:endParaRPr lang="en-US" sz="1200" b="0" i="0" u="none" strike="noStrike">
                        <a:solidFill>
                          <a:schemeClr val="tx1"/>
                        </a:solidFill>
                        <a:effectLst/>
                        <a:latin typeface="Arial" panose="020B0604020202020204" pitchFamily="34" charset="0"/>
                      </a:endParaRPr>
                    </a:p>
                  </a:txBody>
                  <a:tcPr marL="11297" marR="11297" marT="11297"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B222D"/>
                    </a:solidFill>
                  </a:tcPr>
                </a:tc>
                <a:tc>
                  <a:txBody>
                    <a:bodyPr/>
                    <a:lstStyle/>
                    <a:p>
                      <a:pPr algn="l" fontAlgn="b">
                        <a:spcBef>
                          <a:spcPts val="0"/>
                        </a:spcBef>
                        <a:spcAft>
                          <a:spcPts val="0"/>
                        </a:spcAft>
                      </a:pPr>
                      <a:r>
                        <a:rPr lang="en-US" sz="1200" b="0" u="none" strike="noStrike">
                          <a:solidFill>
                            <a:schemeClr val="tx1"/>
                          </a:solidFill>
                          <a:effectLst/>
                        </a:rPr>
                        <a:t> </a:t>
                      </a:r>
                      <a:endParaRPr lang="en-US" sz="1200" b="0" i="0" u="none" strike="noStrike">
                        <a:solidFill>
                          <a:schemeClr val="tx1"/>
                        </a:solidFill>
                        <a:effectLst/>
                        <a:latin typeface="Arial" panose="020B0604020202020204" pitchFamily="34" charset="0"/>
                      </a:endParaRPr>
                    </a:p>
                  </a:txBody>
                  <a:tcPr marL="11297" marR="11297" marT="11297"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B222D"/>
                    </a:solidFill>
                  </a:tcPr>
                </a:tc>
                <a:extLst>
                  <a:ext uri="{0D108BD9-81ED-4DB2-BD59-A6C34878D82A}">
                    <a16:rowId xmlns:a16="http://schemas.microsoft.com/office/drawing/2014/main" val="1540988019"/>
                  </a:ext>
                </a:extLst>
              </a:tr>
              <a:tr h="274320">
                <a:tc>
                  <a:txBody>
                    <a:bodyPr/>
                    <a:lstStyle/>
                    <a:p>
                      <a:pPr algn="l" rtl="0" fontAlgn="t">
                        <a:spcBef>
                          <a:spcPts val="0"/>
                        </a:spcBef>
                        <a:spcAft>
                          <a:spcPts val="0"/>
                        </a:spcAft>
                      </a:pPr>
                      <a:r>
                        <a:rPr lang="en-US" sz="1200" b="0" u="none" strike="noStrike">
                          <a:solidFill>
                            <a:schemeClr val="tx1"/>
                          </a:solidFill>
                          <a:effectLst/>
                        </a:rPr>
                        <a:t>SANTE / HEALTH CARE / </a:t>
                      </a:r>
                      <a:r>
                        <a:rPr lang="ar-AE" sz="1200" b="0" u="none" strike="noStrike">
                          <a:solidFill>
                            <a:schemeClr val="tx1"/>
                          </a:solidFill>
                          <a:effectLst/>
                        </a:rPr>
                        <a:t>الصحـة</a:t>
                      </a:r>
                      <a:endParaRPr lang="ar-AE" sz="1200" b="0" i="0" u="none" strike="noStrike">
                        <a:solidFill>
                          <a:schemeClr val="tx1"/>
                        </a:solidFill>
                        <a:effectLst/>
                        <a:latin typeface="Arial" panose="020B0604020202020204" pitchFamily="34" charset="0"/>
                      </a:endParaRPr>
                    </a:p>
                  </a:txBody>
                  <a:tcPr marL="813391" marR="11297" marT="11297"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B222D"/>
                    </a:solidFill>
                  </a:tcPr>
                </a:tc>
                <a:tc>
                  <a:txBody>
                    <a:bodyPr/>
                    <a:lstStyle/>
                    <a:p>
                      <a:pPr algn="l" fontAlgn="t">
                        <a:spcBef>
                          <a:spcPts val="0"/>
                        </a:spcBef>
                        <a:spcAft>
                          <a:spcPts val="0"/>
                        </a:spcAft>
                      </a:pPr>
                      <a:r>
                        <a:rPr lang="en-US" sz="1200" b="0" u="none" strike="noStrike">
                          <a:solidFill>
                            <a:schemeClr val="tx1"/>
                          </a:solidFill>
                          <a:effectLst/>
                        </a:rPr>
                        <a:t>UNIMED</a:t>
                      </a:r>
                      <a:endParaRPr lang="en-US" sz="1200" b="0" i="0" u="none" strike="noStrike">
                        <a:solidFill>
                          <a:schemeClr val="tx1"/>
                        </a:solidFill>
                        <a:effectLst/>
                        <a:latin typeface="Arial" panose="020B0604020202020204" pitchFamily="34" charset="0"/>
                      </a:endParaRPr>
                    </a:p>
                  </a:txBody>
                  <a:tcPr marL="11297" marR="11297" marT="11297"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B222D"/>
                    </a:solidFill>
                  </a:tcPr>
                </a:tc>
                <a:tc>
                  <a:txBody>
                    <a:bodyPr/>
                    <a:lstStyle/>
                    <a:p>
                      <a:pPr algn="l" fontAlgn="t">
                        <a:spcBef>
                          <a:spcPts val="0"/>
                        </a:spcBef>
                        <a:spcAft>
                          <a:spcPts val="0"/>
                        </a:spcAft>
                      </a:pPr>
                      <a:r>
                        <a:rPr lang="en-US" sz="1200" b="0" u="none" strike="noStrike" dirty="0">
                          <a:solidFill>
                            <a:schemeClr val="tx1"/>
                          </a:solidFill>
                          <a:effectLst/>
                        </a:rPr>
                        <a:t>UMED</a:t>
                      </a:r>
                      <a:endParaRPr lang="en-US" sz="1200" b="0" i="0" u="none" strike="noStrike" dirty="0">
                        <a:solidFill>
                          <a:schemeClr val="tx1"/>
                        </a:solidFill>
                        <a:effectLst/>
                        <a:latin typeface="Arial" panose="020B0604020202020204" pitchFamily="34" charset="0"/>
                      </a:endParaRPr>
                    </a:p>
                  </a:txBody>
                  <a:tcPr marL="135565" marR="11297" marT="11297"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B222D"/>
                    </a:solidFill>
                  </a:tcPr>
                </a:tc>
                <a:extLst>
                  <a:ext uri="{0D108BD9-81ED-4DB2-BD59-A6C34878D82A}">
                    <a16:rowId xmlns:a16="http://schemas.microsoft.com/office/drawing/2014/main" val="3868036257"/>
                  </a:ext>
                </a:extLst>
              </a:tr>
            </a:tbl>
          </a:graphicData>
        </a:graphic>
      </p:graphicFrame>
    </p:spTree>
    <p:extLst>
      <p:ext uri="{BB962C8B-B14F-4D97-AF65-F5344CB8AC3E}">
        <p14:creationId xmlns:p14="http://schemas.microsoft.com/office/powerpoint/2010/main" val="32964306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D17482E-80D5-12A1-EE2F-373CA2FF3BE0}"/>
              </a:ext>
            </a:extLst>
          </p:cNvPr>
          <p:cNvGraphicFramePr>
            <a:graphicFrameLocks noGrp="1"/>
          </p:cNvGraphicFramePr>
          <p:nvPr>
            <p:extLst>
              <p:ext uri="{D42A27DB-BD31-4B8C-83A1-F6EECF244321}">
                <p14:modId xmlns:p14="http://schemas.microsoft.com/office/powerpoint/2010/main" val="1179227121"/>
              </p:ext>
            </p:extLst>
          </p:nvPr>
        </p:nvGraphicFramePr>
        <p:xfrm>
          <a:off x="0" y="-4157"/>
          <a:ext cx="12192000" cy="6858006"/>
        </p:xfrm>
        <a:graphic>
          <a:graphicData uri="http://schemas.openxmlformats.org/drawingml/2006/table">
            <a:tbl>
              <a:tblPr firstRow="1" bandRow="1">
                <a:tableStyleId>{5C22544A-7EE6-4342-B048-85BDC9FD1C3A}</a:tableStyleId>
              </a:tblPr>
              <a:tblGrid>
                <a:gridCol w="5924007">
                  <a:extLst>
                    <a:ext uri="{9D8B030D-6E8A-4147-A177-3AD203B41FA5}">
                      <a16:colId xmlns:a16="http://schemas.microsoft.com/office/drawing/2014/main" val="2754902091"/>
                    </a:ext>
                  </a:extLst>
                </a:gridCol>
                <a:gridCol w="5052199">
                  <a:extLst>
                    <a:ext uri="{9D8B030D-6E8A-4147-A177-3AD203B41FA5}">
                      <a16:colId xmlns:a16="http://schemas.microsoft.com/office/drawing/2014/main" val="652054191"/>
                    </a:ext>
                  </a:extLst>
                </a:gridCol>
                <a:gridCol w="1215794">
                  <a:extLst>
                    <a:ext uri="{9D8B030D-6E8A-4147-A177-3AD203B41FA5}">
                      <a16:colId xmlns:a16="http://schemas.microsoft.com/office/drawing/2014/main" val="1670452817"/>
                    </a:ext>
                  </a:extLst>
                </a:gridCol>
              </a:tblGrid>
              <a:tr h="258164">
                <a:tc>
                  <a:txBody>
                    <a:bodyPr/>
                    <a:lstStyle/>
                    <a:p>
                      <a:pPr algn="l" rtl="0" fontAlgn="t"/>
                      <a:r>
                        <a:rPr lang="en-US" sz="1200" u="none" strike="noStrike">
                          <a:solidFill>
                            <a:schemeClr val="tx2">
                              <a:lumMod val="90000"/>
                            </a:schemeClr>
                          </a:solidFill>
                          <a:effectLst/>
                        </a:rPr>
                        <a:t>BIENS DE CONSOMMATION / CONSUMER GOODS / </a:t>
                      </a:r>
                      <a:r>
                        <a:rPr lang="ar-TN" sz="1200" u="none" strike="noStrike">
                          <a:solidFill>
                            <a:schemeClr val="tx2">
                              <a:lumMod val="90000"/>
                            </a:schemeClr>
                          </a:solidFill>
                          <a:effectLst/>
                        </a:rPr>
                        <a:t>مــواد االستھالك</a:t>
                      </a:r>
                      <a:endParaRPr lang="ar-TN" sz="1200" b="0" i="0" u="none" strike="noStrike">
                        <a:solidFill>
                          <a:schemeClr val="tx2">
                            <a:lumMod val="90000"/>
                          </a:schemeClr>
                        </a:solidFill>
                        <a:effectLst/>
                        <a:latin typeface="Arial" panose="020B0604020202020204" pitchFamily="34" charset="0"/>
                      </a:endParaRPr>
                    </a:p>
                  </a:txBody>
                  <a:tcPr marL="6288" marR="6288" marT="6288" marB="0">
                    <a:solidFill>
                      <a:srgbClr val="151B24"/>
                    </a:solidFill>
                  </a:tcPr>
                </a:tc>
                <a:tc>
                  <a:txBody>
                    <a:bodyPr/>
                    <a:lstStyle/>
                    <a:p>
                      <a:pPr algn="l" fontAlgn="b"/>
                      <a:r>
                        <a:rPr lang="en-US" sz="1200" u="none" strike="noStrike">
                          <a:solidFill>
                            <a:schemeClr val="tx2">
                              <a:lumMod val="90000"/>
                            </a:schemeClr>
                          </a:solidFill>
                          <a:effectLst/>
                        </a:rPr>
                        <a:t> </a:t>
                      </a:r>
                      <a:endParaRPr lang="en-US" sz="1200" b="0" i="0" u="none" strike="noStrike">
                        <a:solidFill>
                          <a:schemeClr val="tx2">
                            <a:lumMod val="90000"/>
                          </a:schemeClr>
                        </a:solidFill>
                        <a:effectLst/>
                        <a:latin typeface="Times New Roman" panose="02020603050405020304" pitchFamily="18" charset="0"/>
                      </a:endParaRPr>
                    </a:p>
                  </a:txBody>
                  <a:tcPr marL="6288" marR="6288" marT="6288" marB="0" anchor="b">
                    <a:solidFill>
                      <a:srgbClr val="151B24"/>
                    </a:solidFill>
                  </a:tcPr>
                </a:tc>
                <a:tc>
                  <a:txBody>
                    <a:bodyPr/>
                    <a:lstStyle/>
                    <a:p>
                      <a:pPr algn="l" fontAlgn="b"/>
                      <a:r>
                        <a:rPr lang="en-US" sz="1200" u="none" strike="noStrike">
                          <a:solidFill>
                            <a:schemeClr val="tx2">
                              <a:lumMod val="90000"/>
                            </a:schemeClr>
                          </a:solidFill>
                          <a:effectLst/>
                        </a:rPr>
                        <a:t> </a:t>
                      </a:r>
                      <a:endParaRPr lang="en-US" sz="1200" b="0" i="0" u="none" strike="noStrike">
                        <a:solidFill>
                          <a:schemeClr val="tx2">
                            <a:lumMod val="90000"/>
                          </a:schemeClr>
                        </a:solidFill>
                        <a:effectLst/>
                        <a:latin typeface="Times New Roman" panose="02020603050405020304" pitchFamily="18" charset="0"/>
                      </a:endParaRPr>
                    </a:p>
                  </a:txBody>
                  <a:tcPr marL="6288" marR="6288" marT="6288" marB="0" anchor="b">
                    <a:solidFill>
                      <a:srgbClr val="151B24"/>
                    </a:solidFill>
                  </a:tcPr>
                </a:tc>
                <a:extLst>
                  <a:ext uri="{0D108BD9-81ED-4DB2-BD59-A6C34878D82A}">
                    <a16:rowId xmlns:a16="http://schemas.microsoft.com/office/drawing/2014/main" val="2221928345"/>
                  </a:ext>
                </a:extLst>
              </a:tr>
              <a:tr h="258164">
                <a:tc rowSpan="2">
                  <a:txBody>
                    <a:bodyPr/>
                    <a:lstStyle/>
                    <a:p>
                      <a:pPr algn="l" rtl="0" fontAlgn="t"/>
                      <a:r>
                        <a:rPr lang="en-US" sz="1200" u="none" strike="noStrike">
                          <a:solidFill>
                            <a:schemeClr val="tx2">
                              <a:lumMod val="90000"/>
                            </a:schemeClr>
                          </a:solidFill>
                          <a:effectLst/>
                        </a:rPr>
                        <a:t>AUTOMOBILES ET EQUIPEMENTIERS / AUTOMOBILES &amp; PARTS / </a:t>
                      </a:r>
                      <a:r>
                        <a:rPr lang="ar-TN" sz="1200" u="none" strike="noStrike">
                          <a:solidFill>
                            <a:schemeClr val="tx2">
                              <a:lumMod val="90000"/>
                            </a:schemeClr>
                          </a:solidFill>
                          <a:effectLst/>
                        </a:rPr>
                        <a:t>تجھيزات السيارات</a:t>
                      </a:r>
                      <a:endParaRPr lang="ar-TN" sz="1200" b="0" i="0" u="none" strike="noStrike">
                        <a:solidFill>
                          <a:schemeClr val="tx2">
                            <a:lumMod val="90000"/>
                          </a:schemeClr>
                        </a:solidFill>
                        <a:effectLst/>
                        <a:latin typeface="Arial" panose="020B0604020202020204" pitchFamily="34" charset="0"/>
                      </a:endParaRPr>
                    </a:p>
                  </a:txBody>
                  <a:tcPr marL="452697" marR="6288" marT="6288" marB="0">
                    <a:solidFill>
                      <a:srgbClr val="151B24"/>
                    </a:solidFill>
                  </a:tcPr>
                </a:tc>
                <a:tc>
                  <a:txBody>
                    <a:bodyPr/>
                    <a:lstStyle/>
                    <a:p>
                      <a:pPr algn="l" fontAlgn="t"/>
                      <a:r>
                        <a:rPr lang="fr-FR" sz="1200" u="none" strike="noStrike">
                          <a:solidFill>
                            <a:schemeClr val="tx2">
                              <a:lumMod val="90000"/>
                            </a:schemeClr>
                          </a:solidFill>
                          <a:effectLst/>
                        </a:rPr>
                        <a:t>SOCIETE  TUNISIENNE DES INDUSTRIES PNEUMATIQUES</a:t>
                      </a:r>
                      <a:endParaRPr lang="fr-FR" sz="1200" b="0" i="0" u="none" strike="noStrike">
                        <a:solidFill>
                          <a:schemeClr val="tx2">
                            <a:lumMod val="90000"/>
                          </a:schemeClr>
                        </a:solidFill>
                        <a:effectLst/>
                        <a:latin typeface="Arial" panose="020B0604020202020204" pitchFamily="34" charset="0"/>
                      </a:endParaRPr>
                    </a:p>
                  </a:txBody>
                  <a:tcPr marL="6288" marR="6288" marT="6288" marB="0">
                    <a:solidFill>
                      <a:srgbClr val="151B24"/>
                    </a:solidFill>
                  </a:tcPr>
                </a:tc>
                <a:tc>
                  <a:txBody>
                    <a:bodyPr/>
                    <a:lstStyle/>
                    <a:p>
                      <a:pPr algn="l" fontAlgn="t"/>
                      <a:r>
                        <a:rPr lang="en-US" sz="1200" u="none" strike="noStrike">
                          <a:solidFill>
                            <a:schemeClr val="tx2">
                              <a:lumMod val="90000"/>
                            </a:schemeClr>
                          </a:solidFill>
                          <a:effectLst/>
                        </a:rPr>
                        <a:t>STIP</a:t>
                      </a:r>
                      <a:endParaRPr lang="en-US" sz="1200" b="0" i="0" u="none" strike="noStrike">
                        <a:solidFill>
                          <a:schemeClr val="tx2">
                            <a:lumMod val="90000"/>
                          </a:schemeClr>
                        </a:solidFill>
                        <a:effectLst/>
                        <a:latin typeface="Microsoft Sans Serif" panose="020B0604020202020204" pitchFamily="34" charset="0"/>
                      </a:endParaRPr>
                    </a:p>
                  </a:txBody>
                  <a:tcPr marL="75450" marR="6288" marT="6288" marB="0">
                    <a:solidFill>
                      <a:srgbClr val="151B24"/>
                    </a:solidFill>
                  </a:tcPr>
                </a:tc>
                <a:extLst>
                  <a:ext uri="{0D108BD9-81ED-4DB2-BD59-A6C34878D82A}">
                    <a16:rowId xmlns:a16="http://schemas.microsoft.com/office/drawing/2014/main" val="4189192768"/>
                  </a:ext>
                </a:extLst>
              </a:tr>
              <a:tr h="258164">
                <a:tc vMerge="1">
                  <a:txBody>
                    <a:bodyPr/>
                    <a:lstStyle/>
                    <a:p>
                      <a:endParaRPr lang="en-US"/>
                    </a:p>
                  </a:txBody>
                  <a:tcPr/>
                </a:tc>
                <a:tc>
                  <a:txBody>
                    <a:bodyPr/>
                    <a:lstStyle/>
                    <a:p>
                      <a:pPr algn="l" fontAlgn="t"/>
                      <a:r>
                        <a:rPr lang="en-US" sz="1200" u="none" strike="noStrike">
                          <a:solidFill>
                            <a:schemeClr val="tx2">
                              <a:lumMod val="90000"/>
                            </a:schemeClr>
                          </a:solidFill>
                          <a:effectLst/>
                        </a:rPr>
                        <a:t>SOCIETE L'ACCUMULATEUR TUNISIEN</a:t>
                      </a:r>
                      <a:endParaRPr lang="en-US" sz="1200" b="0" i="0" u="none" strike="noStrike">
                        <a:solidFill>
                          <a:schemeClr val="tx2">
                            <a:lumMod val="90000"/>
                          </a:schemeClr>
                        </a:solidFill>
                        <a:effectLst/>
                        <a:latin typeface="Arial" panose="020B0604020202020204" pitchFamily="34" charset="0"/>
                      </a:endParaRPr>
                    </a:p>
                  </a:txBody>
                  <a:tcPr marL="6288" marR="6288" marT="6288" marB="0">
                    <a:solidFill>
                      <a:srgbClr val="151B24"/>
                    </a:solidFill>
                  </a:tcPr>
                </a:tc>
                <a:tc>
                  <a:txBody>
                    <a:bodyPr/>
                    <a:lstStyle/>
                    <a:p>
                      <a:pPr algn="l" fontAlgn="t"/>
                      <a:r>
                        <a:rPr lang="en-US" sz="1200" u="none" strike="noStrike">
                          <a:solidFill>
                            <a:schemeClr val="tx2">
                              <a:lumMod val="90000"/>
                            </a:schemeClr>
                          </a:solidFill>
                          <a:effectLst/>
                        </a:rPr>
                        <a:t>ASSAD</a:t>
                      </a:r>
                      <a:endParaRPr lang="en-US" sz="1200" b="0" i="0" u="none" strike="noStrike">
                        <a:solidFill>
                          <a:schemeClr val="tx2">
                            <a:lumMod val="90000"/>
                          </a:schemeClr>
                        </a:solidFill>
                        <a:effectLst/>
                        <a:latin typeface="Microsoft Sans Serif" panose="020B0604020202020204" pitchFamily="34" charset="0"/>
                      </a:endParaRPr>
                    </a:p>
                  </a:txBody>
                  <a:tcPr marL="75450" marR="6288" marT="6288" marB="0">
                    <a:solidFill>
                      <a:srgbClr val="151B24"/>
                    </a:solidFill>
                  </a:tcPr>
                </a:tc>
                <a:extLst>
                  <a:ext uri="{0D108BD9-81ED-4DB2-BD59-A6C34878D82A}">
                    <a16:rowId xmlns:a16="http://schemas.microsoft.com/office/drawing/2014/main" val="3748095463"/>
                  </a:ext>
                </a:extLst>
              </a:tr>
              <a:tr h="258164">
                <a:tc rowSpan="4">
                  <a:txBody>
                    <a:bodyPr/>
                    <a:lstStyle/>
                    <a:p>
                      <a:pPr algn="ctr" rtl="1" fontAlgn="t"/>
                      <a:r>
                        <a:rPr lang="ar-TN" sz="1200" u="none" strike="noStrike" dirty="0">
                          <a:solidFill>
                            <a:schemeClr val="tx2">
                              <a:lumMod val="90000"/>
                            </a:schemeClr>
                          </a:solidFill>
                          <a:effectLst/>
                        </a:rPr>
                        <a:t>صناعة األغذية الفالحية و المشروبات/ </a:t>
                      </a:r>
                      <a:r>
                        <a:rPr lang="en-US" sz="1200" u="none" strike="noStrike" dirty="0">
                          <a:solidFill>
                            <a:schemeClr val="tx2">
                              <a:lumMod val="90000"/>
                            </a:schemeClr>
                          </a:solidFill>
                          <a:effectLst/>
                        </a:rPr>
                        <a:t>AGRO-ALIMENTAIRE ET BOISSONS / FOOD &amp; BEVERAGE</a:t>
                      </a:r>
                      <a:endParaRPr lang="en-US" sz="1200" b="0" i="0" u="none" strike="noStrike" dirty="0">
                        <a:solidFill>
                          <a:schemeClr val="tx2">
                            <a:lumMod val="90000"/>
                          </a:schemeClr>
                        </a:solidFill>
                        <a:effectLst/>
                        <a:latin typeface="Arial" panose="020B0604020202020204" pitchFamily="34" charset="0"/>
                      </a:endParaRPr>
                    </a:p>
                  </a:txBody>
                  <a:tcPr marL="6288" marR="6288" marT="6288" marB="0">
                    <a:solidFill>
                      <a:srgbClr val="151B24"/>
                    </a:solidFill>
                  </a:tcPr>
                </a:tc>
                <a:tc>
                  <a:txBody>
                    <a:bodyPr/>
                    <a:lstStyle/>
                    <a:p>
                      <a:pPr algn="l" fontAlgn="t"/>
                      <a:r>
                        <a:rPr lang="fr-FR" sz="1200" u="none" strike="noStrike">
                          <a:solidFill>
                            <a:schemeClr val="tx2">
                              <a:lumMod val="90000"/>
                            </a:schemeClr>
                          </a:solidFill>
                          <a:effectLst/>
                        </a:rPr>
                        <a:t>SOCIETE DE FABRICATION DES BOISSONS DE TUNISIE</a:t>
                      </a:r>
                      <a:endParaRPr lang="fr-FR" sz="1200" b="0" i="0" u="none" strike="noStrike">
                        <a:solidFill>
                          <a:schemeClr val="tx2">
                            <a:lumMod val="90000"/>
                          </a:schemeClr>
                        </a:solidFill>
                        <a:effectLst/>
                        <a:latin typeface="Arial" panose="020B0604020202020204" pitchFamily="34" charset="0"/>
                      </a:endParaRPr>
                    </a:p>
                  </a:txBody>
                  <a:tcPr marL="6288" marR="6288" marT="6288" marB="0">
                    <a:solidFill>
                      <a:srgbClr val="151B24"/>
                    </a:solidFill>
                  </a:tcPr>
                </a:tc>
                <a:tc>
                  <a:txBody>
                    <a:bodyPr/>
                    <a:lstStyle/>
                    <a:p>
                      <a:pPr algn="l" fontAlgn="t"/>
                      <a:r>
                        <a:rPr lang="en-US" sz="1200" u="none" strike="noStrike">
                          <a:solidFill>
                            <a:schemeClr val="tx2">
                              <a:lumMod val="90000"/>
                            </a:schemeClr>
                          </a:solidFill>
                          <a:effectLst/>
                        </a:rPr>
                        <a:t>SFBT</a:t>
                      </a:r>
                      <a:endParaRPr lang="en-US" sz="1200" b="0" i="0" u="none" strike="noStrike">
                        <a:solidFill>
                          <a:schemeClr val="tx2">
                            <a:lumMod val="90000"/>
                          </a:schemeClr>
                        </a:solidFill>
                        <a:effectLst/>
                        <a:latin typeface="Microsoft Sans Serif" panose="020B0604020202020204" pitchFamily="34" charset="0"/>
                      </a:endParaRPr>
                    </a:p>
                  </a:txBody>
                  <a:tcPr marL="75450" marR="6288" marT="6288" marB="0">
                    <a:solidFill>
                      <a:srgbClr val="151B24"/>
                    </a:solidFill>
                  </a:tcPr>
                </a:tc>
                <a:extLst>
                  <a:ext uri="{0D108BD9-81ED-4DB2-BD59-A6C34878D82A}">
                    <a16:rowId xmlns:a16="http://schemas.microsoft.com/office/drawing/2014/main" val="1868669559"/>
                  </a:ext>
                </a:extLst>
              </a:tr>
              <a:tr h="258164">
                <a:tc vMerge="1">
                  <a:txBody>
                    <a:bodyPr/>
                    <a:lstStyle/>
                    <a:p>
                      <a:endParaRPr lang="en-US"/>
                    </a:p>
                  </a:txBody>
                  <a:tcPr/>
                </a:tc>
                <a:tc>
                  <a:txBody>
                    <a:bodyPr/>
                    <a:lstStyle/>
                    <a:p>
                      <a:pPr algn="l" fontAlgn="t"/>
                      <a:r>
                        <a:rPr lang="en-US" sz="1200" u="none" strike="noStrike">
                          <a:solidFill>
                            <a:schemeClr val="tx2">
                              <a:lumMod val="90000"/>
                            </a:schemeClr>
                          </a:solidFill>
                          <a:effectLst/>
                        </a:rPr>
                        <a:t>POULINA GP HOLDING</a:t>
                      </a:r>
                      <a:endParaRPr lang="en-US" sz="1200" b="0" i="0" u="none" strike="noStrike">
                        <a:solidFill>
                          <a:schemeClr val="tx2">
                            <a:lumMod val="90000"/>
                          </a:schemeClr>
                        </a:solidFill>
                        <a:effectLst/>
                        <a:latin typeface="Arial" panose="020B0604020202020204" pitchFamily="34" charset="0"/>
                      </a:endParaRPr>
                    </a:p>
                  </a:txBody>
                  <a:tcPr marL="6288" marR="6288" marT="6288" marB="0">
                    <a:solidFill>
                      <a:srgbClr val="151B24"/>
                    </a:solidFill>
                  </a:tcPr>
                </a:tc>
                <a:tc>
                  <a:txBody>
                    <a:bodyPr/>
                    <a:lstStyle/>
                    <a:p>
                      <a:pPr algn="l" fontAlgn="t"/>
                      <a:r>
                        <a:rPr lang="en-US" sz="1200" u="none" strike="noStrike">
                          <a:solidFill>
                            <a:schemeClr val="tx2">
                              <a:lumMod val="90000"/>
                            </a:schemeClr>
                          </a:solidFill>
                          <a:effectLst/>
                        </a:rPr>
                        <a:t>PGH</a:t>
                      </a:r>
                      <a:endParaRPr lang="en-US" sz="1200" b="0" i="0" u="none" strike="noStrike">
                        <a:solidFill>
                          <a:schemeClr val="tx2">
                            <a:lumMod val="90000"/>
                          </a:schemeClr>
                        </a:solidFill>
                        <a:effectLst/>
                        <a:latin typeface="Microsoft Sans Serif" panose="020B0604020202020204" pitchFamily="34" charset="0"/>
                      </a:endParaRPr>
                    </a:p>
                  </a:txBody>
                  <a:tcPr marL="75450" marR="6288" marT="6288" marB="0">
                    <a:solidFill>
                      <a:srgbClr val="151B24"/>
                    </a:solidFill>
                  </a:tcPr>
                </a:tc>
                <a:extLst>
                  <a:ext uri="{0D108BD9-81ED-4DB2-BD59-A6C34878D82A}">
                    <a16:rowId xmlns:a16="http://schemas.microsoft.com/office/drawing/2014/main" val="1995745076"/>
                  </a:ext>
                </a:extLst>
              </a:tr>
              <a:tr h="258164">
                <a:tc vMerge="1">
                  <a:txBody>
                    <a:bodyPr/>
                    <a:lstStyle/>
                    <a:p>
                      <a:endParaRPr lang="en-US"/>
                    </a:p>
                  </a:txBody>
                  <a:tcPr/>
                </a:tc>
                <a:tc>
                  <a:txBody>
                    <a:bodyPr/>
                    <a:lstStyle/>
                    <a:p>
                      <a:pPr algn="l" fontAlgn="t"/>
                      <a:r>
                        <a:rPr lang="en-US" sz="1200" u="none" strike="noStrike">
                          <a:solidFill>
                            <a:schemeClr val="tx2">
                              <a:lumMod val="90000"/>
                            </a:schemeClr>
                          </a:solidFill>
                          <a:effectLst/>
                        </a:rPr>
                        <a:t>LAND'OR</a:t>
                      </a:r>
                      <a:endParaRPr lang="en-US" sz="1200" b="0" i="0" u="none" strike="noStrike">
                        <a:solidFill>
                          <a:schemeClr val="tx2">
                            <a:lumMod val="90000"/>
                          </a:schemeClr>
                        </a:solidFill>
                        <a:effectLst/>
                        <a:latin typeface="Arial" panose="020B0604020202020204" pitchFamily="34" charset="0"/>
                      </a:endParaRPr>
                    </a:p>
                  </a:txBody>
                  <a:tcPr marL="6288" marR="6288" marT="6288" marB="0">
                    <a:solidFill>
                      <a:srgbClr val="151B24"/>
                    </a:solidFill>
                  </a:tcPr>
                </a:tc>
                <a:tc>
                  <a:txBody>
                    <a:bodyPr/>
                    <a:lstStyle/>
                    <a:p>
                      <a:pPr algn="l" fontAlgn="t"/>
                      <a:r>
                        <a:rPr lang="en-US" sz="1200" u="none" strike="noStrike">
                          <a:solidFill>
                            <a:schemeClr val="tx2">
                              <a:lumMod val="90000"/>
                            </a:schemeClr>
                          </a:solidFill>
                          <a:effectLst/>
                        </a:rPr>
                        <a:t>LNDOR</a:t>
                      </a:r>
                      <a:endParaRPr lang="en-US" sz="1200" b="0" i="0" u="none" strike="noStrike">
                        <a:solidFill>
                          <a:schemeClr val="tx2">
                            <a:lumMod val="90000"/>
                          </a:schemeClr>
                        </a:solidFill>
                        <a:effectLst/>
                        <a:latin typeface="Microsoft Sans Serif" panose="020B0604020202020204" pitchFamily="34" charset="0"/>
                      </a:endParaRPr>
                    </a:p>
                  </a:txBody>
                  <a:tcPr marL="75450" marR="6288" marT="6288" marB="0">
                    <a:solidFill>
                      <a:srgbClr val="151B24"/>
                    </a:solidFill>
                  </a:tcPr>
                </a:tc>
                <a:extLst>
                  <a:ext uri="{0D108BD9-81ED-4DB2-BD59-A6C34878D82A}">
                    <a16:rowId xmlns:a16="http://schemas.microsoft.com/office/drawing/2014/main" val="2018377864"/>
                  </a:ext>
                </a:extLst>
              </a:tr>
              <a:tr h="258164">
                <a:tc vMerge="1">
                  <a:txBody>
                    <a:bodyPr/>
                    <a:lstStyle/>
                    <a:p>
                      <a:endParaRPr lang="en-US"/>
                    </a:p>
                  </a:txBody>
                  <a:tcPr/>
                </a:tc>
                <a:tc>
                  <a:txBody>
                    <a:bodyPr/>
                    <a:lstStyle/>
                    <a:p>
                      <a:pPr algn="l" fontAlgn="t"/>
                      <a:r>
                        <a:rPr lang="en-US" sz="1200" u="none" strike="noStrike">
                          <a:solidFill>
                            <a:schemeClr val="tx2">
                              <a:lumMod val="90000"/>
                            </a:schemeClr>
                          </a:solidFill>
                          <a:effectLst/>
                        </a:rPr>
                        <a:t>DELICE HOLDING</a:t>
                      </a:r>
                      <a:endParaRPr lang="en-US" sz="1200" b="0" i="0" u="none" strike="noStrike">
                        <a:solidFill>
                          <a:schemeClr val="tx2">
                            <a:lumMod val="90000"/>
                          </a:schemeClr>
                        </a:solidFill>
                        <a:effectLst/>
                        <a:latin typeface="Arial" panose="020B0604020202020204" pitchFamily="34" charset="0"/>
                      </a:endParaRPr>
                    </a:p>
                  </a:txBody>
                  <a:tcPr marL="6288" marR="6288" marT="6288" marB="0">
                    <a:solidFill>
                      <a:srgbClr val="151B24"/>
                    </a:solidFill>
                  </a:tcPr>
                </a:tc>
                <a:tc>
                  <a:txBody>
                    <a:bodyPr/>
                    <a:lstStyle/>
                    <a:p>
                      <a:pPr algn="l" fontAlgn="t"/>
                      <a:r>
                        <a:rPr lang="en-US" sz="1200" u="none" strike="noStrike">
                          <a:solidFill>
                            <a:schemeClr val="tx2">
                              <a:lumMod val="90000"/>
                            </a:schemeClr>
                          </a:solidFill>
                          <a:effectLst/>
                        </a:rPr>
                        <a:t>DH</a:t>
                      </a:r>
                      <a:endParaRPr lang="en-US" sz="1200" b="0" i="0" u="none" strike="noStrike">
                        <a:solidFill>
                          <a:schemeClr val="tx2">
                            <a:lumMod val="90000"/>
                          </a:schemeClr>
                        </a:solidFill>
                        <a:effectLst/>
                        <a:latin typeface="Microsoft Sans Serif" panose="020B0604020202020204" pitchFamily="34" charset="0"/>
                      </a:endParaRPr>
                    </a:p>
                  </a:txBody>
                  <a:tcPr marL="75450" marR="6288" marT="6288" marB="0">
                    <a:solidFill>
                      <a:srgbClr val="151B24"/>
                    </a:solidFill>
                  </a:tcPr>
                </a:tc>
                <a:extLst>
                  <a:ext uri="{0D108BD9-81ED-4DB2-BD59-A6C34878D82A}">
                    <a16:rowId xmlns:a16="http://schemas.microsoft.com/office/drawing/2014/main" val="1765414024"/>
                  </a:ext>
                </a:extLst>
              </a:tr>
              <a:tr h="258164">
                <a:tc rowSpan="5">
                  <a:txBody>
                    <a:bodyPr/>
                    <a:lstStyle/>
                    <a:p>
                      <a:pPr algn="ctr" rtl="0" fontAlgn="t"/>
                      <a:r>
                        <a:rPr lang="en-US" sz="1200" u="none" strike="noStrike" dirty="0">
                          <a:solidFill>
                            <a:schemeClr val="tx2">
                              <a:lumMod val="90000"/>
                            </a:schemeClr>
                          </a:solidFill>
                          <a:effectLst/>
                        </a:rPr>
                        <a:t>PRODUITS MENAGERS ET DE SOIN PERSONNEL / PERSONAL &amp; HOUSEHOLD GOODS / </a:t>
                      </a:r>
                      <a:r>
                        <a:rPr lang="ar-TN" sz="1200" u="none" strike="noStrike" dirty="0">
                          <a:solidFill>
                            <a:schemeClr val="tx2">
                              <a:lumMod val="90000"/>
                            </a:schemeClr>
                          </a:solidFill>
                          <a:effectLst/>
                        </a:rPr>
                        <a:t>التجھيزات المنزلية</a:t>
                      </a:r>
                      <a:endParaRPr lang="ar-TN" sz="1200" b="0" i="0" u="none" strike="noStrike" dirty="0">
                        <a:solidFill>
                          <a:schemeClr val="tx2">
                            <a:lumMod val="90000"/>
                          </a:schemeClr>
                        </a:solidFill>
                        <a:effectLst/>
                        <a:latin typeface="Arial" panose="020B0604020202020204" pitchFamily="34" charset="0"/>
                      </a:endParaRPr>
                    </a:p>
                  </a:txBody>
                  <a:tcPr marL="6288" marR="6288" marT="6288" marB="0">
                    <a:solidFill>
                      <a:srgbClr val="151B24"/>
                    </a:solidFill>
                  </a:tcPr>
                </a:tc>
                <a:tc>
                  <a:txBody>
                    <a:bodyPr/>
                    <a:lstStyle/>
                    <a:p>
                      <a:pPr algn="l" fontAlgn="t"/>
                      <a:r>
                        <a:rPr lang="en-US" sz="1200" u="none" strike="noStrike">
                          <a:solidFill>
                            <a:schemeClr val="tx2">
                              <a:lumMod val="90000"/>
                            </a:schemeClr>
                          </a:solidFill>
                          <a:effectLst/>
                        </a:rPr>
                        <a:t>NEW BODY LINE</a:t>
                      </a:r>
                      <a:endParaRPr lang="en-US" sz="1200" b="0" i="0" u="none" strike="noStrike">
                        <a:solidFill>
                          <a:schemeClr val="tx2">
                            <a:lumMod val="90000"/>
                          </a:schemeClr>
                        </a:solidFill>
                        <a:effectLst/>
                        <a:latin typeface="Arial" panose="020B0604020202020204" pitchFamily="34" charset="0"/>
                      </a:endParaRPr>
                    </a:p>
                  </a:txBody>
                  <a:tcPr marL="6288" marR="6288" marT="6288" marB="0">
                    <a:solidFill>
                      <a:srgbClr val="151B24"/>
                    </a:solidFill>
                  </a:tcPr>
                </a:tc>
                <a:tc>
                  <a:txBody>
                    <a:bodyPr/>
                    <a:lstStyle/>
                    <a:p>
                      <a:pPr algn="l" fontAlgn="t"/>
                      <a:r>
                        <a:rPr lang="en-US" sz="1200" u="none" strike="noStrike">
                          <a:solidFill>
                            <a:schemeClr val="tx2">
                              <a:lumMod val="90000"/>
                            </a:schemeClr>
                          </a:solidFill>
                          <a:effectLst/>
                        </a:rPr>
                        <a:t>NBL</a:t>
                      </a:r>
                      <a:endParaRPr lang="en-US" sz="1200" b="0" i="0" u="none" strike="noStrike">
                        <a:solidFill>
                          <a:schemeClr val="tx2">
                            <a:lumMod val="90000"/>
                          </a:schemeClr>
                        </a:solidFill>
                        <a:effectLst/>
                        <a:latin typeface="Microsoft Sans Serif" panose="020B0604020202020204" pitchFamily="34" charset="0"/>
                      </a:endParaRPr>
                    </a:p>
                  </a:txBody>
                  <a:tcPr marL="75450" marR="6288" marT="6288" marB="0">
                    <a:solidFill>
                      <a:srgbClr val="151B24"/>
                    </a:solidFill>
                  </a:tcPr>
                </a:tc>
                <a:extLst>
                  <a:ext uri="{0D108BD9-81ED-4DB2-BD59-A6C34878D82A}">
                    <a16:rowId xmlns:a16="http://schemas.microsoft.com/office/drawing/2014/main" val="3792988274"/>
                  </a:ext>
                </a:extLst>
              </a:tr>
              <a:tr h="258164">
                <a:tc vMerge="1">
                  <a:txBody>
                    <a:bodyPr/>
                    <a:lstStyle/>
                    <a:p>
                      <a:endParaRPr lang="en-US"/>
                    </a:p>
                  </a:txBody>
                  <a:tcPr/>
                </a:tc>
                <a:tc>
                  <a:txBody>
                    <a:bodyPr/>
                    <a:lstStyle/>
                    <a:p>
                      <a:pPr algn="l" fontAlgn="t"/>
                      <a:r>
                        <a:rPr lang="en-US" sz="1200" u="none" strike="noStrike">
                          <a:solidFill>
                            <a:schemeClr val="tx2">
                              <a:lumMod val="90000"/>
                            </a:schemeClr>
                          </a:solidFill>
                          <a:effectLst/>
                        </a:rPr>
                        <a:t>EURO-CYCLES</a:t>
                      </a:r>
                      <a:endParaRPr lang="en-US" sz="1200" b="0" i="0" u="none" strike="noStrike">
                        <a:solidFill>
                          <a:schemeClr val="tx2">
                            <a:lumMod val="90000"/>
                          </a:schemeClr>
                        </a:solidFill>
                        <a:effectLst/>
                        <a:latin typeface="Arial" panose="020B0604020202020204" pitchFamily="34" charset="0"/>
                      </a:endParaRPr>
                    </a:p>
                  </a:txBody>
                  <a:tcPr marL="6288" marR="6288" marT="6288" marB="0">
                    <a:solidFill>
                      <a:srgbClr val="151B24"/>
                    </a:solidFill>
                  </a:tcPr>
                </a:tc>
                <a:tc>
                  <a:txBody>
                    <a:bodyPr/>
                    <a:lstStyle/>
                    <a:p>
                      <a:pPr algn="l" fontAlgn="t"/>
                      <a:r>
                        <a:rPr lang="en-US" sz="1200" u="none" strike="noStrike">
                          <a:solidFill>
                            <a:schemeClr val="tx2">
                              <a:lumMod val="90000"/>
                            </a:schemeClr>
                          </a:solidFill>
                          <a:effectLst/>
                        </a:rPr>
                        <a:t>ECYCL</a:t>
                      </a:r>
                      <a:endParaRPr lang="en-US" sz="1200" b="0" i="0" u="none" strike="noStrike">
                        <a:solidFill>
                          <a:schemeClr val="tx2">
                            <a:lumMod val="90000"/>
                          </a:schemeClr>
                        </a:solidFill>
                        <a:effectLst/>
                        <a:latin typeface="Microsoft Sans Serif" panose="020B0604020202020204" pitchFamily="34" charset="0"/>
                      </a:endParaRPr>
                    </a:p>
                  </a:txBody>
                  <a:tcPr marL="75450" marR="6288" marT="6288" marB="0">
                    <a:solidFill>
                      <a:srgbClr val="151B24"/>
                    </a:solidFill>
                  </a:tcPr>
                </a:tc>
                <a:extLst>
                  <a:ext uri="{0D108BD9-81ED-4DB2-BD59-A6C34878D82A}">
                    <a16:rowId xmlns:a16="http://schemas.microsoft.com/office/drawing/2014/main" val="1395338050"/>
                  </a:ext>
                </a:extLst>
              </a:tr>
              <a:tr h="258164">
                <a:tc vMerge="1">
                  <a:txBody>
                    <a:bodyPr/>
                    <a:lstStyle/>
                    <a:p>
                      <a:endParaRPr lang="en-US"/>
                    </a:p>
                  </a:txBody>
                  <a:tcPr/>
                </a:tc>
                <a:tc>
                  <a:txBody>
                    <a:bodyPr/>
                    <a:lstStyle/>
                    <a:p>
                      <a:pPr algn="l" fontAlgn="t"/>
                      <a:r>
                        <a:rPr lang="en-US" sz="1200" u="none" strike="noStrike">
                          <a:solidFill>
                            <a:schemeClr val="tx2">
                              <a:lumMod val="90000"/>
                            </a:schemeClr>
                          </a:solidFill>
                          <a:effectLst/>
                        </a:rPr>
                        <a:t>SOCIETE D'ARTICLES HYGIENIQUES</a:t>
                      </a:r>
                      <a:endParaRPr lang="en-US" sz="1200" b="0" i="0" u="none" strike="noStrike">
                        <a:solidFill>
                          <a:schemeClr val="tx2">
                            <a:lumMod val="90000"/>
                          </a:schemeClr>
                        </a:solidFill>
                        <a:effectLst/>
                        <a:latin typeface="Arial" panose="020B0604020202020204" pitchFamily="34" charset="0"/>
                      </a:endParaRPr>
                    </a:p>
                  </a:txBody>
                  <a:tcPr marL="6288" marR="6288" marT="6288" marB="0">
                    <a:solidFill>
                      <a:srgbClr val="151B24"/>
                    </a:solidFill>
                  </a:tcPr>
                </a:tc>
                <a:tc>
                  <a:txBody>
                    <a:bodyPr/>
                    <a:lstStyle/>
                    <a:p>
                      <a:pPr algn="l" fontAlgn="t"/>
                      <a:r>
                        <a:rPr lang="en-US" sz="1200" u="none" strike="noStrike">
                          <a:solidFill>
                            <a:schemeClr val="tx2">
                              <a:lumMod val="90000"/>
                            </a:schemeClr>
                          </a:solidFill>
                          <a:effectLst/>
                        </a:rPr>
                        <a:t>SAH</a:t>
                      </a:r>
                      <a:endParaRPr lang="en-US" sz="1200" b="0" i="0" u="none" strike="noStrike">
                        <a:solidFill>
                          <a:schemeClr val="tx2">
                            <a:lumMod val="90000"/>
                          </a:schemeClr>
                        </a:solidFill>
                        <a:effectLst/>
                        <a:latin typeface="Microsoft Sans Serif" panose="020B0604020202020204" pitchFamily="34" charset="0"/>
                      </a:endParaRPr>
                    </a:p>
                  </a:txBody>
                  <a:tcPr marL="75450" marR="6288" marT="6288" marB="0">
                    <a:solidFill>
                      <a:srgbClr val="151B24"/>
                    </a:solidFill>
                  </a:tcPr>
                </a:tc>
                <a:extLst>
                  <a:ext uri="{0D108BD9-81ED-4DB2-BD59-A6C34878D82A}">
                    <a16:rowId xmlns:a16="http://schemas.microsoft.com/office/drawing/2014/main" val="3311275871"/>
                  </a:ext>
                </a:extLst>
              </a:tr>
              <a:tr h="258164">
                <a:tc vMerge="1">
                  <a:txBody>
                    <a:bodyPr/>
                    <a:lstStyle/>
                    <a:p>
                      <a:endParaRPr lang="en-US"/>
                    </a:p>
                  </a:txBody>
                  <a:tcPr/>
                </a:tc>
                <a:tc>
                  <a:txBody>
                    <a:bodyPr/>
                    <a:lstStyle/>
                    <a:p>
                      <a:pPr algn="l" fontAlgn="t"/>
                      <a:r>
                        <a:rPr lang="en-US" sz="1200" u="none" strike="noStrike">
                          <a:solidFill>
                            <a:schemeClr val="tx2">
                              <a:lumMod val="90000"/>
                            </a:schemeClr>
                          </a:solidFill>
                          <a:effectLst/>
                        </a:rPr>
                        <a:t>OFFICEPLAST</a:t>
                      </a:r>
                      <a:endParaRPr lang="en-US" sz="1200" b="0" i="0" u="none" strike="noStrike">
                        <a:solidFill>
                          <a:schemeClr val="tx2">
                            <a:lumMod val="90000"/>
                          </a:schemeClr>
                        </a:solidFill>
                        <a:effectLst/>
                        <a:latin typeface="Arial" panose="020B0604020202020204" pitchFamily="34" charset="0"/>
                      </a:endParaRPr>
                    </a:p>
                  </a:txBody>
                  <a:tcPr marL="6288" marR="6288" marT="6288" marB="0">
                    <a:solidFill>
                      <a:srgbClr val="151B24"/>
                    </a:solidFill>
                  </a:tcPr>
                </a:tc>
                <a:tc>
                  <a:txBody>
                    <a:bodyPr/>
                    <a:lstStyle/>
                    <a:p>
                      <a:pPr algn="l" fontAlgn="t"/>
                      <a:r>
                        <a:rPr lang="en-US" sz="1200" u="none" strike="noStrike">
                          <a:solidFill>
                            <a:schemeClr val="tx2">
                              <a:lumMod val="90000"/>
                            </a:schemeClr>
                          </a:solidFill>
                          <a:effectLst/>
                        </a:rPr>
                        <a:t>PLAST</a:t>
                      </a:r>
                      <a:endParaRPr lang="en-US" sz="1200" b="0" i="0" u="none" strike="noStrike">
                        <a:solidFill>
                          <a:schemeClr val="tx2">
                            <a:lumMod val="90000"/>
                          </a:schemeClr>
                        </a:solidFill>
                        <a:effectLst/>
                        <a:latin typeface="Microsoft Sans Serif" panose="020B0604020202020204" pitchFamily="34" charset="0"/>
                      </a:endParaRPr>
                    </a:p>
                  </a:txBody>
                  <a:tcPr marL="75450" marR="6288" marT="6288" marB="0">
                    <a:solidFill>
                      <a:srgbClr val="151B24"/>
                    </a:solidFill>
                  </a:tcPr>
                </a:tc>
                <a:extLst>
                  <a:ext uri="{0D108BD9-81ED-4DB2-BD59-A6C34878D82A}">
                    <a16:rowId xmlns:a16="http://schemas.microsoft.com/office/drawing/2014/main" val="2012823212"/>
                  </a:ext>
                </a:extLst>
              </a:tr>
              <a:tr h="258164">
                <a:tc vMerge="1">
                  <a:txBody>
                    <a:bodyPr/>
                    <a:lstStyle/>
                    <a:p>
                      <a:endParaRPr lang="en-US"/>
                    </a:p>
                  </a:txBody>
                  <a:tcPr/>
                </a:tc>
                <a:tc>
                  <a:txBody>
                    <a:bodyPr/>
                    <a:lstStyle/>
                    <a:p>
                      <a:pPr algn="l" fontAlgn="t"/>
                      <a:r>
                        <a:rPr lang="en-US" sz="1200" u="none" strike="noStrike" dirty="0">
                          <a:solidFill>
                            <a:schemeClr val="tx2">
                              <a:lumMod val="90000"/>
                            </a:schemeClr>
                          </a:solidFill>
                          <a:effectLst/>
                        </a:rPr>
                        <a:t>ATELIER DU MEUBLE INTERIEURS</a:t>
                      </a:r>
                      <a:endParaRPr lang="en-US" sz="1200" b="0" i="0" u="none" strike="noStrike" dirty="0">
                        <a:solidFill>
                          <a:schemeClr val="tx2">
                            <a:lumMod val="90000"/>
                          </a:schemeClr>
                        </a:solidFill>
                        <a:effectLst/>
                        <a:latin typeface="Arial" panose="020B0604020202020204" pitchFamily="34" charset="0"/>
                      </a:endParaRPr>
                    </a:p>
                  </a:txBody>
                  <a:tcPr marL="6288" marR="6288" marT="6288" marB="0">
                    <a:solidFill>
                      <a:srgbClr val="151B24"/>
                    </a:solidFill>
                  </a:tcPr>
                </a:tc>
                <a:tc>
                  <a:txBody>
                    <a:bodyPr/>
                    <a:lstStyle/>
                    <a:p>
                      <a:pPr algn="l" fontAlgn="t"/>
                      <a:r>
                        <a:rPr lang="en-US" sz="1200" u="none" strike="noStrike">
                          <a:solidFill>
                            <a:schemeClr val="tx2">
                              <a:lumMod val="90000"/>
                            </a:schemeClr>
                          </a:solidFill>
                          <a:effectLst/>
                        </a:rPr>
                        <a:t>SAM</a:t>
                      </a:r>
                      <a:endParaRPr lang="en-US" sz="1200" b="0" i="0" u="none" strike="noStrike">
                        <a:solidFill>
                          <a:schemeClr val="tx2">
                            <a:lumMod val="90000"/>
                          </a:schemeClr>
                        </a:solidFill>
                        <a:effectLst/>
                        <a:latin typeface="Microsoft Sans Serif" panose="020B0604020202020204" pitchFamily="34" charset="0"/>
                      </a:endParaRPr>
                    </a:p>
                  </a:txBody>
                  <a:tcPr marL="75450" marR="6288" marT="6288" marB="0">
                    <a:solidFill>
                      <a:srgbClr val="151B24"/>
                    </a:solidFill>
                  </a:tcPr>
                </a:tc>
                <a:extLst>
                  <a:ext uri="{0D108BD9-81ED-4DB2-BD59-A6C34878D82A}">
                    <a16:rowId xmlns:a16="http://schemas.microsoft.com/office/drawing/2014/main" val="4272732226"/>
                  </a:ext>
                </a:extLst>
              </a:tr>
              <a:tr h="258164">
                <a:tc>
                  <a:txBody>
                    <a:bodyPr/>
                    <a:lstStyle/>
                    <a:p>
                      <a:pPr algn="l" rtl="0" fontAlgn="t"/>
                      <a:r>
                        <a:rPr lang="en-US" sz="1200" u="none" strike="noStrike">
                          <a:solidFill>
                            <a:schemeClr val="tx2">
                              <a:lumMod val="90000"/>
                            </a:schemeClr>
                          </a:solidFill>
                          <a:effectLst/>
                        </a:rPr>
                        <a:t>INDUSTRIES / INDUSTRIALS / </a:t>
                      </a:r>
                      <a:r>
                        <a:rPr lang="ar-TN" sz="1200" u="none" strike="noStrike">
                          <a:solidFill>
                            <a:schemeClr val="tx2">
                              <a:lumMod val="90000"/>
                            </a:schemeClr>
                          </a:solidFill>
                          <a:effectLst/>
                        </a:rPr>
                        <a:t>الصنــــاعة</a:t>
                      </a:r>
                      <a:endParaRPr lang="ar-TN" sz="1200" b="0" i="0" u="none" strike="noStrike">
                        <a:solidFill>
                          <a:schemeClr val="tx2">
                            <a:lumMod val="90000"/>
                          </a:schemeClr>
                        </a:solidFill>
                        <a:effectLst/>
                        <a:latin typeface="Arial" panose="020B0604020202020204" pitchFamily="34" charset="0"/>
                      </a:endParaRPr>
                    </a:p>
                  </a:txBody>
                  <a:tcPr marL="6288" marR="6288" marT="6288" marB="0">
                    <a:solidFill>
                      <a:srgbClr val="151B24"/>
                    </a:solidFill>
                  </a:tcPr>
                </a:tc>
                <a:tc>
                  <a:txBody>
                    <a:bodyPr/>
                    <a:lstStyle/>
                    <a:p>
                      <a:pPr algn="l" fontAlgn="b"/>
                      <a:r>
                        <a:rPr lang="en-US" sz="1200" u="none" strike="noStrike">
                          <a:solidFill>
                            <a:schemeClr val="tx2">
                              <a:lumMod val="90000"/>
                            </a:schemeClr>
                          </a:solidFill>
                          <a:effectLst/>
                        </a:rPr>
                        <a:t> </a:t>
                      </a:r>
                      <a:endParaRPr lang="en-US" sz="1200" b="0" i="0" u="none" strike="noStrike">
                        <a:solidFill>
                          <a:schemeClr val="tx2">
                            <a:lumMod val="90000"/>
                          </a:schemeClr>
                        </a:solidFill>
                        <a:effectLst/>
                        <a:latin typeface="Times New Roman" panose="02020603050405020304" pitchFamily="18" charset="0"/>
                      </a:endParaRPr>
                    </a:p>
                  </a:txBody>
                  <a:tcPr marL="6288" marR="6288" marT="6288" marB="0" anchor="b">
                    <a:solidFill>
                      <a:srgbClr val="151B24"/>
                    </a:solidFill>
                  </a:tcPr>
                </a:tc>
                <a:tc>
                  <a:txBody>
                    <a:bodyPr/>
                    <a:lstStyle/>
                    <a:p>
                      <a:pPr algn="l" fontAlgn="b"/>
                      <a:r>
                        <a:rPr lang="en-US" sz="1200" u="none" strike="noStrike">
                          <a:solidFill>
                            <a:schemeClr val="tx2">
                              <a:lumMod val="90000"/>
                            </a:schemeClr>
                          </a:solidFill>
                          <a:effectLst/>
                        </a:rPr>
                        <a:t> </a:t>
                      </a:r>
                      <a:endParaRPr lang="en-US" sz="1200" b="0" i="0" u="none" strike="noStrike">
                        <a:solidFill>
                          <a:schemeClr val="tx2">
                            <a:lumMod val="90000"/>
                          </a:schemeClr>
                        </a:solidFill>
                        <a:effectLst/>
                        <a:latin typeface="Times New Roman" panose="02020603050405020304" pitchFamily="18" charset="0"/>
                      </a:endParaRPr>
                    </a:p>
                  </a:txBody>
                  <a:tcPr marL="6288" marR="6288" marT="6288" marB="0" anchor="b">
                    <a:solidFill>
                      <a:srgbClr val="151B24"/>
                    </a:solidFill>
                  </a:tcPr>
                </a:tc>
                <a:extLst>
                  <a:ext uri="{0D108BD9-81ED-4DB2-BD59-A6C34878D82A}">
                    <a16:rowId xmlns:a16="http://schemas.microsoft.com/office/drawing/2014/main" val="582453990"/>
                  </a:ext>
                </a:extLst>
              </a:tr>
              <a:tr h="460117">
                <a:tc>
                  <a:txBody>
                    <a:bodyPr/>
                    <a:lstStyle/>
                    <a:p>
                      <a:pPr algn="l" rtl="0" fontAlgn="t"/>
                      <a:r>
                        <a:rPr lang="en-US" sz="1200" u="none" strike="noStrike" dirty="0">
                          <a:solidFill>
                            <a:schemeClr val="tx2">
                              <a:lumMod val="90000"/>
                            </a:schemeClr>
                          </a:solidFill>
                          <a:effectLst/>
                        </a:rPr>
                        <a:t>BATIMENT ET MATERIAUX DE CONSTRUCTION / CONSTRUCTION &amp; MATERIALS / </a:t>
                      </a:r>
                      <a:r>
                        <a:rPr lang="ar-TN" sz="1200" u="none" strike="noStrike" dirty="0">
                          <a:solidFill>
                            <a:schemeClr val="tx2">
                              <a:lumMod val="90000"/>
                            </a:schemeClr>
                          </a:solidFill>
                          <a:effectLst/>
                        </a:rPr>
                        <a:t>المقاوالت و مواد البناء</a:t>
                      </a:r>
                      <a:endParaRPr lang="ar-TN" sz="1200" b="0" i="0" u="none" strike="noStrike" dirty="0">
                        <a:solidFill>
                          <a:schemeClr val="tx2">
                            <a:lumMod val="90000"/>
                          </a:schemeClr>
                        </a:solidFill>
                        <a:effectLst/>
                        <a:latin typeface="Arial" panose="020B0604020202020204" pitchFamily="34" charset="0"/>
                      </a:endParaRPr>
                    </a:p>
                  </a:txBody>
                  <a:tcPr marL="6288" marR="6288" marT="6288" marB="0">
                    <a:solidFill>
                      <a:srgbClr val="151B24"/>
                    </a:solidFill>
                  </a:tcPr>
                </a:tc>
                <a:tc>
                  <a:txBody>
                    <a:bodyPr/>
                    <a:lstStyle/>
                    <a:p>
                      <a:pPr algn="l" fontAlgn="t"/>
                      <a:r>
                        <a:rPr lang="fr-FR" sz="1200" u="none" strike="noStrike">
                          <a:solidFill>
                            <a:schemeClr val="tx2">
                              <a:lumMod val="90000"/>
                            </a:schemeClr>
                          </a:solidFill>
                          <a:effectLst/>
                        </a:rPr>
                        <a:t>SOCIETE IMMOBILIERE ET DE PARTICIPATION</a:t>
                      </a:r>
                      <a:endParaRPr lang="fr-FR" sz="1200" b="0" i="0" u="none" strike="noStrike">
                        <a:solidFill>
                          <a:schemeClr val="tx2">
                            <a:lumMod val="90000"/>
                          </a:schemeClr>
                        </a:solidFill>
                        <a:effectLst/>
                        <a:latin typeface="Arial" panose="020B0604020202020204" pitchFamily="34" charset="0"/>
                      </a:endParaRPr>
                    </a:p>
                  </a:txBody>
                  <a:tcPr marL="6288" marR="6288" marT="6288" marB="0">
                    <a:solidFill>
                      <a:srgbClr val="151B24"/>
                    </a:solidFill>
                  </a:tcPr>
                </a:tc>
                <a:tc>
                  <a:txBody>
                    <a:bodyPr/>
                    <a:lstStyle/>
                    <a:p>
                      <a:pPr algn="l" fontAlgn="t"/>
                      <a:r>
                        <a:rPr lang="en-US" sz="1200" u="none" strike="noStrike">
                          <a:solidFill>
                            <a:schemeClr val="tx2">
                              <a:lumMod val="90000"/>
                            </a:schemeClr>
                          </a:solidFill>
                          <a:effectLst/>
                        </a:rPr>
                        <a:t>SIMPA</a:t>
                      </a:r>
                      <a:endParaRPr lang="en-US" sz="1200" b="0" i="0" u="none" strike="noStrike">
                        <a:solidFill>
                          <a:schemeClr val="tx2">
                            <a:lumMod val="90000"/>
                          </a:schemeClr>
                        </a:solidFill>
                        <a:effectLst/>
                        <a:latin typeface="Microsoft Sans Serif" panose="020B0604020202020204" pitchFamily="34" charset="0"/>
                      </a:endParaRPr>
                    </a:p>
                  </a:txBody>
                  <a:tcPr marL="75450" marR="6288" marT="6288" marB="0">
                    <a:solidFill>
                      <a:srgbClr val="151B24"/>
                    </a:solidFill>
                  </a:tcPr>
                </a:tc>
                <a:extLst>
                  <a:ext uri="{0D108BD9-81ED-4DB2-BD59-A6C34878D82A}">
                    <a16:rowId xmlns:a16="http://schemas.microsoft.com/office/drawing/2014/main" val="2225444158"/>
                  </a:ext>
                </a:extLst>
              </a:tr>
              <a:tr h="258164">
                <a:tc>
                  <a:txBody>
                    <a:bodyPr/>
                    <a:lstStyle/>
                    <a:p>
                      <a:pPr algn="l" rtl="0" fontAlgn="t"/>
                      <a:r>
                        <a:rPr lang="en-US" sz="1200" u="none" strike="noStrike">
                          <a:solidFill>
                            <a:schemeClr val="tx2">
                              <a:lumMod val="90000"/>
                            </a:schemeClr>
                          </a:solidFill>
                          <a:effectLst/>
                        </a:rPr>
                        <a:t> </a:t>
                      </a:r>
                      <a:endParaRPr lang="en-US" sz="1200" b="0" i="0" u="none" strike="noStrike">
                        <a:solidFill>
                          <a:schemeClr val="tx2">
                            <a:lumMod val="90000"/>
                          </a:schemeClr>
                        </a:solidFill>
                        <a:effectLst/>
                        <a:latin typeface="Arial" panose="020B0604020202020204" pitchFamily="34" charset="0"/>
                      </a:endParaRPr>
                    </a:p>
                  </a:txBody>
                  <a:tcPr marL="6288" marR="6288" marT="6288" marB="0">
                    <a:solidFill>
                      <a:srgbClr val="151B24"/>
                    </a:solidFill>
                  </a:tcPr>
                </a:tc>
                <a:tc>
                  <a:txBody>
                    <a:bodyPr/>
                    <a:lstStyle/>
                    <a:p>
                      <a:pPr algn="l" fontAlgn="t"/>
                      <a:r>
                        <a:rPr lang="en-US" sz="1200" u="none" strike="noStrike">
                          <a:solidFill>
                            <a:schemeClr val="tx2">
                              <a:lumMod val="90000"/>
                            </a:schemeClr>
                          </a:solidFill>
                          <a:effectLst/>
                        </a:rPr>
                        <a:t>SOCIETE MODERNE DE CERAMIQUE</a:t>
                      </a:r>
                      <a:endParaRPr lang="en-US" sz="1200" b="0" i="0" u="none" strike="noStrike">
                        <a:solidFill>
                          <a:schemeClr val="tx2">
                            <a:lumMod val="90000"/>
                          </a:schemeClr>
                        </a:solidFill>
                        <a:effectLst/>
                        <a:latin typeface="Arial" panose="020B0604020202020204" pitchFamily="34" charset="0"/>
                      </a:endParaRPr>
                    </a:p>
                  </a:txBody>
                  <a:tcPr marL="6288" marR="6288" marT="6288" marB="0">
                    <a:solidFill>
                      <a:srgbClr val="151B24"/>
                    </a:solidFill>
                  </a:tcPr>
                </a:tc>
                <a:tc>
                  <a:txBody>
                    <a:bodyPr/>
                    <a:lstStyle/>
                    <a:p>
                      <a:pPr algn="l" fontAlgn="t"/>
                      <a:r>
                        <a:rPr lang="en-US" sz="1200" u="none" strike="noStrike">
                          <a:solidFill>
                            <a:schemeClr val="tx2">
                              <a:lumMod val="90000"/>
                            </a:schemeClr>
                          </a:solidFill>
                          <a:effectLst/>
                        </a:rPr>
                        <a:t>SOMOC</a:t>
                      </a:r>
                      <a:endParaRPr lang="en-US" sz="1200" b="0" i="0" u="none" strike="noStrike">
                        <a:solidFill>
                          <a:schemeClr val="tx2">
                            <a:lumMod val="90000"/>
                          </a:schemeClr>
                        </a:solidFill>
                        <a:effectLst/>
                        <a:latin typeface="Microsoft Sans Serif" panose="020B0604020202020204" pitchFamily="34" charset="0"/>
                      </a:endParaRPr>
                    </a:p>
                  </a:txBody>
                  <a:tcPr marL="75450" marR="6288" marT="6288" marB="0">
                    <a:solidFill>
                      <a:srgbClr val="151B24"/>
                    </a:solidFill>
                  </a:tcPr>
                </a:tc>
                <a:extLst>
                  <a:ext uri="{0D108BD9-81ED-4DB2-BD59-A6C34878D82A}">
                    <a16:rowId xmlns:a16="http://schemas.microsoft.com/office/drawing/2014/main" val="4136253672"/>
                  </a:ext>
                </a:extLst>
              </a:tr>
              <a:tr h="258164">
                <a:tc>
                  <a:txBody>
                    <a:bodyPr/>
                    <a:lstStyle/>
                    <a:p>
                      <a:pPr algn="l" rtl="0" fontAlgn="t"/>
                      <a:r>
                        <a:rPr lang="en-US" sz="1200" u="none" strike="noStrike">
                          <a:solidFill>
                            <a:schemeClr val="tx2">
                              <a:lumMod val="90000"/>
                            </a:schemeClr>
                          </a:solidFill>
                          <a:effectLst/>
                        </a:rPr>
                        <a:t> </a:t>
                      </a:r>
                      <a:endParaRPr lang="en-US" sz="1200" b="0" i="0" u="none" strike="noStrike">
                        <a:solidFill>
                          <a:schemeClr val="tx2">
                            <a:lumMod val="90000"/>
                          </a:schemeClr>
                        </a:solidFill>
                        <a:effectLst/>
                        <a:latin typeface="Arial" panose="020B0604020202020204" pitchFamily="34" charset="0"/>
                      </a:endParaRPr>
                    </a:p>
                  </a:txBody>
                  <a:tcPr marL="6288" marR="6288" marT="6288" marB="0">
                    <a:solidFill>
                      <a:srgbClr val="151B24"/>
                    </a:solidFill>
                  </a:tcPr>
                </a:tc>
                <a:tc>
                  <a:txBody>
                    <a:bodyPr/>
                    <a:lstStyle/>
                    <a:p>
                      <a:pPr algn="l" fontAlgn="t"/>
                      <a:r>
                        <a:rPr lang="en-US" sz="1200" u="none" strike="noStrike">
                          <a:solidFill>
                            <a:schemeClr val="tx2">
                              <a:lumMod val="90000"/>
                            </a:schemeClr>
                          </a:solidFill>
                          <a:effectLst/>
                        </a:rPr>
                        <a:t>SOCIETE IMMOBILIERE TUNISO-SEOUDIENNE</a:t>
                      </a:r>
                      <a:endParaRPr lang="en-US" sz="1200" b="0" i="0" u="none" strike="noStrike">
                        <a:solidFill>
                          <a:schemeClr val="tx2">
                            <a:lumMod val="90000"/>
                          </a:schemeClr>
                        </a:solidFill>
                        <a:effectLst/>
                        <a:latin typeface="Arial" panose="020B0604020202020204" pitchFamily="34" charset="0"/>
                      </a:endParaRPr>
                    </a:p>
                  </a:txBody>
                  <a:tcPr marL="6288" marR="6288" marT="6288" marB="0">
                    <a:solidFill>
                      <a:srgbClr val="151B24"/>
                    </a:solidFill>
                  </a:tcPr>
                </a:tc>
                <a:tc>
                  <a:txBody>
                    <a:bodyPr/>
                    <a:lstStyle/>
                    <a:p>
                      <a:pPr algn="l" fontAlgn="t"/>
                      <a:r>
                        <a:rPr lang="en-US" sz="1200" u="none" strike="noStrike">
                          <a:solidFill>
                            <a:schemeClr val="tx2">
                              <a:lumMod val="90000"/>
                            </a:schemeClr>
                          </a:solidFill>
                          <a:effectLst/>
                        </a:rPr>
                        <a:t>SITS</a:t>
                      </a:r>
                      <a:endParaRPr lang="en-US" sz="1200" b="0" i="0" u="none" strike="noStrike">
                        <a:solidFill>
                          <a:schemeClr val="tx2">
                            <a:lumMod val="90000"/>
                          </a:schemeClr>
                        </a:solidFill>
                        <a:effectLst/>
                        <a:latin typeface="Microsoft Sans Serif" panose="020B0604020202020204" pitchFamily="34" charset="0"/>
                      </a:endParaRPr>
                    </a:p>
                  </a:txBody>
                  <a:tcPr marL="75450" marR="6288" marT="6288" marB="0">
                    <a:solidFill>
                      <a:srgbClr val="151B24"/>
                    </a:solidFill>
                  </a:tcPr>
                </a:tc>
                <a:extLst>
                  <a:ext uri="{0D108BD9-81ED-4DB2-BD59-A6C34878D82A}">
                    <a16:rowId xmlns:a16="http://schemas.microsoft.com/office/drawing/2014/main" val="2566668048"/>
                  </a:ext>
                </a:extLst>
              </a:tr>
              <a:tr h="258164">
                <a:tc>
                  <a:txBody>
                    <a:bodyPr/>
                    <a:lstStyle/>
                    <a:p>
                      <a:pPr algn="l" rtl="0" fontAlgn="t"/>
                      <a:r>
                        <a:rPr lang="en-US" sz="1200" u="none" strike="noStrike">
                          <a:solidFill>
                            <a:schemeClr val="tx2">
                              <a:lumMod val="90000"/>
                            </a:schemeClr>
                          </a:solidFill>
                          <a:effectLst/>
                        </a:rPr>
                        <a:t> </a:t>
                      </a:r>
                      <a:endParaRPr lang="en-US" sz="1200" b="0" i="0" u="none" strike="noStrike">
                        <a:solidFill>
                          <a:schemeClr val="tx2">
                            <a:lumMod val="90000"/>
                          </a:schemeClr>
                        </a:solidFill>
                        <a:effectLst/>
                        <a:latin typeface="Arial" panose="020B0604020202020204" pitchFamily="34" charset="0"/>
                      </a:endParaRPr>
                    </a:p>
                  </a:txBody>
                  <a:tcPr marL="6288" marR="6288" marT="6288" marB="0">
                    <a:solidFill>
                      <a:srgbClr val="151B24"/>
                    </a:solidFill>
                  </a:tcPr>
                </a:tc>
                <a:tc>
                  <a:txBody>
                    <a:bodyPr/>
                    <a:lstStyle/>
                    <a:p>
                      <a:pPr algn="l" fontAlgn="t"/>
                      <a:r>
                        <a:rPr lang="en-US" sz="1200" u="none" strike="noStrike">
                          <a:solidFill>
                            <a:schemeClr val="tx2">
                              <a:lumMod val="90000"/>
                            </a:schemeClr>
                          </a:solidFill>
                          <a:effectLst/>
                        </a:rPr>
                        <a:t>ESSOUKNA</a:t>
                      </a:r>
                      <a:endParaRPr lang="en-US" sz="1200" b="0" i="0" u="none" strike="noStrike">
                        <a:solidFill>
                          <a:schemeClr val="tx2">
                            <a:lumMod val="90000"/>
                          </a:schemeClr>
                        </a:solidFill>
                        <a:effectLst/>
                        <a:latin typeface="Arial" panose="020B0604020202020204" pitchFamily="34" charset="0"/>
                      </a:endParaRPr>
                    </a:p>
                  </a:txBody>
                  <a:tcPr marL="6288" marR="6288" marT="6288" marB="0">
                    <a:solidFill>
                      <a:srgbClr val="151B24"/>
                    </a:solidFill>
                  </a:tcPr>
                </a:tc>
                <a:tc>
                  <a:txBody>
                    <a:bodyPr/>
                    <a:lstStyle/>
                    <a:p>
                      <a:pPr algn="l" fontAlgn="t"/>
                      <a:r>
                        <a:rPr lang="en-US" sz="1200" u="none" strike="noStrike">
                          <a:solidFill>
                            <a:schemeClr val="tx2">
                              <a:lumMod val="90000"/>
                            </a:schemeClr>
                          </a:solidFill>
                          <a:effectLst/>
                        </a:rPr>
                        <a:t>SOKNA</a:t>
                      </a:r>
                      <a:endParaRPr lang="en-US" sz="1200" b="0" i="0" u="none" strike="noStrike">
                        <a:solidFill>
                          <a:schemeClr val="tx2">
                            <a:lumMod val="90000"/>
                          </a:schemeClr>
                        </a:solidFill>
                        <a:effectLst/>
                        <a:latin typeface="Microsoft Sans Serif" panose="020B0604020202020204" pitchFamily="34" charset="0"/>
                      </a:endParaRPr>
                    </a:p>
                  </a:txBody>
                  <a:tcPr marL="75450" marR="6288" marT="6288" marB="0">
                    <a:solidFill>
                      <a:srgbClr val="151B24"/>
                    </a:solidFill>
                  </a:tcPr>
                </a:tc>
                <a:extLst>
                  <a:ext uri="{0D108BD9-81ED-4DB2-BD59-A6C34878D82A}">
                    <a16:rowId xmlns:a16="http://schemas.microsoft.com/office/drawing/2014/main" val="1868919696"/>
                  </a:ext>
                </a:extLst>
              </a:tr>
              <a:tr h="258164">
                <a:tc>
                  <a:txBody>
                    <a:bodyPr/>
                    <a:lstStyle/>
                    <a:p>
                      <a:pPr algn="l" rtl="0" fontAlgn="t"/>
                      <a:r>
                        <a:rPr lang="en-US" sz="1200" u="none" strike="noStrike">
                          <a:solidFill>
                            <a:schemeClr val="tx2">
                              <a:lumMod val="90000"/>
                            </a:schemeClr>
                          </a:solidFill>
                          <a:effectLst/>
                        </a:rPr>
                        <a:t> </a:t>
                      </a:r>
                      <a:endParaRPr lang="en-US" sz="1200" b="0" i="0" u="none" strike="noStrike">
                        <a:solidFill>
                          <a:schemeClr val="tx2">
                            <a:lumMod val="90000"/>
                          </a:schemeClr>
                        </a:solidFill>
                        <a:effectLst/>
                        <a:latin typeface="Arial" panose="020B0604020202020204" pitchFamily="34" charset="0"/>
                      </a:endParaRPr>
                    </a:p>
                  </a:txBody>
                  <a:tcPr marL="6288" marR="6288" marT="6288" marB="0">
                    <a:solidFill>
                      <a:srgbClr val="151B24"/>
                    </a:solidFill>
                  </a:tcPr>
                </a:tc>
                <a:tc>
                  <a:txBody>
                    <a:bodyPr/>
                    <a:lstStyle/>
                    <a:p>
                      <a:pPr algn="l" fontAlgn="t"/>
                      <a:r>
                        <a:rPr lang="en-US" sz="1200" u="none" strike="noStrike">
                          <a:solidFill>
                            <a:schemeClr val="tx2">
                              <a:lumMod val="90000"/>
                            </a:schemeClr>
                          </a:solidFill>
                          <a:effectLst/>
                        </a:rPr>
                        <a:t>CIMENTS DE BIZERTE</a:t>
                      </a:r>
                      <a:endParaRPr lang="en-US" sz="1200" b="0" i="0" u="none" strike="noStrike">
                        <a:solidFill>
                          <a:schemeClr val="tx2">
                            <a:lumMod val="90000"/>
                          </a:schemeClr>
                        </a:solidFill>
                        <a:effectLst/>
                        <a:latin typeface="Arial" panose="020B0604020202020204" pitchFamily="34" charset="0"/>
                      </a:endParaRPr>
                    </a:p>
                  </a:txBody>
                  <a:tcPr marL="6288" marR="6288" marT="6288" marB="0">
                    <a:solidFill>
                      <a:srgbClr val="151B24"/>
                    </a:solidFill>
                  </a:tcPr>
                </a:tc>
                <a:tc>
                  <a:txBody>
                    <a:bodyPr/>
                    <a:lstStyle/>
                    <a:p>
                      <a:pPr algn="l" fontAlgn="t"/>
                      <a:r>
                        <a:rPr lang="en-US" sz="1200" u="none" strike="noStrike">
                          <a:solidFill>
                            <a:schemeClr val="tx2">
                              <a:lumMod val="90000"/>
                            </a:schemeClr>
                          </a:solidFill>
                          <a:effectLst/>
                        </a:rPr>
                        <a:t>SCB</a:t>
                      </a:r>
                      <a:endParaRPr lang="en-US" sz="1200" b="0" i="0" u="none" strike="noStrike">
                        <a:solidFill>
                          <a:schemeClr val="tx2">
                            <a:lumMod val="90000"/>
                          </a:schemeClr>
                        </a:solidFill>
                        <a:effectLst/>
                        <a:latin typeface="Microsoft Sans Serif" panose="020B0604020202020204" pitchFamily="34" charset="0"/>
                      </a:endParaRPr>
                    </a:p>
                  </a:txBody>
                  <a:tcPr marL="75450" marR="6288" marT="6288" marB="0">
                    <a:solidFill>
                      <a:srgbClr val="151B24"/>
                    </a:solidFill>
                  </a:tcPr>
                </a:tc>
                <a:extLst>
                  <a:ext uri="{0D108BD9-81ED-4DB2-BD59-A6C34878D82A}">
                    <a16:rowId xmlns:a16="http://schemas.microsoft.com/office/drawing/2014/main" val="1747973734"/>
                  </a:ext>
                </a:extLst>
              </a:tr>
              <a:tr h="258164">
                <a:tc>
                  <a:txBody>
                    <a:bodyPr/>
                    <a:lstStyle/>
                    <a:p>
                      <a:pPr algn="l" rtl="0" fontAlgn="t"/>
                      <a:r>
                        <a:rPr lang="en-US" sz="1200" u="none" strike="noStrike">
                          <a:solidFill>
                            <a:schemeClr val="tx2">
                              <a:lumMod val="90000"/>
                            </a:schemeClr>
                          </a:solidFill>
                          <a:effectLst/>
                        </a:rPr>
                        <a:t> </a:t>
                      </a:r>
                      <a:endParaRPr lang="en-US" sz="1200" b="0" i="0" u="none" strike="noStrike">
                        <a:solidFill>
                          <a:schemeClr val="tx2">
                            <a:lumMod val="90000"/>
                          </a:schemeClr>
                        </a:solidFill>
                        <a:effectLst/>
                        <a:latin typeface="Arial" panose="020B0604020202020204" pitchFamily="34" charset="0"/>
                      </a:endParaRPr>
                    </a:p>
                  </a:txBody>
                  <a:tcPr marL="6288" marR="6288" marT="6288" marB="0">
                    <a:solidFill>
                      <a:srgbClr val="151B24"/>
                    </a:solidFill>
                  </a:tcPr>
                </a:tc>
                <a:tc>
                  <a:txBody>
                    <a:bodyPr/>
                    <a:lstStyle/>
                    <a:p>
                      <a:pPr algn="l" fontAlgn="t"/>
                      <a:r>
                        <a:rPr lang="en-US" sz="1200" u="none" strike="noStrike">
                          <a:solidFill>
                            <a:schemeClr val="tx2">
                              <a:lumMod val="90000"/>
                            </a:schemeClr>
                          </a:solidFill>
                          <a:effectLst/>
                        </a:rPr>
                        <a:t>CARTHAGE CEMENT</a:t>
                      </a:r>
                      <a:endParaRPr lang="en-US" sz="1200" b="0" i="0" u="none" strike="noStrike">
                        <a:solidFill>
                          <a:schemeClr val="tx2">
                            <a:lumMod val="90000"/>
                          </a:schemeClr>
                        </a:solidFill>
                        <a:effectLst/>
                        <a:latin typeface="Arial" panose="020B0604020202020204" pitchFamily="34" charset="0"/>
                      </a:endParaRPr>
                    </a:p>
                  </a:txBody>
                  <a:tcPr marL="6288" marR="6288" marT="6288" marB="0">
                    <a:solidFill>
                      <a:srgbClr val="151B24"/>
                    </a:solidFill>
                  </a:tcPr>
                </a:tc>
                <a:tc>
                  <a:txBody>
                    <a:bodyPr/>
                    <a:lstStyle/>
                    <a:p>
                      <a:pPr algn="l" fontAlgn="t"/>
                      <a:r>
                        <a:rPr lang="en-US" sz="1200" u="none" strike="noStrike">
                          <a:solidFill>
                            <a:schemeClr val="tx2">
                              <a:lumMod val="90000"/>
                            </a:schemeClr>
                          </a:solidFill>
                          <a:effectLst/>
                        </a:rPr>
                        <a:t>CC</a:t>
                      </a:r>
                      <a:endParaRPr lang="en-US" sz="1200" b="0" i="0" u="none" strike="noStrike">
                        <a:solidFill>
                          <a:schemeClr val="tx2">
                            <a:lumMod val="90000"/>
                          </a:schemeClr>
                        </a:solidFill>
                        <a:effectLst/>
                        <a:latin typeface="Microsoft Sans Serif" panose="020B0604020202020204" pitchFamily="34" charset="0"/>
                      </a:endParaRPr>
                    </a:p>
                  </a:txBody>
                  <a:tcPr marL="75450" marR="6288" marT="6288" marB="0">
                    <a:solidFill>
                      <a:srgbClr val="151B24"/>
                    </a:solidFill>
                  </a:tcPr>
                </a:tc>
                <a:extLst>
                  <a:ext uri="{0D108BD9-81ED-4DB2-BD59-A6C34878D82A}">
                    <a16:rowId xmlns:a16="http://schemas.microsoft.com/office/drawing/2014/main" val="1208173975"/>
                  </a:ext>
                </a:extLst>
              </a:tr>
              <a:tr h="258164">
                <a:tc>
                  <a:txBody>
                    <a:bodyPr/>
                    <a:lstStyle/>
                    <a:p>
                      <a:pPr algn="l" rtl="0" fontAlgn="t"/>
                      <a:r>
                        <a:rPr lang="en-US" sz="1200" u="none" strike="noStrike">
                          <a:solidFill>
                            <a:schemeClr val="tx2">
                              <a:lumMod val="90000"/>
                            </a:schemeClr>
                          </a:solidFill>
                          <a:effectLst/>
                        </a:rPr>
                        <a:t> </a:t>
                      </a:r>
                      <a:endParaRPr lang="en-US" sz="1200" b="0" i="0" u="none" strike="noStrike">
                        <a:solidFill>
                          <a:schemeClr val="tx2">
                            <a:lumMod val="90000"/>
                          </a:schemeClr>
                        </a:solidFill>
                        <a:effectLst/>
                        <a:latin typeface="Arial" panose="020B0604020202020204" pitchFamily="34" charset="0"/>
                      </a:endParaRPr>
                    </a:p>
                  </a:txBody>
                  <a:tcPr marL="6288" marR="6288" marT="6288" marB="0">
                    <a:solidFill>
                      <a:srgbClr val="151B24"/>
                    </a:solidFill>
                  </a:tcPr>
                </a:tc>
                <a:tc>
                  <a:txBody>
                    <a:bodyPr/>
                    <a:lstStyle/>
                    <a:p>
                      <a:pPr algn="l" fontAlgn="t"/>
                      <a:r>
                        <a:rPr lang="en-US" sz="1200" u="none" strike="noStrike">
                          <a:solidFill>
                            <a:schemeClr val="tx2">
                              <a:lumMod val="90000"/>
                            </a:schemeClr>
                          </a:solidFill>
                          <a:effectLst/>
                        </a:rPr>
                        <a:t>SOTEMAIL</a:t>
                      </a:r>
                      <a:endParaRPr lang="en-US" sz="1200" b="0" i="0" u="none" strike="noStrike">
                        <a:solidFill>
                          <a:schemeClr val="tx2">
                            <a:lumMod val="90000"/>
                          </a:schemeClr>
                        </a:solidFill>
                        <a:effectLst/>
                        <a:latin typeface="Arial" panose="020B0604020202020204" pitchFamily="34" charset="0"/>
                      </a:endParaRPr>
                    </a:p>
                  </a:txBody>
                  <a:tcPr marL="6288" marR="6288" marT="6288" marB="0">
                    <a:solidFill>
                      <a:srgbClr val="151B24"/>
                    </a:solidFill>
                  </a:tcPr>
                </a:tc>
                <a:tc>
                  <a:txBody>
                    <a:bodyPr/>
                    <a:lstStyle/>
                    <a:p>
                      <a:pPr algn="l" fontAlgn="t"/>
                      <a:r>
                        <a:rPr lang="en-US" sz="1200" u="none" strike="noStrike">
                          <a:solidFill>
                            <a:schemeClr val="tx2">
                              <a:lumMod val="90000"/>
                            </a:schemeClr>
                          </a:solidFill>
                          <a:effectLst/>
                        </a:rPr>
                        <a:t>SOTEM</a:t>
                      </a:r>
                      <a:endParaRPr lang="en-US" sz="1200" b="0" i="0" u="none" strike="noStrike">
                        <a:solidFill>
                          <a:schemeClr val="tx2">
                            <a:lumMod val="90000"/>
                          </a:schemeClr>
                        </a:solidFill>
                        <a:effectLst/>
                        <a:latin typeface="Microsoft Sans Serif" panose="020B0604020202020204" pitchFamily="34" charset="0"/>
                      </a:endParaRPr>
                    </a:p>
                  </a:txBody>
                  <a:tcPr marL="75450" marR="6288" marT="6288" marB="0">
                    <a:solidFill>
                      <a:srgbClr val="151B24"/>
                    </a:solidFill>
                  </a:tcPr>
                </a:tc>
                <a:extLst>
                  <a:ext uri="{0D108BD9-81ED-4DB2-BD59-A6C34878D82A}">
                    <a16:rowId xmlns:a16="http://schemas.microsoft.com/office/drawing/2014/main" val="3296491910"/>
                  </a:ext>
                </a:extLst>
              </a:tr>
              <a:tr h="258164">
                <a:tc>
                  <a:txBody>
                    <a:bodyPr/>
                    <a:lstStyle/>
                    <a:p>
                      <a:pPr algn="l" rtl="0" fontAlgn="t"/>
                      <a:r>
                        <a:rPr lang="en-US" sz="1200" u="none" strike="noStrike">
                          <a:solidFill>
                            <a:schemeClr val="tx2">
                              <a:lumMod val="90000"/>
                            </a:schemeClr>
                          </a:solidFill>
                          <a:effectLst/>
                        </a:rPr>
                        <a:t> </a:t>
                      </a:r>
                      <a:endParaRPr lang="en-US" sz="1200" b="0" i="0" u="none" strike="noStrike">
                        <a:solidFill>
                          <a:schemeClr val="tx2">
                            <a:lumMod val="90000"/>
                          </a:schemeClr>
                        </a:solidFill>
                        <a:effectLst/>
                        <a:latin typeface="Arial" panose="020B0604020202020204" pitchFamily="34" charset="0"/>
                      </a:endParaRPr>
                    </a:p>
                  </a:txBody>
                  <a:tcPr marL="6288" marR="6288" marT="6288" marB="0">
                    <a:solidFill>
                      <a:srgbClr val="151B24"/>
                    </a:solidFill>
                  </a:tcPr>
                </a:tc>
                <a:tc>
                  <a:txBody>
                    <a:bodyPr/>
                    <a:lstStyle/>
                    <a:p>
                      <a:pPr algn="l" fontAlgn="t"/>
                      <a:r>
                        <a:rPr lang="fr-FR" sz="1200" u="none" strike="noStrike">
                          <a:solidFill>
                            <a:schemeClr val="tx2">
                              <a:lumMod val="90000"/>
                            </a:schemeClr>
                          </a:solidFill>
                          <a:effectLst/>
                        </a:rPr>
                        <a:t>MANUFACTURE DE PANNEAUX BOIS DU SUD</a:t>
                      </a:r>
                      <a:endParaRPr lang="fr-FR" sz="1200" b="0" i="0" u="none" strike="noStrike">
                        <a:solidFill>
                          <a:schemeClr val="tx2">
                            <a:lumMod val="90000"/>
                          </a:schemeClr>
                        </a:solidFill>
                        <a:effectLst/>
                        <a:latin typeface="Arial" panose="020B0604020202020204" pitchFamily="34" charset="0"/>
                      </a:endParaRPr>
                    </a:p>
                  </a:txBody>
                  <a:tcPr marL="6288" marR="6288" marT="6288" marB="0">
                    <a:solidFill>
                      <a:srgbClr val="151B24"/>
                    </a:solidFill>
                  </a:tcPr>
                </a:tc>
                <a:tc>
                  <a:txBody>
                    <a:bodyPr/>
                    <a:lstStyle/>
                    <a:p>
                      <a:pPr algn="l" fontAlgn="t"/>
                      <a:r>
                        <a:rPr lang="en-US" sz="1200" u="none" strike="noStrike">
                          <a:solidFill>
                            <a:schemeClr val="tx2">
                              <a:lumMod val="90000"/>
                            </a:schemeClr>
                          </a:solidFill>
                          <a:effectLst/>
                        </a:rPr>
                        <a:t>MPBS</a:t>
                      </a:r>
                      <a:endParaRPr lang="en-US" sz="1200" b="0" i="0" u="none" strike="noStrike">
                        <a:solidFill>
                          <a:schemeClr val="tx2">
                            <a:lumMod val="90000"/>
                          </a:schemeClr>
                        </a:solidFill>
                        <a:effectLst/>
                        <a:latin typeface="Microsoft Sans Serif" panose="020B0604020202020204" pitchFamily="34" charset="0"/>
                      </a:endParaRPr>
                    </a:p>
                  </a:txBody>
                  <a:tcPr marL="75450" marR="6288" marT="6288" marB="0">
                    <a:solidFill>
                      <a:srgbClr val="151B24"/>
                    </a:solidFill>
                  </a:tcPr>
                </a:tc>
                <a:extLst>
                  <a:ext uri="{0D108BD9-81ED-4DB2-BD59-A6C34878D82A}">
                    <a16:rowId xmlns:a16="http://schemas.microsoft.com/office/drawing/2014/main" val="1458601590"/>
                  </a:ext>
                </a:extLst>
              </a:tr>
              <a:tr h="258164">
                <a:tc>
                  <a:txBody>
                    <a:bodyPr/>
                    <a:lstStyle/>
                    <a:p>
                      <a:pPr algn="l" rtl="0" fontAlgn="t"/>
                      <a:r>
                        <a:rPr lang="en-US" sz="1200" u="none" strike="noStrike">
                          <a:solidFill>
                            <a:schemeClr val="tx2">
                              <a:lumMod val="90000"/>
                            </a:schemeClr>
                          </a:solidFill>
                          <a:effectLst/>
                        </a:rPr>
                        <a:t> </a:t>
                      </a:r>
                      <a:endParaRPr lang="en-US" sz="1200" b="0" i="0" u="none" strike="noStrike">
                        <a:solidFill>
                          <a:schemeClr val="tx2">
                            <a:lumMod val="90000"/>
                          </a:schemeClr>
                        </a:solidFill>
                        <a:effectLst/>
                        <a:latin typeface="Arial" panose="020B0604020202020204" pitchFamily="34" charset="0"/>
                      </a:endParaRPr>
                    </a:p>
                  </a:txBody>
                  <a:tcPr marL="6288" marR="6288" marT="6288" marB="0">
                    <a:solidFill>
                      <a:srgbClr val="151B24"/>
                    </a:solidFill>
                  </a:tcPr>
                </a:tc>
                <a:tc>
                  <a:txBody>
                    <a:bodyPr/>
                    <a:lstStyle/>
                    <a:p>
                      <a:pPr algn="l" fontAlgn="t"/>
                      <a:r>
                        <a:rPr lang="en-US" sz="1200" u="none" strike="noStrike">
                          <a:solidFill>
                            <a:schemeClr val="tx2">
                              <a:lumMod val="90000"/>
                            </a:schemeClr>
                          </a:solidFill>
                          <a:effectLst/>
                        </a:rPr>
                        <a:t>SANIMED</a:t>
                      </a:r>
                      <a:endParaRPr lang="en-US" sz="1200" b="0" i="0" u="none" strike="noStrike">
                        <a:solidFill>
                          <a:schemeClr val="tx2">
                            <a:lumMod val="90000"/>
                          </a:schemeClr>
                        </a:solidFill>
                        <a:effectLst/>
                        <a:latin typeface="Arial" panose="020B0604020202020204" pitchFamily="34" charset="0"/>
                      </a:endParaRPr>
                    </a:p>
                  </a:txBody>
                  <a:tcPr marL="6288" marR="6288" marT="6288" marB="0">
                    <a:solidFill>
                      <a:srgbClr val="151B24"/>
                    </a:solidFill>
                  </a:tcPr>
                </a:tc>
                <a:tc>
                  <a:txBody>
                    <a:bodyPr/>
                    <a:lstStyle/>
                    <a:p>
                      <a:pPr algn="l" fontAlgn="t"/>
                      <a:r>
                        <a:rPr lang="en-US" sz="1200" u="none" strike="noStrike">
                          <a:solidFill>
                            <a:schemeClr val="tx2">
                              <a:lumMod val="90000"/>
                            </a:schemeClr>
                          </a:solidFill>
                          <a:effectLst/>
                        </a:rPr>
                        <a:t>SMD</a:t>
                      </a:r>
                      <a:endParaRPr lang="en-US" sz="1200" b="0" i="0" u="none" strike="noStrike">
                        <a:solidFill>
                          <a:schemeClr val="tx2">
                            <a:lumMod val="90000"/>
                          </a:schemeClr>
                        </a:solidFill>
                        <a:effectLst/>
                        <a:latin typeface="Microsoft Sans Serif" panose="020B0604020202020204" pitchFamily="34" charset="0"/>
                      </a:endParaRPr>
                    </a:p>
                  </a:txBody>
                  <a:tcPr marL="75450" marR="6288" marT="6288" marB="0">
                    <a:solidFill>
                      <a:srgbClr val="151B24"/>
                    </a:solidFill>
                  </a:tcPr>
                </a:tc>
                <a:extLst>
                  <a:ext uri="{0D108BD9-81ED-4DB2-BD59-A6C34878D82A}">
                    <a16:rowId xmlns:a16="http://schemas.microsoft.com/office/drawing/2014/main" val="2481273849"/>
                  </a:ext>
                </a:extLst>
              </a:tr>
              <a:tr h="258164">
                <a:tc rowSpan="3">
                  <a:txBody>
                    <a:bodyPr/>
                    <a:lstStyle/>
                    <a:p>
                      <a:pPr algn="ctr" rtl="0" fontAlgn="t"/>
                      <a:r>
                        <a:rPr lang="en-US" sz="1200" u="none" strike="noStrike">
                          <a:solidFill>
                            <a:schemeClr val="tx2">
                              <a:lumMod val="90000"/>
                            </a:schemeClr>
                          </a:solidFill>
                          <a:effectLst/>
                        </a:rPr>
                        <a:t>BIENS ET SERVICES INDUSTRIELS / INDUSTRIAL GOODS &amp; SERVICES / </a:t>
                      </a:r>
                      <a:r>
                        <a:rPr lang="ar-TN" sz="1200" u="none" strike="noStrike">
                          <a:solidFill>
                            <a:schemeClr val="tx2">
                              <a:lumMod val="90000"/>
                            </a:schemeClr>
                          </a:solidFill>
                          <a:effectLst/>
                        </a:rPr>
                        <a:t>مواد و خدمات الصناعة</a:t>
                      </a:r>
                      <a:endParaRPr lang="ar-TN" sz="1200" b="0" i="0" u="none" strike="noStrike">
                        <a:solidFill>
                          <a:schemeClr val="tx2">
                            <a:lumMod val="90000"/>
                          </a:schemeClr>
                        </a:solidFill>
                        <a:effectLst/>
                        <a:latin typeface="Arial" panose="020B0604020202020204" pitchFamily="34" charset="0"/>
                      </a:endParaRPr>
                    </a:p>
                  </a:txBody>
                  <a:tcPr marL="6288" marR="6288" marT="6288" marB="0">
                    <a:solidFill>
                      <a:srgbClr val="151B24"/>
                    </a:solidFill>
                  </a:tcPr>
                </a:tc>
                <a:tc>
                  <a:txBody>
                    <a:bodyPr/>
                    <a:lstStyle/>
                    <a:p>
                      <a:pPr algn="l" fontAlgn="t"/>
                      <a:r>
                        <a:rPr lang="en-US" sz="1200" u="none" strike="noStrike">
                          <a:solidFill>
                            <a:schemeClr val="tx2">
                              <a:lumMod val="90000"/>
                            </a:schemeClr>
                          </a:solidFill>
                          <a:effectLst/>
                        </a:rPr>
                        <a:t>SOCIETE TUNISIENNE DE VERRERIES</a:t>
                      </a:r>
                      <a:endParaRPr lang="en-US" sz="1200" b="0" i="0" u="none" strike="noStrike">
                        <a:solidFill>
                          <a:schemeClr val="tx2">
                            <a:lumMod val="90000"/>
                          </a:schemeClr>
                        </a:solidFill>
                        <a:effectLst/>
                        <a:latin typeface="Arial" panose="020B0604020202020204" pitchFamily="34" charset="0"/>
                      </a:endParaRPr>
                    </a:p>
                  </a:txBody>
                  <a:tcPr marL="6288" marR="6288" marT="6288" marB="0">
                    <a:solidFill>
                      <a:srgbClr val="151B24"/>
                    </a:solidFill>
                  </a:tcPr>
                </a:tc>
                <a:tc>
                  <a:txBody>
                    <a:bodyPr/>
                    <a:lstStyle/>
                    <a:p>
                      <a:pPr algn="l" fontAlgn="t"/>
                      <a:r>
                        <a:rPr lang="en-US" sz="1200" u="none" strike="noStrike">
                          <a:solidFill>
                            <a:schemeClr val="tx2">
                              <a:lumMod val="90000"/>
                            </a:schemeClr>
                          </a:solidFill>
                          <a:effectLst/>
                        </a:rPr>
                        <a:t>SOTUV</a:t>
                      </a:r>
                      <a:endParaRPr lang="en-US" sz="1200" b="0" i="0" u="none" strike="noStrike">
                        <a:solidFill>
                          <a:schemeClr val="tx2">
                            <a:lumMod val="90000"/>
                          </a:schemeClr>
                        </a:solidFill>
                        <a:effectLst/>
                        <a:latin typeface="Microsoft Sans Serif" panose="020B0604020202020204" pitchFamily="34" charset="0"/>
                      </a:endParaRPr>
                    </a:p>
                  </a:txBody>
                  <a:tcPr marL="75450" marR="6288" marT="6288" marB="0">
                    <a:solidFill>
                      <a:srgbClr val="151B24"/>
                    </a:solidFill>
                  </a:tcPr>
                </a:tc>
                <a:extLst>
                  <a:ext uri="{0D108BD9-81ED-4DB2-BD59-A6C34878D82A}">
                    <a16:rowId xmlns:a16="http://schemas.microsoft.com/office/drawing/2014/main" val="884078020"/>
                  </a:ext>
                </a:extLst>
              </a:tr>
              <a:tr h="460117">
                <a:tc vMerge="1">
                  <a:txBody>
                    <a:bodyPr/>
                    <a:lstStyle/>
                    <a:p>
                      <a:endParaRPr lang="en-US"/>
                    </a:p>
                  </a:txBody>
                  <a:tcPr/>
                </a:tc>
                <a:tc>
                  <a:txBody>
                    <a:bodyPr/>
                    <a:lstStyle/>
                    <a:p>
                      <a:pPr algn="l" fontAlgn="t"/>
                      <a:r>
                        <a:rPr lang="fr-FR" sz="1200" u="none" strike="noStrike">
                          <a:solidFill>
                            <a:schemeClr val="tx2">
                              <a:lumMod val="90000"/>
                            </a:schemeClr>
                          </a:solidFill>
                          <a:effectLst/>
                        </a:rPr>
                        <a:t>SOCIETE INDUSTRIELLE D'APPAREILLAGE ET DE MATERIELS ELECTRIQUES</a:t>
                      </a:r>
                      <a:endParaRPr lang="fr-FR" sz="1200" b="0" i="0" u="none" strike="noStrike">
                        <a:solidFill>
                          <a:schemeClr val="tx2">
                            <a:lumMod val="90000"/>
                          </a:schemeClr>
                        </a:solidFill>
                        <a:effectLst/>
                        <a:latin typeface="Arial" panose="020B0604020202020204" pitchFamily="34" charset="0"/>
                      </a:endParaRPr>
                    </a:p>
                  </a:txBody>
                  <a:tcPr marL="6288" marR="6288" marT="6288" marB="0">
                    <a:solidFill>
                      <a:srgbClr val="151B24"/>
                    </a:solidFill>
                  </a:tcPr>
                </a:tc>
                <a:tc>
                  <a:txBody>
                    <a:bodyPr/>
                    <a:lstStyle/>
                    <a:p>
                      <a:pPr algn="l" fontAlgn="t"/>
                      <a:r>
                        <a:rPr lang="en-US" sz="1200" u="none" strike="noStrike">
                          <a:solidFill>
                            <a:schemeClr val="tx2">
                              <a:lumMod val="90000"/>
                            </a:schemeClr>
                          </a:solidFill>
                          <a:effectLst/>
                        </a:rPr>
                        <a:t>SIAME</a:t>
                      </a:r>
                      <a:endParaRPr lang="en-US" sz="1200" b="0" i="0" u="none" strike="noStrike">
                        <a:solidFill>
                          <a:schemeClr val="tx2">
                            <a:lumMod val="90000"/>
                          </a:schemeClr>
                        </a:solidFill>
                        <a:effectLst/>
                        <a:latin typeface="Microsoft Sans Serif" panose="020B0604020202020204" pitchFamily="34" charset="0"/>
                      </a:endParaRPr>
                    </a:p>
                  </a:txBody>
                  <a:tcPr marL="75450" marR="6288" marT="6288" marB="0">
                    <a:solidFill>
                      <a:srgbClr val="151B24"/>
                    </a:solidFill>
                  </a:tcPr>
                </a:tc>
                <a:extLst>
                  <a:ext uri="{0D108BD9-81ED-4DB2-BD59-A6C34878D82A}">
                    <a16:rowId xmlns:a16="http://schemas.microsoft.com/office/drawing/2014/main" val="2020290404"/>
                  </a:ext>
                </a:extLst>
              </a:tr>
              <a:tr h="258164">
                <a:tc vMerge="1">
                  <a:txBody>
                    <a:bodyPr/>
                    <a:lstStyle/>
                    <a:p>
                      <a:endParaRPr lang="en-US"/>
                    </a:p>
                  </a:txBody>
                  <a:tcPr/>
                </a:tc>
                <a:tc>
                  <a:txBody>
                    <a:bodyPr/>
                    <a:lstStyle/>
                    <a:p>
                      <a:pPr algn="l" fontAlgn="t"/>
                      <a:r>
                        <a:rPr lang="en-US" sz="1200" u="none" strike="noStrike">
                          <a:solidFill>
                            <a:schemeClr val="tx2">
                              <a:lumMod val="90000"/>
                            </a:schemeClr>
                          </a:solidFill>
                          <a:effectLst/>
                        </a:rPr>
                        <a:t>ONE TECH HOLDING</a:t>
                      </a:r>
                      <a:endParaRPr lang="en-US" sz="1200" b="0" i="0" u="none" strike="noStrike">
                        <a:solidFill>
                          <a:schemeClr val="tx2">
                            <a:lumMod val="90000"/>
                          </a:schemeClr>
                        </a:solidFill>
                        <a:effectLst/>
                        <a:latin typeface="Arial" panose="020B0604020202020204" pitchFamily="34" charset="0"/>
                      </a:endParaRPr>
                    </a:p>
                  </a:txBody>
                  <a:tcPr marL="6288" marR="6288" marT="6288" marB="0">
                    <a:solidFill>
                      <a:srgbClr val="151B24"/>
                    </a:solidFill>
                  </a:tcPr>
                </a:tc>
                <a:tc>
                  <a:txBody>
                    <a:bodyPr/>
                    <a:lstStyle/>
                    <a:p>
                      <a:pPr algn="l" fontAlgn="t"/>
                      <a:r>
                        <a:rPr lang="en-US" sz="1200" u="none" strike="noStrike" dirty="0">
                          <a:solidFill>
                            <a:schemeClr val="tx2">
                              <a:lumMod val="90000"/>
                            </a:schemeClr>
                          </a:solidFill>
                          <a:effectLst/>
                        </a:rPr>
                        <a:t>OTH</a:t>
                      </a:r>
                      <a:endParaRPr lang="en-US" sz="1200" b="0" i="0" u="none" strike="noStrike" dirty="0">
                        <a:solidFill>
                          <a:schemeClr val="tx2">
                            <a:lumMod val="90000"/>
                          </a:schemeClr>
                        </a:solidFill>
                        <a:effectLst/>
                        <a:latin typeface="Microsoft Sans Serif" panose="020B0604020202020204" pitchFamily="34" charset="0"/>
                      </a:endParaRPr>
                    </a:p>
                  </a:txBody>
                  <a:tcPr marL="75450" marR="6288" marT="6288" marB="0">
                    <a:solidFill>
                      <a:srgbClr val="151B24"/>
                    </a:solidFill>
                  </a:tcPr>
                </a:tc>
                <a:extLst>
                  <a:ext uri="{0D108BD9-81ED-4DB2-BD59-A6C34878D82A}">
                    <a16:rowId xmlns:a16="http://schemas.microsoft.com/office/drawing/2014/main" val="2070990145"/>
                  </a:ext>
                </a:extLst>
              </a:tr>
            </a:tbl>
          </a:graphicData>
        </a:graphic>
      </p:graphicFrame>
    </p:spTree>
    <p:extLst>
      <p:ext uri="{BB962C8B-B14F-4D97-AF65-F5344CB8AC3E}">
        <p14:creationId xmlns:p14="http://schemas.microsoft.com/office/powerpoint/2010/main" val="31036454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E51"/>
        </a:solidFill>
        <a:effectLst/>
      </p:bgPr>
    </p:bg>
    <p:spTree>
      <p:nvGrpSpPr>
        <p:cNvPr id="1" name=""/>
        <p:cNvGrpSpPr/>
        <p:nvPr/>
      </p:nvGrpSpPr>
      <p:grpSpPr>
        <a:xfrm>
          <a:off x="0" y="0"/>
          <a:ext cx="0" cy="0"/>
          <a:chOff x="0" y="0"/>
          <a:chExt cx="0" cy="0"/>
        </a:xfrm>
      </p:grpSpPr>
      <p:graphicFrame>
        <p:nvGraphicFramePr>
          <p:cNvPr id="4" name="crtExtensionsSize">
            <a:extLst>
              <a:ext uri="{FF2B5EF4-FFF2-40B4-BE49-F238E27FC236}">
                <a16:creationId xmlns:a16="http://schemas.microsoft.com/office/drawing/2014/main" id="{EE7B0C0E-0EC9-CCD6-C195-E271CB636742}"/>
              </a:ext>
            </a:extLst>
          </p:cNvPr>
          <p:cNvGraphicFramePr>
            <a:graphicFrameLocks/>
          </p:cNvGraphicFramePr>
          <p:nvPr>
            <p:extLst>
              <p:ext uri="{D42A27DB-BD31-4B8C-83A1-F6EECF244321}">
                <p14:modId xmlns:p14="http://schemas.microsoft.com/office/powerpoint/2010/main" val="1034998357"/>
              </p:ext>
            </p:extLst>
          </p:nvPr>
        </p:nvGraphicFramePr>
        <p:xfrm>
          <a:off x="421129" y="3752211"/>
          <a:ext cx="5255166" cy="2633007"/>
        </p:xfrm>
        <a:graphic>
          <a:graphicData uri="http://schemas.openxmlformats.org/drawingml/2006/chart">
            <c:chart xmlns:c="http://schemas.openxmlformats.org/drawingml/2006/chart" xmlns:r="http://schemas.openxmlformats.org/officeDocument/2006/relationships" r:id="rId2"/>
          </a:graphicData>
        </a:graphic>
      </p:graphicFrame>
      <p:pic>
        <p:nvPicPr>
          <p:cNvPr id="5" name="Graphic 4">
            <a:extLst>
              <a:ext uri="{FF2B5EF4-FFF2-40B4-BE49-F238E27FC236}">
                <a16:creationId xmlns:a16="http://schemas.microsoft.com/office/drawing/2014/main" id="{7D88A5C9-4D3B-253D-032F-044FDBCD80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3472" y="356195"/>
            <a:ext cx="4572000" cy="2841918"/>
          </a:xfrm>
          <a:prstGeom prst="rect">
            <a:avLst/>
          </a:prstGeom>
          <a:effectLst>
            <a:softEdge rad="25400"/>
          </a:effectLst>
        </p:spPr>
      </p:pic>
      <p:pic>
        <p:nvPicPr>
          <p:cNvPr id="6" name="Picture 5">
            <a:extLst>
              <a:ext uri="{FF2B5EF4-FFF2-40B4-BE49-F238E27FC236}">
                <a16:creationId xmlns:a16="http://schemas.microsoft.com/office/drawing/2014/main" id="{52B1FD2E-62B1-0DAB-E40E-92CBEC3E6A26}"/>
              </a:ext>
            </a:extLst>
          </p:cNvPr>
          <p:cNvPicPr>
            <a:picLocks noChangeAspect="1"/>
          </p:cNvPicPr>
          <p:nvPr/>
        </p:nvPicPr>
        <p:blipFill>
          <a:blip r:embed="rId5"/>
          <a:stretch>
            <a:fillRect/>
          </a:stretch>
        </p:blipFill>
        <p:spPr>
          <a:xfrm>
            <a:off x="6515707" y="3745920"/>
            <a:ext cx="5255166" cy="2633006"/>
          </a:xfrm>
          <a:prstGeom prst="rect">
            <a:avLst/>
          </a:prstGeom>
          <a:effectLst>
            <a:softEdge rad="25400"/>
          </a:effectLst>
        </p:spPr>
      </p:pic>
      <p:pic>
        <p:nvPicPr>
          <p:cNvPr id="3074" name="Picture 2">
            <a:extLst>
              <a:ext uri="{FF2B5EF4-FFF2-40B4-BE49-F238E27FC236}">
                <a16:creationId xmlns:a16="http://schemas.microsoft.com/office/drawing/2014/main" id="{851961C1-D5B6-EEE9-1E77-0374FF4634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6530" y="356195"/>
            <a:ext cx="4572000" cy="2841919"/>
          </a:xfrm>
          <a:prstGeom prst="rect">
            <a:avLst/>
          </a:prstGeom>
          <a:noFill/>
          <a:effectLst>
            <a:softEdge rad="25400"/>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F9637F0-17FE-6CE6-2FF6-46005CB17B83}"/>
              </a:ext>
            </a:extLst>
          </p:cNvPr>
          <p:cNvSpPr txBox="1"/>
          <p:nvPr/>
        </p:nvSpPr>
        <p:spPr>
          <a:xfrm>
            <a:off x="2266931" y="372114"/>
            <a:ext cx="1551198" cy="369332"/>
          </a:xfrm>
          <a:prstGeom prst="rect">
            <a:avLst/>
          </a:prstGeom>
          <a:noFill/>
        </p:spPr>
        <p:txBody>
          <a:bodyPr wrap="square" rtlCol="0">
            <a:spAutoFit/>
          </a:bodyPr>
          <a:lstStyle/>
          <a:p>
            <a:pPr algn="ctr"/>
            <a:r>
              <a:rPr lang="fr-FR" dirty="0" err="1">
                <a:solidFill>
                  <a:schemeClr val="bg1"/>
                </a:solidFill>
              </a:rPr>
              <a:t>banks</a:t>
            </a:r>
            <a:endParaRPr lang="fr-FR" dirty="0">
              <a:solidFill>
                <a:schemeClr val="bg1"/>
              </a:solidFill>
            </a:endParaRPr>
          </a:p>
        </p:txBody>
      </p:sp>
      <p:sp>
        <p:nvSpPr>
          <p:cNvPr id="3" name="TextBox 2">
            <a:extLst>
              <a:ext uri="{FF2B5EF4-FFF2-40B4-BE49-F238E27FC236}">
                <a16:creationId xmlns:a16="http://schemas.microsoft.com/office/drawing/2014/main" id="{9203ACA8-B5CA-90AF-695D-6F45BB49BCDE}"/>
              </a:ext>
            </a:extLst>
          </p:cNvPr>
          <p:cNvSpPr txBox="1"/>
          <p:nvPr/>
        </p:nvSpPr>
        <p:spPr>
          <a:xfrm>
            <a:off x="7800823" y="3852338"/>
            <a:ext cx="2608729" cy="369332"/>
          </a:xfrm>
          <a:prstGeom prst="rect">
            <a:avLst/>
          </a:prstGeom>
          <a:noFill/>
          <a:effectLst>
            <a:softEdge rad="25400"/>
          </a:effectLst>
        </p:spPr>
        <p:txBody>
          <a:bodyPr wrap="square" rtlCol="0">
            <a:spAutoFit/>
          </a:bodyPr>
          <a:lstStyle/>
          <a:p>
            <a:pPr algn="ctr"/>
            <a:r>
              <a:rPr lang="fr-FR" dirty="0">
                <a:solidFill>
                  <a:schemeClr val="bg1"/>
                </a:solidFill>
              </a:rPr>
              <a:t>inflation</a:t>
            </a:r>
            <a:endParaRPr lang="en-US" dirty="0">
              <a:solidFill>
                <a:schemeClr val="bg1"/>
              </a:solidFill>
            </a:endParaRPr>
          </a:p>
        </p:txBody>
      </p:sp>
    </p:spTree>
    <p:extLst>
      <p:ext uri="{BB962C8B-B14F-4D97-AF65-F5344CB8AC3E}">
        <p14:creationId xmlns:p14="http://schemas.microsoft.com/office/powerpoint/2010/main" val="38934696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3A418E6B-C5F0-4B95-8D77-61E3EF3B5D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1466</TotalTime>
  <Words>4100</Words>
  <Application>Microsoft Office PowerPoint</Application>
  <PresentationFormat>Widescreen</PresentationFormat>
  <Paragraphs>1287</Paragraphs>
  <Slides>60</Slides>
  <Notes>4</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60</vt:i4>
      </vt:variant>
    </vt:vector>
  </HeadingPairs>
  <TitlesOfParts>
    <vt:vector size="70" baseType="lpstr">
      <vt:lpstr>Aptos</vt:lpstr>
      <vt:lpstr>Aptos Display</vt:lpstr>
      <vt:lpstr>Arial</vt:lpstr>
      <vt:lpstr>Calibri</vt:lpstr>
      <vt:lpstr>Google Sans</vt:lpstr>
      <vt:lpstr>Inherit</vt:lpstr>
      <vt:lpstr>Microsoft Sans Serif</vt:lpstr>
      <vt:lpstr>Söhne</vt:lpstr>
      <vt:lpstr>Times New Roman</vt:lpstr>
      <vt:lpstr>Office Theme</vt:lpstr>
      <vt:lpstr>Financial Markets</vt:lpstr>
      <vt:lpstr>Outline</vt:lpstr>
      <vt:lpstr>What is top-down strategy</vt:lpstr>
      <vt:lpstr>Why did we choose to do it </vt:lpstr>
      <vt:lpstr>Major steps when performing top-down strategy</vt:lpstr>
      <vt:lpstr>how are the stocks classified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chosen sectors</vt:lpstr>
      <vt:lpstr>Analysing the growth </vt:lpstr>
      <vt:lpstr>PowerPoint Presentation</vt:lpstr>
      <vt:lpstr>PowerPoint Presentation</vt:lpstr>
      <vt:lpstr>PowerPoint Presentation</vt:lpstr>
      <vt:lpstr>PowerPoint Presentation</vt:lpstr>
      <vt:lpstr>Streamlining Choices for In-Depth Fundamental Analysis</vt:lpstr>
      <vt:lpstr>Next, MORE RATIOS </vt:lpstr>
      <vt:lpstr>Banks</vt:lpstr>
      <vt:lpstr>Banks</vt:lpstr>
      <vt:lpstr>Banks</vt:lpstr>
      <vt:lpstr>Consumer goods</vt:lpstr>
      <vt:lpstr>Consumer goods</vt:lpstr>
      <vt:lpstr>Distribution</vt:lpstr>
      <vt:lpstr>PowerPoint Presentation</vt:lpstr>
      <vt:lpstr>Health care</vt:lpstr>
      <vt:lpstr>IN DEPTH LOOK OF FINANCIAL STATEMENTS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TECHNICAL ANALYSIS</vt:lpstr>
      <vt:lpstr>PowerPoint Presentation</vt:lpstr>
      <vt:lpstr>PowerPoint Presentation</vt:lpstr>
      <vt:lpstr>PowerPoint Presentation</vt:lpstr>
      <vt:lpstr>PowerPoint Presentation</vt:lpstr>
      <vt:lpstr>PowerPoint Presentation</vt:lpstr>
      <vt:lpstr>Selecting, Monitoring, and Adapting for Optimal </vt:lpstr>
      <vt:lpstr>WHEN TO PURCHASE </vt:lpstr>
      <vt:lpstr>PowerPoint Presentation</vt:lpstr>
      <vt:lpstr>HOW DID WE PURCHASE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rouaissimohamedamine</dc:creator>
  <cp:lastModifiedBy>rouaissimohamedamine</cp:lastModifiedBy>
  <cp:revision>27</cp:revision>
  <dcterms:created xsi:type="dcterms:W3CDTF">2023-12-21T19:49:18Z</dcterms:created>
  <dcterms:modified xsi:type="dcterms:W3CDTF">2023-12-29T19:47:22Z</dcterms:modified>
</cp:coreProperties>
</file>